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04" r:id="rId2"/>
    <p:sldId id="1805" r:id="rId3"/>
    <p:sldId id="1878" r:id="rId4"/>
    <p:sldId id="1879" r:id="rId5"/>
    <p:sldId id="1880" r:id="rId6"/>
    <p:sldId id="1881" r:id="rId7"/>
    <p:sldId id="1868" r:id="rId8"/>
    <p:sldId id="1888" r:id="rId9"/>
    <p:sldId id="1889" r:id="rId10"/>
    <p:sldId id="1892" r:id="rId11"/>
    <p:sldId id="1882" r:id="rId12"/>
    <p:sldId id="1891" r:id="rId13"/>
    <p:sldId id="1883" r:id="rId14"/>
    <p:sldId id="1893" r:id="rId15"/>
    <p:sldId id="1884" r:id="rId16"/>
    <p:sldId id="1861" r:id="rId17"/>
    <p:sldId id="1894" r:id="rId18"/>
    <p:sldId id="1895" r:id="rId19"/>
    <p:sldId id="1896" r:id="rId20"/>
    <p:sldId id="1897" r:id="rId21"/>
    <p:sldId id="1898" r:id="rId22"/>
    <p:sldId id="1899" r:id="rId23"/>
    <p:sldId id="1900" r:id="rId24"/>
    <p:sldId id="1901" r:id="rId25"/>
    <p:sldId id="1902" r:id="rId26"/>
    <p:sldId id="1903" r:id="rId27"/>
    <p:sldId id="1885" r:id="rId28"/>
    <p:sldId id="1904" r:id="rId29"/>
    <p:sldId id="1905" r:id="rId30"/>
    <p:sldId id="1906" r:id="rId31"/>
    <p:sldId id="1907" r:id="rId32"/>
    <p:sldId id="1908" r:id="rId33"/>
    <p:sldId id="1909" r:id="rId34"/>
    <p:sldId id="1886" r:id="rId35"/>
    <p:sldId id="1910" r:id="rId36"/>
    <p:sldId id="1911" r:id="rId37"/>
    <p:sldId id="1912" r:id="rId38"/>
    <p:sldId id="1913" r:id="rId39"/>
    <p:sldId id="1914" r:id="rId40"/>
    <p:sldId id="1887" r:id="rId41"/>
    <p:sldId id="1915" r:id="rId42"/>
    <p:sldId id="1916" r:id="rId43"/>
    <p:sldId id="1917" r:id="rId44"/>
    <p:sldId id="191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0033CC"/>
    <a:srgbClr val="000066"/>
    <a:srgbClr val="66FFFF"/>
    <a:srgbClr val="FF99FF"/>
    <a:srgbClr val="660066"/>
    <a:srgbClr val="FF3300"/>
    <a:srgbClr val="99FF33"/>
    <a:srgbClr val="003300"/>
    <a:srgbClr val="46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4" autoAdjust="0"/>
    <p:restoredTop sz="94436" autoAdjust="0"/>
  </p:normalViewPr>
  <p:slideViewPr>
    <p:cSldViewPr>
      <p:cViewPr varScale="1">
        <p:scale>
          <a:sx n="74" d="100"/>
          <a:sy n="74" d="100"/>
        </p:scale>
        <p:origin x="-786" y="-102"/>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1/30/2025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www.bibleenligne.com/commentaire-intermediaire/commentaire/nb/1793-chapitres-17-et-18.htm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bibleenligne.com/commentaire-intermediaire/commentaire/nb/1793-chapitres-17-et-18.html"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blipFill>
            <a:blip r:embed="rId4"/>
            <a:tile tx="0" ty="0" sx="100000" sy="100000" flip="none" algn="tl"/>
          </a:blip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a:t>
            </a:r>
            <a:r>
              <a:rPr lang="en-US" sz="3600" b="1" dirty="0" smtClean="0">
                <a:solidFill>
                  <a:srgbClr val="660066"/>
                </a:solidFill>
              </a:rPr>
              <a:t>FEBRUARY 2</a:t>
            </a:r>
            <a:r>
              <a:rPr lang="en-US" sz="3600" b="1" baseline="30000" dirty="0" smtClean="0">
                <a:solidFill>
                  <a:srgbClr val="660066"/>
                </a:solidFill>
              </a:rPr>
              <a:t>nd</a:t>
            </a:r>
            <a:r>
              <a:rPr lang="en-US" sz="3600" b="1" dirty="0" smtClean="0">
                <a:solidFill>
                  <a:srgbClr val="660066"/>
                </a:solidFill>
              </a:rPr>
              <a:t>  </a:t>
            </a:r>
            <a:r>
              <a:rPr lang="en-US" sz="3600" b="1" dirty="0" smtClean="0">
                <a:solidFill>
                  <a:srgbClr val="660066"/>
                </a:solidFill>
              </a:rPr>
              <a:t>2025</a:t>
            </a:r>
            <a:r>
              <a:rPr lang="fr-FR" sz="3600" b="1" dirty="0" smtClean="0"/>
              <a:t> </a:t>
            </a:r>
            <a:br>
              <a:rPr lang="fr-FR" sz="3600" b="1" dirty="0" smtClean="0"/>
            </a:br>
            <a:r>
              <a:rPr lang="fr-FR" sz="3600" b="1" dirty="0" smtClean="0">
                <a:solidFill>
                  <a:srgbClr val="460000"/>
                </a:solidFill>
              </a:rPr>
              <a:t>SERMON</a:t>
            </a:r>
            <a:r>
              <a:rPr lang="en-US" sz="3600" b="1" dirty="0" smtClean="0">
                <a:solidFill>
                  <a:srgbClr val="460000"/>
                </a:solidFill>
              </a:rPr>
              <a:t> PAR PASTEUR  MARC SIMEON</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5"/>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smtClean="0">
                <a:solidFill>
                  <a:schemeClr val="tx1"/>
                </a:solidFill>
              </a:rPr>
              <a:t>LA VERGE </a:t>
            </a:r>
            <a:r>
              <a:rPr lang="fr-FR" sz="4800" b="1" dirty="0" smtClean="0">
                <a:solidFill>
                  <a:schemeClr val="tx1"/>
                </a:solidFill>
              </a:rPr>
              <a:t>D’AARON (2eme Partie)</a:t>
            </a:r>
            <a:endParaRPr lang="en-US" sz="4800" b="1" dirty="0" smtClean="0">
              <a:solidFill>
                <a:schemeClr val="tx1"/>
              </a:solidFill>
            </a:endParaRPr>
          </a:p>
          <a:p>
            <a:r>
              <a:rPr lang="fr-FR" sz="4800" b="1" dirty="0" smtClean="0">
                <a:solidFill>
                  <a:srgbClr val="660066"/>
                </a:solidFill>
              </a:rPr>
              <a:t>QUE FAIS-TU DE TA VERGE?</a:t>
            </a:r>
            <a:endParaRPr lang="en-US" sz="4800" b="1" dirty="0" smtClean="0">
              <a:solidFill>
                <a:srgbClr val="660066"/>
              </a:solidFill>
            </a:endParaRPr>
          </a:p>
          <a:p>
            <a:endParaRPr lang="en-US" sz="48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ctr"/>
            <a:r>
              <a:rPr lang="fr-FR" sz="4400" dirty="0" smtClean="0">
                <a:solidFill>
                  <a:srgbClr val="FF0000"/>
                </a:solidFill>
                <a:latin typeface="Arial Rounded MT Bold" pitchFamily="34" charset="0"/>
              </a:rPr>
              <a:t>NOMBRES 17:1-11 </a:t>
            </a:r>
          </a:p>
          <a:p>
            <a:pPr algn="just"/>
            <a:r>
              <a:rPr lang="fr-FR" sz="4400" dirty="0" smtClean="0">
                <a:solidFill>
                  <a:srgbClr val="000066"/>
                </a:solidFill>
                <a:latin typeface="Arial Rounded MT Bold" pitchFamily="34" charset="0"/>
              </a:rPr>
              <a:t>1¶ L'Éternel parla à Moïse, et dit:</a:t>
            </a:r>
            <a:endParaRPr lang="en-US" sz="4400" b="1" dirty="0" smtClean="0">
              <a:solidFill>
                <a:srgbClr val="000066"/>
              </a:solidFill>
              <a:latin typeface="Arial Rounded MT Bold" pitchFamily="34" charset="0"/>
            </a:endParaRPr>
          </a:p>
          <a:p>
            <a:pPr algn="just"/>
            <a:r>
              <a:rPr lang="fr-FR" sz="4400" dirty="0" smtClean="0">
                <a:solidFill>
                  <a:srgbClr val="FF0000"/>
                </a:solidFill>
                <a:latin typeface="Arial Rounded MT Bold" pitchFamily="34" charset="0"/>
              </a:rPr>
              <a:t> 2 Parle aux enfants d'Israël, et prends d'eux une verge selon les maisons de leurs pères, soit douze verges de la part de tous leurs princes selon les maisons de leurs pères. </a:t>
            </a:r>
          </a:p>
          <a:p>
            <a:pPr algn="just"/>
            <a:r>
              <a:rPr lang="fr-FR" sz="4400" dirty="0" smtClean="0">
                <a:solidFill>
                  <a:srgbClr val="000066"/>
                </a:solidFill>
                <a:latin typeface="Arial Rounded MT Bold" pitchFamily="34" charset="0"/>
              </a:rPr>
              <a:t>3 Tu écriras le nom de chacun sur sa verge, et tu écriras le nom d'Aaron sur la verge de Lévi; car il y aura une verge pour chaque chef des maisons de leurs pères.</a:t>
            </a:r>
            <a:endParaRPr lang="en-US" sz="4400" b="1" dirty="0" smtClean="0">
              <a:solidFill>
                <a:srgbClr val="000066"/>
              </a:solidFill>
              <a:latin typeface="Arial Rounded MT Bold" pitchFamily="34" charset="0"/>
            </a:endParaRPr>
          </a:p>
          <a:p>
            <a:pPr algn="just"/>
            <a:endParaRPr lang="en-US" sz="4400" dirty="0" smtClean="0">
              <a:solidFill>
                <a:srgbClr val="000066"/>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solidFill>
                  <a:srgbClr val="000066"/>
                </a:solidFill>
                <a:latin typeface="Arial Rounded MT Bold" pitchFamily="34" charset="0"/>
              </a:rPr>
              <a:t> 4 Tu les déposeras dans la tente d'assignation, devant le témoignage, où je me rencontre avec vous.</a:t>
            </a:r>
            <a:endParaRPr lang="en-US" sz="4400" b="1"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a:t>
            </a:r>
            <a:r>
              <a:rPr lang="fr-FR" sz="4400" dirty="0" smtClean="0">
                <a:solidFill>
                  <a:srgbClr val="FF0000"/>
                </a:solidFill>
                <a:latin typeface="Arial Rounded MT Bold" pitchFamily="34" charset="0"/>
              </a:rPr>
              <a:t>5 L'homme que je choisirai sera celui dont la verge fleurira, et je ferai cesser de devant moi les murmures que profèrent contre vous les enfants d'Israël.</a:t>
            </a:r>
            <a:endParaRPr lang="en-US" sz="4400" b="1" dirty="0" smtClean="0">
              <a:solidFill>
                <a:srgbClr val="FF0000"/>
              </a:solidFill>
              <a:latin typeface="Arial Rounded MT Bold" pitchFamily="34" charset="0"/>
            </a:endParaRPr>
          </a:p>
          <a:p>
            <a:pPr algn="just"/>
            <a:endParaRPr lang="en-US" sz="4400" dirty="0" smtClean="0">
              <a:solidFill>
                <a:srgbClr val="000066"/>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dirty="0" smtClean="0">
                <a:solidFill>
                  <a:srgbClr val="000066"/>
                </a:solidFill>
                <a:latin typeface="Arial Rounded MT Bold" pitchFamily="34" charset="0"/>
              </a:rPr>
              <a:t> 6 Moïse parla aux enfants d'Israël; et tous leurs princes lui donnèrent une verge, chaque prince une verge, selon les maisons de leurs pères, soit douze verges; la verge d'Aaron était au milieu des leurs.</a:t>
            </a:r>
            <a:endParaRPr lang="en-US" sz="4400" b="1" dirty="0" smtClean="0">
              <a:solidFill>
                <a:srgbClr val="000066"/>
              </a:solidFill>
              <a:latin typeface="Arial Rounded MT Bold" pitchFamily="34" charset="0"/>
            </a:endParaRPr>
          </a:p>
          <a:p>
            <a:pPr algn="just"/>
            <a:r>
              <a:rPr lang="fr-FR" sz="4400" dirty="0" smtClean="0">
                <a:solidFill>
                  <a:srgbClr val="FF0000"/>
                </a:solidFill>
                <a:latin typeface="Arial Rounded MT Bold" pitchFamily="34" charset="0"/>
              </a:rPr>
              <a:t> 7 Moïse déposa les verges devant l'Éternel, dans la tente du témoignage.</a:t>
            </a:r>
            <a:endParaRPr lang="en-US" sz="4400" b="1" dirty="0" smtClean="0">
              <a:solidFill>
                <a:srgbClr val="FF0000"/>
              </a:solidFill>
              <a:latin typeface="Arial Rounded MT Bold" pitchFamily="34" charset="0"/>
            </a:endParaRPr>
          </a:p>
          <a:p>
            <a:pPr algn="just"/>
            <a:endParaRPr lang="en-US" sz="4400" dirty="0" smtClean="0">
              <a:solidFill>
                <a:srgbClr val="000066"/>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400" dirty="0" smtClean="0">
                <a:solidFill>
                  <a:srgbClr val="000066"/>
                </a:solidFill>
                <a:latin typeface="Arial Rounded MT Bold" pitchFamily="34" charset="0"/>
              </a:rPr>
              <a:t> 8 ¶ Le lendemain, lorsque Moïse entra dans la tente du témoignage, voici, la verge d'Aaron, pour la maison de Lévi, avait fleuri, elle avait poussé des boutons, produit des fleurs, et mûri des amandes.</a:t>
            </a:r>
            <a:endParaRPr lang="en-US" sz="4400" b="1"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a:t>
            </a:r>
            <a:r>
              <a:rPr lang="fr-FR" sz="4400" dirty="0" smtClean="0">
                <a:solidFill>
                  <a:srgbClr val="FF0000"/>
                </a:solidFill>
                <a:latin typeface="Arial Rounded MT Bold" pitchFamily="34" charset="0"/>
              </a:rPr>
              <a:t>9 Moïse ôta de devant l'Éternel toutes les verges, et les porta à tous les enfants d'Israël, afin qu'ils les vissent et qu'ils prissent chacun leur verge.</a:t>
            </a:r>
            <a:endParaRPr lang="en-US" sz="4400" b="1" dirty="0" smtClean="0">
              <a:solidFill>
                <a:srgbClr val="FF0000"/>
              </a:solidFill>
              <a:latin typeface="Arial Rounded MT Bold" pitchFamily="34" charset="0"/>
            </a:endParaRPr>
          </a:p>
          <a:p>
            <a:pPr algn="just"/>
            <a:endParaRPr lang="en-US" sz="4400" dirty="0" smtClean="0">
              <a:solidFill>
                <a:srgbClr val="FF00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400" dirty="0" smtClean="0">
                <a:solidFill>
                  <a:srgbClr val="000066"/>
                </a:solidFill>
                <a:latin typeface="Arial Rounded MT Bold" pitchFamily="34" charset="0"/>
              </a:rPr>
              <a:t> 10 L'Éternel dit à Moïse: Reporte la verge d'Aaron devant le témoignage, pour être conservée comme un signe pour les enfants de rébellion, afin que tu fasses cesser de devant moi leurs murmures et qu'ils ne meurent point.</a:t>
            </a:r>
            <a:endParaRPr lang="en-US" sz="4400" b="1" dirty="0" smtClean="0">
              <a:solidFill>
                <a:srgbClr val="000066"/>
              </a:solidFill>
              <a:latin typeface="Arial Rounded MT Bold" pitchFamily="34" charset="0"/>
            </a:endParaRPr>
          </a:p>
          <a:p>
            <a:pPr algn="just"/>
            <a:r>
              <a:rPr lang="fr-FR" sz="4400" b="1" dirty="0" smtClean="0">
                <a:solidFill>
                  <a:srgbClr val="FF0000"/>
                </a:solidFill>
                <a:latin typeface="Arial Rounded MT Bold" pitchFamily="34" charset="0"/>
              </a:rPr>
              <a:t> 11 Moïse fit ainsi; il se conforma à l'ordre que l'Éternel lui avait donné.</a:t>
            </a:r>
            <a:endParaRPr lang="en-US" sz="4400" dirty="0" smtClean="0">
              <a:solidFill>
                <a:srgbClr val="FF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lnSpcReduction="20000"/>
          </a:bodyPr>
          <a:lstStyle/>
          <a:p>
            <a:pPr algn="ctr"/>
            <a:r>
              <a:rPr lang="fr-FR" sz="4400" b="1" dirty="0" smtClean="0">
                <a:solidFill>
                  <a:srgbClr val="0033CC"/>
                </a:solidFill>
                <a:latin typeface="Arial Rounded MT Bold" pitchFamily="34" charset="0"/>
              </a:rPr>
              <a:t>INTRODUCTION</a:t>
            </a:r>
            <a:endParaRPr lang="en-US" sz="4400" dirty="0" smtClean="0">
              <a:solidFill>
                <a:srgbClr val="0033CC"/>
              </a:solidFill>
              <a:latin typeface="Arial Rounded MT Bold" pitchFamily="34" charset="0"/>
            </a:endParaRPr>
          </a:p>
          <a:p>
            <a:pPr algn="just"/>
            <a:r>
              <a:rPr lang="fr-FR" sz="4400" b="1" dirty="0" smtClean="0">
                <a:latin typeface="Arial Rounded MT Bold" pitchFamily="34" charset="0"/>
              </a:rPr>
              <a:t>Récapitulation du dernier message sur la verge d’Aaron. </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La semaine dernière nous avions parcouru le chapitre 16 du livre des Nombres.</a:t>
            </a:r>
            <a:endParaRPr lang="en-US" sz="4400" dirty="0" smtClean="0">
              <a:solidFill>
                <a:srgbClr val="0033CC"/>
              </a:solidFill>
              <a:latin typeface="Arial Rounded MT Bold" pitchFamily="34" charset="0"/>
            </a:endParaRPr>
          </a:p>
          <a:p>
            <a:pPr lvl="0" algn="just"/>
            <a:r>
              <a:rPr lang="fr-FR" sz="4400" dirty="0" smtClean="0">
                <a:latin typeface="Arial Rounded MT Bold" pitchFamily="34" charset="0"/>
              </a:rPr>
              <a:t>Nous avions vu l’effet de la révolte de Coré. </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En un seul jour La terre ouvre sa bouche et engloutit Coré, sa famille, et toute son appartenance</a:t>
            </a:r>
            <a:r>
              <a:rPr lang="fr-FR"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lvl="0" algn="just"/>
            <a:r>
              <a:rPr lang="fr-FR" sz="4400" dirty="0" smtClean="0">
                <a:latin typeface="Arial Rounded MT Bold" pitchFamily="34" charset="0"/>
              </a:rPr>
              <a:t>250 </a:t>
            </a:r>
            <a:r>
              <a:rPr lang="fr-FR" sz="4400" dirty="0" smtClean="0">
                <a:latin typeface="Arial Rounded MT Bold" pitchFamily="34" charset="0"/>
              </a:rPr>
              <a:t>faux-prêtres qui n’étaient pas de la lignée d’Aaron trouvèrent aussi la mort en ce jour.</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Au lendemain la colère de l’Eternel s’éleva contre le peuple qui murmura contre Moïse et Aaron et 14700 d’entre eux trouvèrent la mort</a:t>
            </a:r>
            <a:r>
              <a:rPr lang="fr-FR"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lnSpcReduction="10000"/>
          </a:bodyPr>
          <a:lstStyle/>
          <a:p>
            <a:pPr algn="just"/>
            <a:r>
              <a:rPr lang="fr-FR" sz="4400" dirty="0" smtClean="0">
                <a:solidFill>
                  <a:srgbClr val="0033CC"/>
                </a:solidFill>
                <a:latin typeface="Arial Rounded MT Bold" pitchFamily="34" charset="0"/>
              </a:rPr>
              <a:t>Grâce à l’intervention de Moïse et d’Aaron, la colère de Dieu fut apaisée. </a:t>
            </a:r>
            <a:endParaRPr lang="en-US" sz="4400" dirty="0" smtClean="0">
              <a:solidFill>
                <a:srgbClr val="0033CC"/>
              </a:solidFill>
              <a:latin typeface="Arial Rounded MT Bold" pitchFamily="34" charset="0"/>
            </a:endParaRPr>
          </a:p>
          <a:p>
            <a:pPr lvl="0" algn="just"/>
            <a:r>
              <a:rPr lang="fr-FR" sz="4400" dirty="0" smtClean="0">
                <a:latin typeface="Arial Rounded MT Bold" pitchFamily="34" charset="0"/>
              </a:rPr>
              <a:t>Aujourd’hui </a:t>
            </a:r>
            <a:r>
              <a:rPr lang="fr-FR" sz="4400" dirty="0" smtClean="0">
                <a:latin typeface="Arial Rounded MT Bold" pitchFamily="34" charset="0"/>
              </a:rPr>
              <a:t>nous allons faire un survol sur le chapitre 17 du livre des Nombres.</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Pour une seconde fois, l’Eternel alla distinguer Aaron et ses fils du reste de ses frères Lévites, et du peuple </a:t>
            </a:r>
            <a:r>
              <a:rPr lang="fr-FR" sz="4400" dirty="0" smtClean="0">
                <a:solidFill>
                  <a:srgbClr val="0033CC"/>
                </a:solidFill>
                <a:latin typeface="Arial Rounded MT Bold" pitchFamily="34" charset="0"/>
              </a:rPr>
              <a:t>Juif</a:t>
            </a:r>
            <a:r>
              <a:rPr lang="fr-FR" sz="4400" dirty="0" smtClean="0">
                <a:solidFill>
                  <a:srgbClr val="0033CC"/>
                </a:solidFill>
                <a:latin typeface="Arial Rounded MT Bold" pitchFamily="34" charset="0"/>
              </a:rPr>
              <a:t>. </a:t>
            </a:r>
            <a:endParaRPr lang="en-US" sz="4400" dirty="0" smtClean="0">
              <a:solidFill>
                <a:srgbClr val="0033CC"/>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lvl="0" algn="just"/>
            <a:r>
              <a:rPr lang="fr-FR" sz="5000" dirty="0" smtClean="0">
                <a:latin typeface="Arial Rounded MT Bold" pitchFamily="34" charset="0"/>
              </a:rPr>
              <a:t>Voyons </a:t>
            </a:r>
            <a:r>
              <a:rPr lang="fr-FR" sz="5000" dirty="0" smtClean="0">
                <a:latin typeface="Arial Rounded MT Bold" pitchFamily="34" charset="0"/>
              </a:rPr>
              <a:t>maintenant les exploits que l’Eternel avait déjà faits par l’intermédiaire de la verge d’Aaron, choses qui étaient en connaissance du peuple qui murmurait.</a:t>
            </a:r>
            <a:endParaRPr lang="en-US" sz="5000" dirty="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lnSpcReduction="20000"/>
          </a:bodyPr>
          <a:lstStyle/>
          <a:p>
            <a:pPr algn="ctr">
              <a:buNone/>
            </a:pPr>
            <a:r>
              <a:rPr lang="fr-FR" sz="4400" dirty="0" smtClean="0">
                <a:solidFill>
                  <a:srgbClr val="66FFFF"/>
                </a:solidFill>
                <a:latin typeface="Arial Rounded MT Bold" pitchFamily="34" charset="0"/>
              </a:rPr>
              <a:t>LES EXPLOITS DE LA VERGE D’AARON</a:t>
            </a:r>
            <a:endParaRPr lang="en-US" sz="4400" dirty="0" smtClean="0">
              <a:solidFill>
                <a:srgbClr val="66FFFF"/>
              </a:solidFill>
              <a:latin typeface="Arial Rounded MT Bold" pitchFamily="34" charset="0"/>
            </a:endParaRPr>
          </a:p>
          <a:p>
            <a:pPr algn="just">
              <a:buNone/>
            </a:pPr>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LA </a:t>
            </a:r>
            <a:r>
              <a:rPr lang="fr-FR" sz="4400" dirty="0" smtClean="0">
                <a:solidFill>
                  <a:srgbClr val="FFFF00"/>
                </a:solidFill>
                <a:latin typeface="Arial Rounded MT Bold" pitchFamily="34" charset="0"/>
              </a:rPr>
              <a:t>VERGE D’AARON DEVINT UN SERPENT AU DEVANT DE PHARAON</a:t>
            </a:r>
            <a:endParaRPr lang="en-US" sz="4400" dirty="0" smtClean="0">
              <a:solidFill>
                <a:srgbClr val="FFFF00"/>
              </a:solidFill>
              <a:latin typeface="Arial Rounded MT Bold" pitchFamily="34" charset="0"/>
            </a:endParaRPr>
          </a:p>
          <a:p>
            <a:pPr algn="just"/>
            <a:r>
              <a:rPr lang="fr-FR" sz="4400" b="1" dirty="0" smtClean="0">
                <a:solidFill>
                  <a:srgbClr val="66FFFF"/>
                </a:solidFill>
                <a:latin typeface="Arial Rounded MT Bold" pitchFamily="34" charset="0"/>
              </a:rPr>
              <a:t>Exode 7:8-10</a:t>
            </a:r>
            <a:r>
              <a:rPr lang="fr-FR" sz="4400" dirty="0" smtClean="0">
                <a:solidFill>
                  <a:srgbClr val="66FFFF"/>
                </a:solidFill>
                <a:latin typeface="Arial Rounded MT Bold" pitchFamily="34" charset="0"/>
              </a:rPr>
              <a:t> </a:t>
            </a:r>
            <a:r>
              <a:rPr lang="fr-FR" sz="4400" dirty="0" smtClean="0">
                <a:solidFill>
                  <a:schemeClr val="bg1"/>
                </a:solidFill>
                <a:latin typeface="Arial Rounded MT Bold" pitchFamily="34" charset="0"/>
              </a:rPr>
              <a:t>¶ L'Éternel dit à Moïse et à Aaron:</a:t>
            </a:r>
            <a:endParaRPr lang="en-US" sz="4400" dirty="0" smtClean="0">
              <a:solidFill>
                <a:schemeClr val="bg1"/>
              </a:solidFill>
              <a:latin typeface="Arial Rounded MT Bold" pitchFamily="34" charset="0"/>
            </a:endParaRPr>
          </a:p>
          <a:p>
            <a:pPr algn="just"/>
            <a:r>
              <a:rPr lang="fr-FR" sz="4400" dirty="0" smtClean="0">
                <a:solidFill>
                  <a:srgbClr val="FFFF00"/>
                </a:solidFill>
                <a:latin typeface="Arial Rounded MT Bold" pitchFamily="34" charset="0"/>
              </a:rPr>
              <a:t> 9 Si Pharaon vous parle, et vous dit: Faites un miracle! tu diras à Aaron: Prends ta verge, et jette-la devant Pharaon. Elle deviendra un serpent</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a:bodyPr>
          <a:lstStyle/>
          <a:p>
            <a:pPr algn="just"/>
            <a:r>
              <a:rPr lang="fr-FR" sz="4800" dirty="0" smtClean="0">
                <a:solidFill>
                  <a:srgbClr val="FFFF00"/>
                </a:solidFill>
                <a:latin typeface="Arial Rounded MT Bold" pitchFamily="34" charset="0"/>
              </a:rPr>
              <a:t> 10 </a:t>
            </a:r>
            <a:r>
              <a:rPr lang="fr-FR" sz="4800" dirty="0" smtClean="0">
                <a:solidFill>
                  <a:schemeClr val="bg1"/>
                </a:solidFill>
                <a:latin typeface="Arial Rounded MT Bold" pitchFamily="34" charset="0"/>
              </a:rPr>
              <a:t>Moïse et Aaron allèrent auprès de Pharaon, et ils firent ce que l'Éternel avait ordonné. Aaron jeta sa verge devant Pharaon et devant ses serviteurs; et elle devint un serpent</a:t>
            </a:r>
            <a:r>
              <a:rPr lang="fr-FR" sz="4800" dirty="0" smtClean="0">
                <a:solidFill>
                  <a:schemeClr val="bg1"/>
                </a:solidFill>
                <a:latin typeface="Arial Rounded MT Bold" pitchFamily="34" charset="0"/>
              </a:rPr>
              <a:t>.</a:t>
            </a:r>
            <a:endParaRPr lang="en-US" sz="4800" dirty="0" smtClean="0">
              <a:solidFill>
                <a:schemeClr val="bg1"/>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solidFill>
                  <a:srgbClr val="FFFF00"/>
                </a:solidFill>
                <a:latin typeface="Arial Rounded MT Bold" pitchFamily="34" charset="0"/>
              </a:rPr>
              <a:t>LA PLAIE DES GRENOUILLES PAR LE BIAIS DE LA VERGE D’AARON</a:t>
            </a:r>
            <a:endParaRPr lang="en-US" sz="4400" dirty="0" smtClean="0">
              <a:solidFill>
                <a:srgbClr val="FFFF00"/>
              </a:solidFill>
              <a:latin typeface="Arial Rounded MT Bold" pitchFamily="34" charset="0"/>
            </a:endParaRPr>
          </a:p>
          <a:p>
            <a:pPr algn="just"/>
            <a:r>
              <a:rPr lang="fr-FR" sz="3900" dirty="0" smtClean="0">
                <a:latin typeface="Arial Rounded MT Bold" pitchFamily="34" charset="0"/>
              </a:rPr>
              <a:t>Ex </a:t>
            </a:r>
            <a:r>
              <a:rPr lang="fr-FR" sz="3900" dirty="0" smtClean="0">
                <a:latin typeface="Arial Rounded MT Bold" pitchFamily="34" charset="0"/>
              </a:rPr>
              <a:t>8:1-2) </a:t>
            </a:r>
            <a:r>
              <a:rPr lang="fr-FR" sz="3900" dirty="0" smtClean="0">
                <a:latin typeface="Arial Rounded MT Bold" pitchFamily="34" charset="0"/>
              </a:rPr>
              <a:t>L'Éternel dit à Moïse: Dis à Aaron: Étends ta main avec ta verge sur les rivières, sur les ruisseaux et sur les étangs, et fais monter les grenouilles sur le pays d'Égypte.</a:t>
            </a:r>
            <a:endParaRPr lang="en-US" sz="3900" dirty="0" smtClean="0">
              <a:latin typeface="Arial Rounded MT Bold" pitchFamily="34" charset="0"/>
            </a:endParaRPr>
          </a:p>
          <a:p>
            <a:pPr algn="just"/>
            <a:r>
              <a:rPr lang="fr-FR" sz="3900" dirty="0" smtClean="0">
                <a:latin typeface="Arial Rounded MT Bold" pitchFamily="34" charset="0"/>
              </a:rPr>
              <a:t> </a:t>
            </a:r>
            <a:r>
              <a:rPr lang="fr-FR" sz="3900" dirty="0" smtClean="0">
                <a:solidFill>
                  <a:srgbClr val="FFFF00"/>
                </a:solidFill>
                <a:latin typeface="Arial Rounded MT Bold" pitchFamily="34" charset="0"/>
              </a:rPr>
              <a:t>2) Aaron étendit sa main sur les eaux de l'Égypte; et les grenouilles montèrent et couvrirent le pays d'Égypte.</a:t>
            </a:r>
            <a:endParaRPr lang="en-US" sz="3900" dirty="0" smtClean="0">
              <a:solidFill>
                <a:srgbClr val="FFFF00"/>
              </a:solidFill>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just"/>
            <a:r>
              <a:rPr lang="fr-FR" sz="4400" dirty="0" smtClean="0">
                <a:solidFill>
                  <a:srgbClr val="FF99FF"/>
                </a:solidFill>
                <a:latin typeface="Arial Rounded MT Bold" pitchFamily="34" charset="0"/>
              </a:rPr>
              <a:t>LA </a:t>
            </a:r>
            <a:r>
              <a:rPr lang="fr-FR" sz="4400" dirty="0" smtClean="0">
                <a:solidFill>
                  <a:srgbClr val="FF99FF"/>
                </a:solidFill>
                <a:latin typeface="Arial Rounded MT Bold" pitchFamily="34" charset="0"/>
              </a:rPr>
              <a:t>PLAIE DES POUX AU MOYEN DE LA VERGE D’AARON</a:t>
            </a:r>
            <a:endParaRPr lang="en-US" sz="4400" dirty="0" smtClean="0">
              <a:solidFill>
                <a:srgbClr val="FF99FF"/>
              </a:solidFill>
              <a:latin typeface="Arial Rounded MT Bold" pitchFamily="34" charset="0"/>
            </a:endParaRPr>
          </a:p>
          <a:p>
            <a:pPr algn="just"/>
            <a:r>
              <a:rPr lang="fr-FR" sz="4400" dirty="0" smtClean="0">
                <a:latin typeface="Arial Rounded MT Bold" pitchFamily="34" charset="0"/>
              </a:rPr>
              <a:t>Ex 8:12) L'Éternel dit à Moïse: Dis à Aaron: Étends ta verge, et frappe la poussière de la terre. Elle se changera en poux, dans tout le pays d'Égypte.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FF99FF"/>
                </a:solidFill>
                <a:latin typeface="Arial Rounded MT Bold" pitchFamily="34" charset="0"/>
              </a:rPr>
              <a:t>13) Ils firent ainsi. Aaron étendit sa main, avec sa verge, et il frappa la poussière de la terre; et elle fut changée en poux sur les hommes et sur les animaux. Toute la poussière de la terre fut changée en poux, dans tout le pays d'Égypte.</a:t>
            </a:r>
            <a:endParaRPr lang="en-US" sz="4400" dirty="0" smtClean="0">
              <a:solidFill>
                <a:srgbClr val="FF99FF"/>
              </a:solidFill>
              <a:latin typeface="Arial Rounded MT Bold" pitchFamily="34" charset="0"/>
            </a:endParaRPr>
          </a:p>
          <a:p>
            <a:pPr lvl="0" algn="just">
              <a:buNone/>
            </a:pPr>
            <a:endParaRPr lang="en-US" sz="4400" b="1" dirty="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6200000" scaled="1"/>
            <a:tileRect/>
          </a:gradFill>
        </p:spPr>
        <p:txBody>
          <a:bodyPr>
            <a:normAutofit fontScale="92500" lnSpcReduction="20000"/>
          </a:bodyPr>
          <a:lstStyle/>
          <a:p>
            <a:pPr algn="ctr"/>
            <a:r>
              <a:rPr lang="fr-FR" sz="4400" dirty="0" smtClean="0">
                <a:solidFill>
                  <a:srgbClr val="0D069A"/>
                </a:solidFill>
                <a:latin typeface="Arial Rounded MT Bold" pitchFamily="34" charset="0"/>
              </a:rPr>
              <a:t>LA CONSECRATION D’AARON ET DE SES FILS</a:t>
            </a:r>
            <a:endParaRPr lang="en-US" sz="4400" dirty="0" smtClean="0">
              <a:solidFill>
                <a:srgbClr val="0D069A"/>
              </a:solidFill>
              <a:latin typeface="Arial Rounded MT Bold" pitchFamily="34" charset="0"/>
            </a:endParaRPr>
          </a:p>
          <a:p>
            <a:pPr algn="just"/>
            <a:r>
              <a:rPr lang="fr-FR" sz="4400" dirty="0" smtClean="0">
                <a:solidFill>
                  <a:srgbClr val="C00000"/>
                </a:solidFill>
                <a:latin typeface="Arial Rounded MT Bold" pitchFamily="34" charset="0"/>
              </a:rPr>
              <a:t>Ex </a:t>
            </a:r>
            <a:r>
              <a:rPr lang="fr-FR" sz="4400" dirty="0" smtClean="0">
                <a:solidFill>
                  <a:srgbClr val="C00000"/>
                </a:solidFill>
                <a:latin typeface="Arial Rounded MT Bold" pitchFamily="34" charset="0"/>
              </a:rPr>
              <a:t>28:1-2 </a:t>
            </a:r>
            <a:r>
              <a:rPr lang="fr-FR" sz="4400" dirty="0" smtClean="0">
                <a:latin typeface="Arial Rounded MT Bold" pitchFamily="34" charset="0"/>
              </a:rPr>
              <a:t>¶ Fais approcher de toi Aaron, ton frère, et ses fils, et prends-les parmi les enfants d'Israël pour les consacrer à mon service dans le sacerdoce: Aaron et les fils d'Aaron, </a:t>
            </a:r>
            <a:r>
              <a:rPr lang="fr-FR" sz="4400" dirty="0" err="1" smtClean="0">
                <a:latin typeface="Arial Rounded MT Bold" pitchFamily="34" charset="0"/>
              </a:rPr>
              <a:t>Nadab</a:t>
            </a:r>
            <a:r>
              <a:rPr lang="fr-FR" sz="4400" dirty="0" smtClean="0">
                <a:latin typeface="Arial Rounded MT Bold" pitchFamily="34" charset="0"/>
              </a:rPr>
              <a:t>, </a:t>
            </a:r>
            <a:r>
              <a:rPr lang="fr-FR" sz="4400" dirty="0" err="1" smtClean="0">
                <a:latin typeface="Arial Rounded MT Bold" pitchFamily="34" charset="0"/>
              </a:rPr>
              <a:t>Abihu</a:t>
            </a:r>
            <a:r>
              <a:rPr lang="fr-FR" sz="4400" dirty="0" smtClean="0">
                <a:latin typeface="Arial Rounded MT Bold" pitchFamily="34" charset="0"/>
              </a:rPr>
              <a:t>, Éléazar et </a:t>
            </a:r>
            <a:r>
              <a:rPr lang="fr-FR" sz="4400" dirty="0" err="1" smtClean="0">
                <a:latin typeface="Arial Rounded MT Bold" pitchFamily="34" charset="0"/>
              </a:rPr>
              <a:t>Ithamar</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2 Tu feras à Aaron, ton frère, des vêtements sacrés, pour marquer sa dignité et pour lui servir de parure.</a:t>
            </a:r>
            <a:endParaRPr lang="en-US" sz="4400" dirty="0">
              <a:solidFill>
                <a:srgbClr val="0D069A"/>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dirty="0" smtClean="0">
                <a:solidFill>
                  <a:srgbClr val="000066"/>
                </a:solidFill>
                <a:latin typeface="Arial Rounded MT Bold" pitchFamily="34" charset="0"/>
              </a:rPr>
              <a:t>LE CHOIX DE LA VERGE D’AARON</a:t>
            </a:r>
            <a:endParaRPr lang="en-US" sz="4400" dirty="0" smtClean="0">
              <a:solidFill>
                <a:srgbClr val="000066"/>
              </a:solidFill>
              <a:latin typeface="Arial Rounded MT Bold" pitchFamily="34" charset="0"/>
            </a:endParaRPr>
          </a:p>
          <a:p>
            <a:pPr algn="just"/>
            <a:r>
              <a:rPr lang="fr-FR" sz="4400" b="1" dirty="0" smtClean="0">
                <a:solidFill>
                  <a:srgbClr val="C00000"/>
                </a:solidFill>
                <a:latin typeface="Arial Rounded MT Bold" pitchFamily="34" charset="0"/>
              </a:rPr>
              <a:t>NOMBRES 17:1-8</a:t>
            </a:r>
            <a:endParaRPr lang="en-US" sz="4400" dirty="0" smtClean="0">
              <a:solidFill>
                <a:srgbClr val="C00000"/>
              </a:solidFill>
              <a:latin typeface="Arial Rounded MT Bold" pitchFamily="34" charset="0"/>
            </a:endParaRPr>
          </a:p>
          <a:p>
            <a:pPr algn="just"/>
            <a:r>
              <a:rPr lang="fr-FR" sz="4400" dirty="0" smtClean="0">
                <a:solidFill>
                  <a:srgbClr val="000066"/>
                </a:solidFill>
                <a:latin typeface="Arial Rounded MT Bold" pitchFamily="34" charset="0"/>
              </a:rPr>
              <a:t>1 ¶ L'Éternel parla à Moïse, et dit:</a:t>
            </a:r>
            <a:endParaRPr lang="en-US" sz="4400" dirty="0" smtClean="0">
              <a:solidFill>
                <a:srgbClr val="000066"/>
              </a:solidFill>
              <a:latin typeface="Arial Rounded MT Bold" pitchFamily="34" charset="0"/>
            </a:endParaRPr>
          </a:p>
          <a:p>
            <a:pPr algn="just"/>
            <a:r>
              <a:rPr lang="fr-FR" sz="4400" dirty="0" smtClean="0">
                <a:solidFill>
                  <a:srgbClr val="C00000"/>
                </a:solidFill>
                <a:latin typeface="Arial Rounded MT Bold" pitchFamily="34" charset="0"/>
              </a:rPr>
              <a:t>2 </a:t>
            </a:r>
            <a:r>
              <a:rPr lang="fr-FR" sz="4400" dirty="0" smtClean="0">
                <a:solidFill>
                  <a:srgbClr val="C00000"/>
                </a:solidFill>
                <a:latin typeface="Arial Rounded MT Bold" pitchFamily="34" charset="0"/>
              </a:rPr>
              <a:t>Parle aux enfants d'Israël, et prends d'eux une verge selon les maisons de leurs pères, soit douze verges de la part de tous leurs princes selon les maisons de leurs pères. </a:t>
            </a:r>
            <a:endParaRPr lang="en-US" sz="4400" dirty="0" smtClean="0">
              <a:solidFill>
                <a:srgbClr val="C000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dirty="0" smtClean="0">
                <a:solidFill>
                  <a:srgbClr val="000066"/>
                </a:solidFill>
                <a:latin typeface="Arial Rounded MT Bold" pitchFamily="34" charset="0"/>
              </a:rPr>
              <a:t>3</a:t>
            </a:r>
            <a:r>
              <a:rPr lang="fr-FR" sz="4400" dirty="0" smtClean="0">
                <a:solidFill>
                  <a:srgbClr val="000066"/>
                </a:solidFill>
                <a:latin typeface="Arial Rounded MT Bold" pitchFamily="34" charset="0"/>
              </a:rPr>
              <a:t> </a:t>
            </a:r>
            <a:r>
              <a:rPr lang="fr-FR" sz="4400" dirty="0" smtClean="0">
                <a:solidFill>
                  <a:srgbClr val="000066"/>
                </a:solidFill>
                <a:latin typeface="Arial Rounded MT Bold" pitchFamily="34" charset="0"/>
              </a:rPr>
              <a:t>Tu écriras le nom de chacun sur sa </a:t>
            </a:r>
            <a:r>
              <a:rPr lang="fr-FR" sz="4400" dirty="0" smtClean="0">
                <a:solidFill>
                  <a:srgbClr val="000066"/>
                </a:solidFill>
                <a:latin typeface="Arial Rounded MT Bold" pitchFamily="34" charset="0"/>
              </a:rPr>
              <a:t>verge,</a:t>
            </a:r>
            <a:r>
              <a:rPr lang="en-US" sz="4400" dirty="0" smtClean="0">
                <a:solidFill>
                  <a:srgbClr val="000066"/>
                </a:solidFill>
                <a:latin typeface="Arial Rounded MT Bold" pitchFamily="34" charset="0"/>
              </a:rPr>
              <a:t> </a:t>
            </a:r>
            <a:r>
              <a:rPr lang="fr-FR" sz="4400" dirty="0" smtClean="0">
                <a:solidFill>
                  <a:srgbClr val="000066"/>
                </a:solidFill>
                <a:latin typeface="Arial Rounded MT Bold" pitchFamily="34" charset="0"/>
              </a:rPr>
              <a:t>et </a:t>
            </a:r>
            <a:r>
              <a:rPr lang="fr-FR" sz="4400" dirty="0" smtClean="0">
                <a:solidFill>
                  <a:srgbClr val="000066"/>
                </a:solidFill>
                <a:latin typeface="Arial Rounded MT Bold" pitchFamily="34" charset="0"/>
              </a:rPr>
              <a:t>tu écriras le nom d'Aaron sur la verge de Lévi; car il y aura une verge pour chaque chef des maisons de leurs pères.</a:t>
            </a:r>
            <a:endParaRPr lang="en-US" sz="4400" dirty="0" smtClean="0">
              <a:solidFill>
                <a:srgbClr val="000066"/>
              </a:solidFill>
              <a:latin typeface="Arial Rounded MT Bold" pitchFamily="34" charset="0"/>
            </a:endParaRPr>
          </a:p>
          <a:p>
            <a:pPr algn="just"/>
            <a:r>
              <a:rPr lang="fr-FR" sz="4400" dirty="0" smtClean="0">
                <a:solidFill>
                  <a:srgbClr val="C00000"/>
                </a:solidFill>
                <a:latin typeface="Arial Rounded MT Bold" pitchFamily="34" charset="0"/>
              </a:rPr>
              <a:t> 4 Tu les déposeras dans la tente d'assignation, devant le témoignage, où je me rencontre avec vous</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dirty="0" smtClean="0">
                <a:solidFill>
                  <a:srgbClr val="000066"/>
                </a:solidFill>
                <a:latin typeface="Arial Rounded MT Bold" pitchFamily="34" charset="0"/>
              </a:rPr>
              <a:t> 5 L'homme que je choisirai sera celui dont la verge fleurira, et je ferai cesser de devant moi les murmures que profèrent contre vous les enfants d'Israël.</a:t>
            </a:r>
            <a:endParaRPr lang="en-US" sz="4400" dirty="0" smtClean="0">
              <a:solidFill>
                <a:srgbClr val="000066"/>
              </a:solidFill>
              <a:latin typeface="Arial Rounded MT Bold" pitchFamily="34" charset="0"/>
            </a:endParaRPr>
          </a:p>
          <a:p>
            <a:pPr algn="just"/>
            <a:r>
              <a:rPr lang="fr-FR" sz="4400" dirty="0" smtClean="0">
                <a:solidFill>
                  <a:srgbClr val="C00000"/>
                </a:solidFill>
                <a:latin typeface="Arial Rounded MT Bold" pitchFamily="34" charset="0"/>
              </a:rPr>
              <a:t> 6 Moïse parla aux enfants d'Israël; et tous leurs princes lui donnèrent une verge, chaque prince une verge, selon les maisons de leurs pères, soit douze verges; la verge d'Aaron était au milieu des leurs</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dirty="0" smtClean="0">
                <a:solidFill>
                  <a:srgbClr val="000066"/>
                </a:solidFill>
                <a:latin typeface="Arial Rounded MT Bold" pitchFamily="34" charset="0"/>
              </a:rPr>
              <a:t> 7 Moïse déposa les verges devant l'Éternel, dans la tente du témoignage.</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a:t>
            </a:r>
            <a:r>
              <a:rPr lang="fr-FR" sz="4400" dirty="0" smtClean="0">
                <a:solidFill>
                  <a:srgbClr val="C00000"/>
                </a:solidFill>
                <a:latin typeface="Arial Rounded MT Bold" pitchFamily="34" charset="0"/>
              </a:rPr>
              <a:t>8 ¶ Le lendemain, lorsque Moïse entra dans la tente du témoignage, voici, la verge d'Aaron, pour la maison de Lévi, avait fleuri, elle avait poussé des boutons, produit des fleurs, et mûri des amandes.</a:t>
            </a:r>
            <a:endParaRPr lang="en-US" sz="4400" dirty="0">
              <a:solidFill>
                <a:srgbClr val="C0000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a:bodyPr>
          <a:lstStyle/>
          <a:p>
            <a:pPr algn="just"/>
            <a:r>
              <a:rPr lang="fr-FR" sz="2000" dirty="0" smtClean="0">
                <a:solidFill>
                  <a:srgbClr val="0033CC"/>
                </a:solidFill>
                <a:latin typeface="Arial Rounded MT Bold" pitchFamily="34" charset="0"/>
              </a:rPr>
              <a:t>https://www.bibleenligne.com/commentaire-intermediaire/commentaire/nb/1793-chapitres-17-et-18.html</a:t>
            </a:r>
            <a:endParaRPr lang="en-US" sz="2000" dirty="0" smtClean="0">
              <a:solidFill>
                <a:srgbClr val="0033CC"/>
              </a:solidFill>
              <a:latin typeface="Arial Rounded MT Bold" pitchFamily="34" charset="0"/>
            </a:endParaRPr>
          </a:p>
          <a:p>
            <a:pPr lvl="0" algn="just"/>
            <a:r>
              <a:rPr lang="fr-FR" sz="4400" dirty="0" smtClean="0">
                <a:latin typeface="Arial Rounded MT Bold" pitchFamily="34" charset="0"/>
              </a:rPr>
              <a:t>Quelle incomparable sagesse brille dans cet arrangement! </a:t>
            </a:r>
            <a:endParaRPr lang="fr-FR" sz="4400" dirty="0" smtClean="0">
              <a:latin typeface="Arial Rounded MT Bold" pitchFamily="34" charset="0"/>
            </a:endParaRPr>
          </a:p>
          <a:p>
            <a:pPr lvl="0" algn="just"/>
            <a:r>
              <a:rPr lang="fr-FR" sz="4400" dirty="0" smtClean="0">
                <a:latin typeface="Arial Rounded MT Bold" pitchFamily="34" charset="0"/>
              </a:rPr>
              <a:t>Comment </a:t>
            </a:r>
            <a:r>
              <a:rPr lang="fr-FR" sz="4400" dirty="0" smtClean="0">
                <a:latin typeface="Arial Rounded MT Bold" pitchFamily="34" charset="0"/>
              </a:rPr>
              <a:t>l’affaire est complètement ôtée des mains, de l’homme, et placée uniquement là où elle devait être, savoir dans les mains du Dieu vivant! </a:t>
            </a:r>
            <a:endParaRPr lang="en-US" sz="4400" dirty="0" smtClean="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lnSpcReduction="10000"/>
          </a:bodyPr>
          <a:lstStyle/>
          <a:p>
            <a:pPr lvl="0" algn="just"/>
            <a:r>
              <a:rPr lang="fr-FR" sz="4400" dirty="0" smtClean="0">
                <a:latin typeface="Arial Rounded MT Bold" pitchFamily="34" charset="0"/>
              </a:rPr>
              <a:t>Ce </a:t>
            </a:r>
            <a:r>
              <a:rPr lang="fr-FR" sz="4400" dirty="0" smtClean="0">
                <a:latin typeface="Arial Rounded MT Bold" pitchFamily="34" charset="0"/>
              </a:rPr>
              <a:t>n’était pas un homme s’établissant lui-même, ou un homme établissant son semblable; c’était Dieu, établissant l’homme de son propre choix, dans l’office que Lui-même a institué. </a:t>
            </a:r>
          </a:p>
          <a:p>
            <a:pPr lvl="0" algn="just"/>
            <a:r>
              <a:rPr lang="fr-FR" sz="4400" dirty="0" smtClean="0">
                <a:solidFill>
                  <a:srgbClr val="0033CC"/>
                </a:solidFill>
                <a:latin typeface="Arial Rounded MT Bold" pitchFamily="34" charset="0"/>
              </a:rPr>
              <a:t>La volonté humaine n’avait absolument rien à faire dans cette circonstance solennelle. </a:t>
            </a:r>
            <a:endParaRPr lang="en-US" sz="4400" dirty="0" smtClean="0">
              <a:solidFill>
                <a:srgbClr val="0033CC"/>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fontScale="92500"/>
          </a:bodyPr>
          <a:lstStyle/>
          <a:p>
            <a:pPr lvl="0" algn="just"/>
            <a:r>
              <a:rPr lang="fr-FR" sz="4400" dirty="0" smtClean="0">
                <a:latin typeface="Arial Rounded MT Bold" pitchFamily="34" charset="0"/>
              </a:rPr>
              <a:t>Les </a:t>
            </a:r>
            <a:r>
              <a:rPr lang="fr-FR" sz="4400" dirty="0" smtClean="0">
                <a:latin typeface="Arial Rounded MT Bold" pitchFamily="34" charset="0"/>
              </a:rPr>
              <a:t>douze verges, toutes dans une même condition, étaient placées devant l’Éternel; l’homme se retirait et laissait agir Dieu.</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Figure admirable et frappante de Celui qui devait être «déterminé fils de Dieu, en puissance,… par la résurrection des morts!» (Rom. 1:4.) </a:t>
            </a:r>
            <a:endParaRPr lang="en-US" sz="4400" dirty="0" smtClean="0">
              <a:solidFill>
                <a:srgbClr val="0033CC"/>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fontScale="92500" lnSpcReduction="20000"/>
          </a:bodyPr>
          <a:lstStyle/>
          <a:p>
            <a:pPr lvl="0" algn="just"/>
            <a:r>
              <a:rPr lang="fr-FR" sz="4400" dirty="0" smtClean="0">
                <a:latin typeface="Arial Rounded MT Bold" pitchFamily="34" charset="0"/>
              </a:rPr>
              <a:t>Les </a:t>
            </a:r>
            <a:r>
              <a:rPr lang="fr-FR" sz="4400" dirty="0" smtClean="0">
                <a:latin typeface="Arial Rounded MT Bold" pitchFamily="34" charset="0"/>
              </a:rPr>
              <a:t>douze verges étaient toutes pareillement sans vie; mais Dieu, le Dieu vivant, entre en scène; et, par cette puissance qui lui est particulière, il introduit la vie dans la verge d’Aaron, et la présente portant sur elle les fruits exquis de la résurrection.</a:t>
            </a:r>
            <a:endParaRPr lang="en-US" sz="4400" dirty="0" smtClean="0">
              <a:latin typeface="Arial Rounded MT Bold" pitchFamily="34" charset="0"/>
            </a:endParaRPr>
          </a:p>
          <a:p>
            <a:pPr lvl="0" algn="just" fontAlgn="base"/>
            <a:r>
              <a:rPr lang="fr-FR" sz="4400" dirty="0" smtClean="0">
                <a:solidFill>
                  <a:srgbClr val="0033CC"/>
                </a:solidFill>
                <a:latin typeface="Arial Rounded MT Bold" pitchFamily="34" charset="0"/>
              </a:rPr>
              <a:t>Ainsi la question était divinement résolue. </a:t>
            </a:r>
            <a:endParaRPr lang="fr-FR" sz="4400" dirty="0" smtClean="0">
              <a:solidFill>
                <a:srgbClr val="0033CC"/>
              </a:solidFill>
              <a:latin typeface="Arial Rounded MT Bold" pitchFamily="34" charset="0"/>
            </a:endParaRPr>
          </a:p>
          <a:p>
            <a:pPr lvl="0" algn="just" fontAlgn="base"/>
            <a:r>
              <a:rPr lang="fr-FR" sz="4400" dirty="0" smtClean="0">
                <a:latin typeface="Arial Rounded MT Bold" pitchFamily="34" charset="0"/>
              </a:rPr>
              <a:t>La </a:t>
            </a:r>
            <a:r>
              <a:rPr lang="fr-FR" sz="4400" dirty="0" smtClean="0">
                <a:latin typeface="Arial Rounded MT Bold" pitchFamily="34" charset="0"/>
              </a:rPr>
              <a:t>sacrificature est établie sur la grâce toute-puissante du Dieu qui tire la vie de la mort. </a:t>
            </a:r>
            <a:endParaRPr lang="en-US" sz="4400" dirty="0" smtClean="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lnSpcReduction="10000"/>
          </a:bodyPr>
          <a:lstStyle/>
          <a:p>
            <a:pPr lvl="0" algn="just" fontAlgn="base"/>
            <a:r>
              <a:rPr lang="fr-FR" sz="4400" dirty="0" smtClean="0">
                <a:latin typeface="Arial Rounded MT Bold" pitchFamily="34" charset="0"/>
              </a:rPr>
              <a:t>Il </a:t>
            </a:r>
            <a:r>
              <a:rPr lang="fr-FR" sz="4400" dirty="0" smtClean="0">
                <a:latin typeface="Arial Rounded MT Bold" pitchFamily="34" charset="0"/>
              </a:rPr>
              <a:t>n’aurait servi absolument à rien de prendre l’une des onze verges sèches et d’en faire l’insigne du service sacerdotal. </a:t>
            </a:r>
            <a:endParaRPr lang="en-US" sz="4400" dirty="0" smtClean="0">
              <a:latin typeface="Arial Rounded MT Bold" pitchFamily="34" charset="0"/>
            </a:endParaRPr>
          </a:p>
          <a:p>
            <a:pPr lvl="0" algn="just" fontAlgn="base"/>
            <a:r>
              <a:rPr lang="fr-FR" sz="4400" dirty="0" smtClean="0">
                <a:solidFill>
                  <a:srgbClr val="0033CC"/>
                </a:solidFill>
                <a:latin typeface="Arial Rounded MT Bold" pitchFamily="34" charset="0"/>
              </a:rPr>
              <a:t>Toute la puissance humaine sous le soleil n’aurait pu introduire la vie dans un bâton mort, ou faire de ce bâton un canal de bénédiction pour les âmes. </a:t>
            </a:r>
            <a:endParaRPr lang="en-US" sz="4400" dirty="0" smtClean="0">
              <a:solidFill>
                <a:srgbClr val="0033CC"/>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lnSpcReduction="10000"/>
          </a:bodyPr>
          <a:lstStyle/>
          <a:p>
            <a:pPr lvl="0" algn="just" fontAlgn="base"/>
            <a:r>
              <a:rPr lang="fr-FR" sz="4400" dirty="0" smtClean="0">
                <a:latin typeface="Arial Rounded MT Bold" pitchFamily="34" charset="0"/>
              </a:rPr>
              <a:t>Et </a:t>
            </a:r>
            <a:r>
              <a:rPr lang="fr-FR" sz="4400" dirty="0" smtClean="0">
                <a:latin typeface="Arial Rounded MT Bold" pitchFamily="34" charset="0"/>
              </a:rPr>
              <a:t>de même, il n’y avait pas dans toutes les onze verges réunies un seul bourgeon ou une seule fleur, [pour éviter de la confusion.]</a:t>
            </a:r>
            <a:endParaRPr lang="en-US" sz="4400" dirty="0" smtClean="0">
              <a:latin typeface="Arial Rounded MT Bold" pitchFamily="34" charset="0"/>
            </a:endParaRPr>
          </a:p>
          <a:p>
            <a:pPr lvl="0" algn="just" fontAlgn="base"/>
            <a:r>
              <a:rPr lang="fr-FR" sz="4400" dirty="0" smtClean="0">
                <a:solidFill>
                  <a:srgbClr val="0033CC"/>
                </a:solidFill>
                <a:latin typeface="Arial Rounded MT Bold" pitchFamily="34" charset="0"/>
              </a:rPr>
              <a:t>Mais là où il y avait des preuves précieuses d’une puissance vivifiante — des traces rafraîchissantes de vie et de bénédiction divines — </a:t>
            </a:r>
            <a:endParaRPr lang="en-US" sz="4400" dirty="0" smtClean="0">
              <a:solidFill>
                <a:srgbClr val="0033CC"/>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a:bodyPr>
          <a:lstStyle/>
          <a:p>
            <a:pPr lvl="0" algn="just"/>
            <a:r>
              <a:rPr lang="fr-FR" sz="7200" dirty="0" smtClean="0">
                <a:solidFill>
                  <a:srgbClr val="0033CC"/>
                </a:solidFill>
                <a:latin typeface="Arial Rounded MT Bold" pitchFamily="34" charset="0"/>
              </a:rPr>
              <a:t>Pourquoi </a:t>
            </a:r>
            <a:r>
              <a:rPr lang="fr-FR" sz="7200" dirty="0" smtClean="0">
                <a:solidFill>
                  <a:srgbClr val="0033CC"/>
                </a:solidFill>
                <a:latin typeface="Arial Rounded MT Bold" pitchFamily="34" charset="0"/>
              </a:rPr>
              <a:t>la verge de Moïse n’était-elle pas avec les douze? La raison en est simple. </a:t>
            </a:r>
            <a:endParaRPr lang="en-US" sz="7200" dirty="0" smtClean="0">
              <a:solidFill>
                <a:srgbClr val="0033CC"/>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latin typeface="Arial Rounded MT Bold" pitchFamily="34" charset="0"/>
              </a:rPr>
              <a:t>La verge de Moïse était le signe de la puissance et de l’autorité</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Il </a:t>
            </a:r>
            <a:r>
              <a:rPr lang="fr-FR" sz="4400" dirty="0" smtClean="0">
                <a:solidFill>
                  <a:srgbClr val="FF0000"/>
                </a:solidFill>
                <a:latin typeface="Arial Rounded MT Bold" pitchFamily="34" charset="0"/>
              </a:rPr>
              <a:t>n’y a rien de plus frappant, rien de plus beau. </a:t>
            </a:r>
            <a:endParaRPr lang="fr-FR" sz="4400" dirty="0" smtClean="0">
              <a:solidFill>
                <a:srgbClr val="FF0000"/>
              </a:solidFill>
              <a:latin typeface="Arial Rounded MT Bold" pitchFamily="34" charset="0"/>
            </a:endParaRPr>
          </a:p>
          <a:p>
            <a:pPr lvl="0" algn="just"/>
            <a:r>
              <a:rPr lang="fr-FR" sz="4400" dirty="0" smtClean="0">
                <a:latin typeface="Arial Rounded MT Bold" pitchFamily="34" charset="0"/>
              </a:rPr>
              <a:t>Cette </a:t>
            </a:r>
            <a:r>
              <a:rPr lang="fr-FR" sz="4400" dirty="0" smtClean="0">
                <a:latin typeface="Arial Rounded MT Bold" pitchFamily="34" charset="0"/>
              </a:rPr>
              <a:t>baguette sèche, morte, était la vraie image de l’état naturel d’Israël et de chacun de nous. </a:t>
            </a:r>
            <a:endParaRPr lang="en-US" sz="44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lvl="0" algn="just"/>
            <a:r>
              <a:rPr lang="fr-FR" sz="4400" dirty="0" smtClean="0">
                <a:latin typeface="Arial Rounded MT Bold" pitchFamily="34" charset="0"/>
              </a:rPr>
              <a:t>Il </a:t>
            </a:r>
            <a:r>
              <a:rPr lang="fr-FR" sz="4400" dirty="0" smtClean="0">
                <a:latin typeface="Arial Rounded MT Bold" pitchFamily="34" charset="0"/>
              </a:rPr>
              <a:t>n’y avait ni sève, ni vie, ni puissance. </a:t>
            </a:r>
            <a:endParaRPr lang="fr-FR" sz="4400" dirty="0" smtClean="0">
              <a:latin typeface="Arial Rounded MT Bold" pitchFamily="34" charset="0"/>
            </a:endParaRPr>
          </a:p>
          <a:p>
            <a:pPr lvl="0" algn="just"/>
            <a:r>
              <a:rPr lang="fr-FR" sz="4400" dirty="0" smtClean="0">
                <a:solidFill>
                  <a:srgbClr val="FF0000"/>
                </a:solidFill>
                <a:latin typeface="Arial Rounded MT Bold" pitchFamily="34" charset="0"/>
              </a:rPr>
              <a:t>Ainsi </a:t>
            </a:r>
            <a:r>
              <a:rPr lang="fr-FR" sz="4400" dirty="0" smtClean="0">
                <a:solidFill>
                  <a:srgbClr val="FF0000"/>
                </a:solidFill>
                <a:latin typeface="Arial Rounded MT Bold" pitchFamily="34" charset="0"/>
              </a:rPr>
              <a:t>en était-il d’Israël, au désert; ainsi en est-il de nous maintenant. </a:t>
            </a:r>
            <a:endParaRPr lang="fr-FR" sz="4400" dirty="0" smtClean="0">
              <a:solidFill>
                <a:srgbClr val="FF0000"/>
              </a:solidFill>
              <a:latin typeface="Arial Rounded MT Bold" pitchFamily="34" charset="0"/>
            </a:endParaRPr>
          </a:p>
          <a:p>
            <a:pPr algn="just"/>
            <a:r>
              <a:rPr lang="fr-FR" sz="4400" dirty="0" smtClean="0">
                <a:latin typeface="Arial Rounded MT Bold" pitchFamily="34" charset="0"/>
              </a:rPr>
              <a:t>Le </a:t>
            </a:r>
            <a:r>
              <a:rPr lang="fr-FR" sz="4400" dirty="0" smtClean="0">
                <a:latin typeface="Arial Rounded MT Bold" pitchFamily="34" charset="0"/>
              </a:rPr>
              <a:t>bois sec et mort était l’expression de l’état du cœur naturel</a:t>
            </a:r>
            <a:r>
              <a:rPr lang="fr-FR" sz="4400" dirty="0" smtClean="0">
                <a:latin typeface="Arial Rounded MT Bold" pitchFamily="34" charset="0"/>
              </a:rPr>
              <a:t>.</a:t>
            </a:r>
            <a:r>
              <a:rPr lang="fr-FR" sz="4400" dirty="0" smtClean="0">
                <a:latin typeface="Arial Rounded MT Bold" pitchFamily="34" charset="0"/>
              </a:rPr>
              <a:t> </a:t>
            </a:r>
            <a:endParaRPr lang="fr-FR" sz="4400" dirty="0" smtClean="0">
              <a:latin typeface="Arial Rounded MT Bold" pitchFamily="34" charset="0"/>
            </a:endParaRPr>
          </a:p>
          <a:p>
            <a:pPr algn="just"/>
            <a:r>
              <a:rPr lang="fr-FR" sz="4400" dirty="0" smtClean="0">
                <a:solidFill>
                  <a:srgbClr val="FF0000"/>
                </a:solidFill>
                <a:latin typeface="Arial Rounded MT Bold" pitchFamily="34" charset="0"/>
              </a:rPr>
              <a:t>Il </a:t>
            </a:r>
            <a:r>
              <a:rPr lang="fr-FR" sz="4400" dirty="0" smtClean="0">
                <a:solidFill>
                  <a:srgbClr val="FF0000"/>
                </a:solidFill>
                <a:latin typeface="Arial Rounded MT Bold" pitchFamily="34" charset="0"/>
              </a:rPr>
              <a:t>en était ainsi de la sacrificature d’autrefois; et il en est ainsi du ministère maintenant. </a:t>
            </a:r>
            <a:endParaRPr lang="en-US" sz="4400" dirty="0" smtClean="0">
              <a:solidFill>
                <a:srgbClr val="FF0000"/>
              </a:solidFill>
              <a:latin typeface="Arial Rounded MT Bold" pitchFamily="34" charset="0"/>
            </a:endParaRPr>
          </a:p>
          <a:p>
            <a:pPr lvl="0" algn="just"/>
            <a:endParaRPr lang="en-US" sz="4400"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lvl="0" algn="just" fontAlgn="base"/>
            <a:r>
              <a:rPr lang="fr-FR" sz="4400" dirty="0" smtClean="0">
                <a:solidFill>
                  <a:srgbClr val="FF0000"/>
                </a:solidFill>
                <a:latin typeface="Arial Rounded MT Bold" pitchFamily="34" charset="0"/>
              </a:rPr>
              <a:t>Tout </a:t>
            </a:r>
            <a:r>
              <a:rPr lang="fr-FR" sz="4400" dirty="0" smtClean="0">
                <a:solidFill>
                  <a:srgbClr val="FF0000"/>
                </a:solidFill>
                <a:latin typeface="Arial Rounded MT Bold" pitchFamily="34" charset="0"/>
              </a:rPr>
              <a:t>ministère dans l’Église de Dieu est le fruit de la grâce divine — un don de Christ chef de l’Église, ainsi que Paul le dit aux Galates, </a:t>
            </a:r>
            <a:endParaRPr lang="en-US" sz="4400" dirty="0" smtClean="0">
              <a:solidFill>
                <a:srgbClr val="FF0000"/>
              </a:solidFill>
              <a:latin typeface="Arial Rounded MT Bold" pitchFamily="34" charset="0"/>
            </a:endParaRPr>
          </a:p>
          <a:p>
            <a:pPr lvl="0" algn="just" fontAlgn="base"/>
            <a:r>
              <a:rPr lang="fr-FR" sz="4400" dirty="0" smtClean="0">
                <a:latin typeface="Arial Rounded MT Bold" pitchFamily="34" charset="0"/>
              </a:rPr>
              <a:t>en parlant de lui-même: «Apôtre, non de la part des hommes, ni par l’homme, mais par Jésus Christ, et Dieu le Père qui l’a ressuscité d’entre les morts» (Gal. 1:1</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lvl="0" algn="just" fontAlgn="base"/>
            <a:r>
              <a:rPr lang="fr-FR" sz="4400" dirty="0" smtClean="0">
                <a:solidFill>
                  <a:srgbClr val="FF0000"/>
                </a:solidFill>
                <a:latin typeface="Arial Rounded MT Bold" pitchFamily="34" charset="0"/>
              </a:rPr>
              <a:t>L’homme </a:t>
            </a:r>
            <a:r>
              <a:rPr lang="fr-FR" sz="4400" dirty="0" smtClean="0">
                <a:solidFill>
                  <a:srgbClr val="FF0000"/>
                </a:solidFill>
                <a:latin typeface="Arial Rounded MT Bold" pitchFamily="34" charset="0"/>
              </a:rPr>
              <a:t>peut ramasser du bois sec, le travailler et le façonner à son gré; il peut le consacrer et l’établir, lui donner certains titres officiels, bien ronflants</a:t>
            </a:r>
            <a:r>
              <a:rPr lang="fr-FR" sz="4400" dirty="0" smtClean="0">
                <a:solidFill>
                  <a:srgbClr val="FF0000"/>
                </a:solidFill>
                <a:latin typeface="Arial Rounded MT Bold" pitchFamily="34" charset="0"/>
              </a:rPr>
              <a:t>.</a:t>
            </a:r>
          </a:p>
          <a:p>
            <a:pPr algn="just" fontAlgn="base"/>
            <a:r>
              <a:rPr lang="fr-FR" sz="4400" dirty="0" smtClean="0">
                <a:latin typeface="Arial Rounded MT Bold" pitchFamily="34" charset="0"/>
              </a:rPr>
              <a:t>Mais à quoi bon? On peut dire, en vérité, qu’ils ne sont que des bâtons secs, morts. Où y a-t-il le moindre fruit? La moindre fleur? </a:t>
            </a:r>
            <a:r>
              <a:rPr lang="fr-FR" sz="4400" dirty="0" smtClean="0">
                <a:solidFill>
                  <a:srgbClr val="FF0000"/>
                </a:solidFill>
                <a:latin typeface="Arial Rounded MT Bold" pitchFamily="34" charset="0"/>
              </a:rPr>
              <a:t> </a:t>
            </a:r>
            <a:endParaRPr lang="en-US" sz="4400" dirty="0" smtClean="0">
              <a:solidFill>
                <a:srgbClr val="FF00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fontAlgn="base"/>
            <a:r>
              <a:rPr lang="fr-FR" sz="4400" dirty="0" smtClean="0">
                <a:solidFill>
                  <a:srgbClr val="FF0000"/>
                </a:solidFill>
                <a:latin typeface="Arial Rounded MT Bold" pitchFamily="34" charset="0"/>
              </a:rPr>
              <a:t>Et </a:t>
            </a:r>
            <a:r>
              <a:rPr lang="fr-FR" sz="4400" dirty="0" smtClean="0">
                <a:solidFill>
                  <a:srgbClr val="FF0000"/>
                </a:solidFill>
                <a:latin typeface="Arial Rounded MT Bold" pitchFamily="34" charset="0"/>
              </a:rPr>
              <a:t>quel ministère vivant peut-il y avoir dans l’Église, en l’absence de cette preuve? Seul, le don donné par Christ fait d’un homme un ministre. </a:t>
            </a:r>
            <a:endParaRPr lang="en-US" sz="4400" dirty="0" smtClean="0">
              <a:solidFill>
                <a:srgbClr val="FF0000"/>
              </a:solidFill>
              <a:latin typeface="Arial Rounded MT Bold" pitchFamily="34" charset="0"/>
            </a:endParaRPr>
          </a:p>
          <a:p>
            <a:pPr lvl="0" algn="just" fontAlgn="base"/>
            <a:r>
              <a:rPr lang="fr-FR" sz="4400" dirty="0" smtClean="0">
                <a:latin typeface="Arial Rounded MT Bold" pitchFamily="34" charset="0"/>
              </a:rPr>
              <a:t>Sans cela s’établir ministre soi-même ou être établi ministre par les autres n’est qu’une présomption vide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fontAlgn="base"/>
            <a:r>
              <a:rPr lang="fr-FR" sz="4400" dirty="0" smtClean="0">
                <a:solidFill>
                  <a:srgbClr val="FF0000"/>
                </a:solidFill>
                <a:latin typeface="Arial Rounded MT Bold" pitchFamily="34" charset="0"/>
              </a:rPr>
              <a:t>Le </a:t>
            </a:r>
            <a:r>
              <a:rPr lang="fr-FR" sz="4400" dirty="0" smtClean="0">
                <a:solidFill>
                  <a:srgbClr val="FF0000"/>
                </a:solidFill>
                <a:latin typeface="Arial Rounded MT Bold" pitchFamily="34" charset="0"/>
              </a:rPr>
              <a:t>Nouveau Testament ne fait nulle part mention d’un ministère ordonné par l’homme. Tout vient de Dieu.</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Aaron pouvait dire: «Dieu m’a donné la sacrificature»; puis, si l’on réclamait des preuves, il pouvait montrer la verge portant des fruits. </a:t>
            </a:r>
            <a:endParaRPr lang="en-US" sz="4400" dirty="0" smtClean="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fr-FR" sz="4400" dirty="0" smtClean="0">
                <a:latin typeface="Arial Rounded MT Bold" pitchFamily="34" charset="0"/>
              </a:rPr>
              <a:t>Paul </a:t>
            </a:r>
            <a:r>
              <a:rPr lang="fr-FR" sz="4400" dirty="0" smtClean="0">
                <a:latin typeface="Arial Rounded MT Bold" pitchFamily="34" charset="0"/>
              </a:rPr>
              <a:t>pouvait dire: «Dieu m’a établi dans le ministère»; puis, si l’on réclamait ses titres, il pouvait montrer les milliers de fruits vivants, résultats de son œuvre. </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Le </a:t>
            </a:r>
            <a:r>
              <a:rPr lang="fr-FR" sz="4400" dirty="0" smtClean="0">
                <a:solidFill>
                  <a:srgbClr val="FF0000"/>
                </a:solidFill>
                <a:latin typeface="Arial Rounded MT Bold" pitchFamily="34" charset="0"/>
              </a:rPr>
              <a:t>ministère ne doit pas seulement être en paroles ou sur les lèvres; mais il doit être de fait et en vérité.</a:t>
            </a:r>
            <a:endParaRPr lang="en-US" sz="4400" dirty="0">
              <a:solidFill>
                <a:srgbClr val="FF0000"/>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85000" lnSpcReduction="10000"/>
          </a:bodyPr>
          <a:lstStyle/>
          <a:p>
            <a:pPr algn="just" fontAlgn="base"/>
            <a:r>
              <a:rPr lang="fr-FR" sz="4400" dirty="0" smtClean="0">
                <a:latin typeface="Arial Rounded MT Bold" pitchFamily="34" charset="0"/>
              </a:rPr>
              <a:t>DISTINCTION D’AARON</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NOMBRES 17 :9-11</a:t>
            </a:r>
            <a:endParaRPr lang="en-US" sz="4400" dirty="0" smtClean="0">
              <a:solidFill>
                <a:srgbClr val="0D069A"/>
              </a:solidFill>
              <a:latin typeface="Arial Rounded MT Bold" pitchFamily="34" charset="0"/>
            </a:endParaRPr>
          </a:p>
          <a:p>
            <a:pPr algn="just"/>
            <a:r>
              <a:rPr lang="fr-FR" sz="4400" dirty="0" smtClean="0">
                <a:latin typeface="Arial Rounded MT Bold" pitchFamily="34" charset="0"/>
              </a:rPr>
              <a:t>9 Moïse ôta de devant l'Éternel toutes les verges, et les porta à tous les enfants d'Israël, afin qu'ils les vissent et qu'ils prissent chacun leur verge.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D069A"/>
                </a:solidFill>
                <a:latin typeface="Arial Rounded MT Bold" pitchFamily="34" charset="0"/>
              </a:rPr>
              <a:t>10 L'Éternel dit à Moïse: Reporte la verge d'Aaron devant le témoignage, pour être conservée comme un signe pour les enfants de rébellion, afin que tu fasses cesser de devant moi leurs murmures et qu'ils ne meurent point.</a:t>
            </a:r>
            <a:endParaRPr lang="en-US" sz="4400" dirty="0" smtClean="0">
              <a:solidFill>
                <a:srgbClr val="0D069A"/>
              </a:solidFill>
              <a:latin typeface="Arial Rounded MT Bold" pitchFamily="34" charset="0"/>
            </a:endParaRPr>
          </a:p>
          <a:p>
            <a:pPr algn="just">
              <a:buNone/>
            </a:pPr>
            <a:endParaRPr lang="en-US" sz="4400" dirty="0" smtClean="0">
              <a:solidFill>
                <a:srgbClr val="0D069A"/>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lnSpcReduction="10000"/>
          </a:bodyPr>
          <a:lstStyle/>
          <a:p>
            <a:pPr algn="just"/>
            <a:r>
              <a:rPr lang="fr-FR" sz="4400" dirty="0" smtClean="0">
                <a:latin typeface="Arial Rounded MT Bold" pitchFamily="34" charset="0"/>
              </a:rPr>
              <a:t> 11 Moïse fit ainsi; il se conforma à l'ordre que l'Éternel lui avait donné</a:t>
            </a:r>
            <a:r>
              <a:rPr lang="fr-FR" sz="4400" dirty="0" smtClean="0">
                <a:latin typeface="Arial Rounded MT Bold" pitchFamily="34" charset="0"/>
              </a:rPr>
              <a:t>.</a:t>
            </a:r>
          </a:p>
          <a:p>
            <a:pPr lvl="0" algn="just"/>
            <a:r>
              <a:rPr lang="fr-FR" sz="1900" u="sng" dirty="0" smtClean="0">
                <a:latin typeface="Arial Rounded MT Bold" pitchFamily="34" charset="0"/>
                <a:hlinkClick r:id="rId2"/>
              </a:rPr>
              <a:t>https://</a:t>
            </a:r>
            <a:r>
              <a:rPr lang="fr-FR" sz="1900" u="sng" dirty="0" smtClean="0">
                <a:latin typeface="Arial Rounded MT Bold" pitchFamily="34" charset="0"/>
                <a:hlinkClick r:id="rId2"/>
              </a:rPr>
              <a:t>www.bibleenligne.com/commentaire-intermediaire/commentaire/nb/1793-chapitres-17-et-18.html</a:t>
            </a:r>
            <a:endParaRPr lang="en-US" sz="1900" dirty="0" smtClean="0">
              <a:latin typeface="Arial Rounded MT Bold" pitchFamily="34" charset="0"/>
            </a:endParaRPr>
          </a:p>
          <a:p>
            <a:pPr lvl="0" algn="just" fontAlgn="base"/>
            <a:r>
              <a:rPr lang="fr-FR" sz="4400" dirty="0" smtClean="0">
                <a:latin typeface="Arial Rounded MT Bold" pitchFamily="34" charset="0"/>
              </a:rPr>
              <a:t>« </a:t>
            </a:r>
            <a:r>
              <a:rPr lang="fr-FR" sz="4400" dirty="0" smtClean="0">
                <a:solidFill>
                  <a:srgbClr val="0D069A"/>
                </a:solidFill>
                <a:latin typeface="Arial Rounded MT Bold" pitchFamily="34" charset="0"/>
              </a:rPr>
              <a:t>Avant </a:t>
            </a:r>
            <a:r>
              <a:rPr lang="fr-FR" sz="4400" dirty="0" smtClean="0">
                <a:solidFill>
                  <a:srgbClr val="0D069A"/>
                </a:solidFill>
                <a:latin typeface="Arial Rounded MT Bold" pitchFamily="34" charset="0"/>
              </a:rPr>
              <a:t>d’abandonner ce sujet, nous croyons qu’il est très nécessaire d’insister auprès du lecteur sur l’importance de la distinction entre le ministère et la sacrificature</a:t>
            </a:r>
            <a:r>
              <a:rPr lang="fr-FR" sz="4400" dirty="0" smtClean="0">
                <a:latin typeface="Arial Rounded MT Bold" pitchFamily="34" charset="0"/>
              </a:rPr>
              <a:t>. » </a:t>
            </a:r>
            <a:endParaRPr lang="en-US" sz="4400" dirty="0" smtClean="0">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lnSpcReduction="10000"/>
          </a:bodyPr>
          <a:lstStyle/>
          <a:p>
            <a:pPr lvl="0" algn="just" fontAlgn="base"/>
            <a:r>
              <a:rPr lang="fr-FR" sz="4400" dirty="0" smtClean="0">
                <a:latin typeface="Arial Rounded MT Bold" pitchFamily="34" charset="0"/>
              </a:rPr>
              <a:t>Le </a:t>
            </a:r>
            <a:r>
              <a:rPr lang="fr-FR" sz="4400" dirty="0" smtClean="0">
                <a:latin typeface="Arial Rounded MT Bold" pitchFamily="34" charset="0"/>
              </a:rPr>
              <a:t>péché de Coré consistait en ceci: non content d’être ministre, il aspirait à être sacrificateur; or le péché de la chrétienté porte le même caractère. </a:t>
            </a:r>
            <a:endParaRPr lang="en-US" sz="4400" dirty="0" smtClean="0">
              <a:latin typeface="Arial Rounded MT Bold" pitchFamily="34" charset="0"/>
            </a:endParaRPr>
          </a:p>
          <a:p>
            <a:pPr lvl="0" algn="just" fontAlgn="base"/>
            <a:r>
              <a:rPr lang="fr-FR" sz="4400" dirty="0" smtClean="0">
                <a:solidFill>
                  <a:srgbClr val="0D069A"/>
                </a:solidFill>
                <a:latin typeface="Arial Rounded MT Bold" pitchFamily="34" charset="0"/>
              </a:rPr>
              <a:t>Au lieu de laisser le ministère du Nouveau Testament reposer sur sa propre base et montrer son caractère distinctif en accomplissant les fonctions qui lui sont propres, </a:t>
            </a:r>
            <a:endParaRPr lang="en-US" sz="4400" dirty="0" smtClean="0">
              <a:solidFill>
                <a:srgbClr val="0D069A"/>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lnSpcReduction="20000"/>
          </a:bodyPr>
          <a:lstStyle/>
          <a:p>
            <a:pPr lvl="0" algn="just" fontAlgn="base"/>
            <a:r>
              <a:rPr lang="fr-FR" sz="4400" dirty="0" smtClean="0">
                <a:latin typeface="Arial Rounded MT Bold" pitchFamily="34" charset="0"/>
              </a:rPr>
              <a:t>on </a:t>
            </a:r>
            <a:r>
              <a:rPr lang="fr-FR" sz="4400" dirty="0" smtClean="0">
                <a:latin typeface="Arial Rounded MT Bold" pitchFamily="34" charset="0"/>
              </a:rPr>
              <a:t>en a fait une sacrificature, une caste sacerdotale, dont les membres doivent se distinguer de leurs frères par leur manière de s’habiller, ou par d’autres titres, privilèges ou prérogatives.</a:t>
            </a:r>
            <a:endParaRPr lang="en-US" sz="4400" dirty="0" smtClean="0">
              <a:latin typeface="Arial Rounded MT Bold" pitchFamily="34" charset="0"/>
            </a:endParaRPr>
          </a:p>
          <a:p>
            <a:pPr lvl="0" algn="just" fontAlgn="base"/>
            <a:r>
              <a:rPr lang="fr-FR" sz="4400" dirty="0" smtClean="0">
                <a:solidFill>
                  <a:srgbClr val="0D069A"/>
                </a:solidFill>
                <a:latin typeface="Arial Rounded MT Bold" pitchFamily="34" charset="0"/>
              </a:rPr>
              <a:t>En opposition évidente avec cette confusion, tous les croyants sont sacrificateurs, </a:t>
            </a:r>
            <a:endParaRPr lang="fr-FR" sz="4400" dirty="0" smtClean="0">
              <a:solidFill>
                <a:srgbClr val="0D069A"/>
              </a:solidFill>
              <a:latin typeface="Arial Rounded MT Bold" pitchFamily="34" charset="0"/>
            </a:endParaRPr>
          </a:p>
          <a:p>
            <a:pPr lvl="0" algn="just" fontAlgn="base"/>
            <a:r>
              <a:rPr lang="fr-FR" sz="4400" dirty="0" smtClean="0">
                <a:latin typeface="Arial Rounded MT Bold" pitchFamily="34" charset="0"/>
              </a:rPr>
              <a:t>selon </a:t>
            </a:r>
            <a:r>
              <a:rPr lang="fr-FR" sz="4400" dirty="0" smtClean="0">
                <a:latin typeface="Arial Rounded MT Bold" pitchFamily="34" charset="0"/>
              </a:rPr>
              <a:t>l’enseignement béni du Nouveau Testament (1 Pierre 2:9; </a:t>
            </a:r>
            <a:r>
              <a:rPr lang="fr-FR" sz="4400" dirty="0" err="1" smtClean="0">
                <a:latin typeface="Arial Rounded MT Bold" pitchFamily="34" charset="0"/>
              </a:rPr>
              <a:t>Apoc</a:t>
            </a:r>
            <a:r>
              <a:rPr lang="fr-FR" sz="4400" dirty="0" smtClean="0">
                <a:latin typeface="Arial Rounded MT Bold" pitchFamily="34" charset="0"/>
              </a:rPr>
              <a:t>. 1:5-6; </a:t>
            </a:r>
            <a:r>
              <a:rPr lang="fr-FR" sz="4400" dirty="0" err="1" smtClean="0">
                <a:latin typeface="Arial Rounded MT Bold" pitchFamily="34" charset="0"/>
              </a:rPr>
              <a:t>Héb</a:t>
            </a:r>
            <a:r>
              <a:rPr lang="fr-FR" sz="4400" dirty="0" smtClean="0">
                <a:latin typeface="Arial Rounded MT Bold" pitchFamily="34" charset="0"/>
              </a:rPr>
              <a:t>. 10:19-22; 13:15-16</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lvl="0" algn="just"/>
            <a:r>
              <a:rPr lang="fr-FR" sz="4400" dirty="0" smtClean="0">
                <a:latin typeface="Arial Rounded MT Bold" pitchFamily="34" charset="0"/>
              </a:rPr>
              <a:t>Tous </a:t>
            </a:r>
            <a:r>
              <a:rPr lang="fr-FR" sz="4400" dirty="0" smtClean="0">
                <a:latin typeface="Arial Rounded MT Bold" pitchFamily="34" charset="0"/>
              </a:rPr>
              <a:t>les chrétiens ne sont pas apôtres, prophètes, docteurs, pasteurs, ou évangélistes; mais ils sont tous sacrificateurs. </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Le plus faible membre de l’Église est un sacrificateur, aussi bien que Pierre, Paul, Jacques ou Jean</a:t>
            </a:r>
            <a:r>
              <a:rPr lang="fr-FR" sz="4400" dirty="0" smtClean="0">
                <a:latin typeface="Arial Rounded MT Bold" pitchFamily="34" charset="0"/>
              </a:rPr>
              <a:t>. </a:t>
            </a:r>
            <a:endParaRPr lang="en-US" sz="4400" dirty="0" smtClean="0">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85000" lnSpcReduction="10000"/>
          </a:bodyPr>
          <a:lstStyle/>
          <a:p>
            <a:pPr lvl="0" algn="just"/>
            <a:r>
              <a:rPr lang="fr-FR" sz="4400" dirty="0" smtClean="0">
                <a:latin typeface="Arial Rounded MT Bold" pitchFamily="34" charset="0"/>
              </a:rPr>
              <a:t>Nous </a:t>
            </a:r>
            <a:r>
              <a:rPr lang="fr-FR" sz="4400" dirty="0" smtClean="0">
                <a:latin typeface="Arial Rounded MT Bold" pitchFamily="34" charset="0"/>
              </a:rPr>
              <a:t>ne parlons pas de capacité ou de puissance spirituelles, mais d’une position que tous occupent en vertu du sang de Christ.</a:t>
            </a:r>
            <a:endParaRPr lang="en-US" sz="4400" dirty="0" smtClean="0">
              <a:latin typeface="Arial Rounded MT Bold" pitchFamily="34" charset="0"/>
            </a:endParaRPr>
          </a:p>
          <a:p>
            <a:pPr lvl="0" algn="just" fontAlgn="base"/>
            <a:r>
              <a:rPr lang="fr-FR" sz="4400" dirty="0" smtClean="0">
                <a:latin typeface="Arial Rounded MT Bold" pitchFamily="34" charset="0"/>
              </a:rPr>
              <a:t>Il n’est pas fait mention dans le Nouveau Testament d’une certaine classe d’hommes, ou d’une certaine caste privilégiée, qui serait placée dans une position plus élevée, ou plus rapprochée de Dieu que les simples frères. </a:t>
            </a:r>
            <a:endParaRPr lang="en-US" sz="4400" dirty="0" smtClean="0">
              <a:latin typeface="Arial Rounded MT Bold" pitchFamily="34" charset="0"/>
            </a:endParaRPr>
          </a:p>
          <a:p>
            <a:pPr lvl="0" algn="just"/>
            <a:r>
              <a:rPr lang="fr-FR" sz="1900" u="sng" dirty="0" smtClean="0">
                <a:latin typeface="Arial Rounded MT Bold" pitchFamily="34" charset="0"/>
                <a:hlinkClick r:id="rId2"/>
              </a:rPr>
              <a:t>https://www.bibleenligne.com/commentaire-intermediaire/commentaire/nb/1793-chapitres-17-et-18.html</a:t>
            </a:r>
            <a:endParaRPr lang="en-US" sz="1900" dirty="0">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400" dirty="0" smtClean="0">
                <a:solidFill>
                  <a:srgbClr val="FF0000"/>
                </a:solidFill>
                <a:latin typeface="Arial Rounded MT Bold" pitchFamily="34" charset="0"/>
              </a:rPr>
              <a:t>CONCLUSION</a:t>
            </a:r>
            <a:endParaRPr lang="en-US" sz="4400" dirty="0" smtClean="0">
              <a:solidFill>
                <a:srgbClr val="FF0000"/>
              </a:solidFill>
              <a:latin typeface="Arial Rounded MT Bold" pitchFamily="34" charset="0"/>
            </a:endParaRPr>
          </a:p>
          <a:p>
            <a:pPr lvl="0" algn="just"/>
            <a:r>
              <a:rPr lang="fr-FR" sz="4400" dirty="0" smtClean="0">
                <a:solidFill>
                  <a:srgbClr val="0D069A"/>
                </a:solidFill>
                <a:latin typeface="Arial Rounded MT Bold" pitchFamily="34" charset="0"/>
              </a:rPr>
              <a:t>Le sous-titre c’est : Que fais-tu de ta verge ?</a:t>
            </a:r>
            <a:endParaRPr lang="en-US" sz="4400" b="1" dirty="0" smtClean="0">
              <a:solidFill>
                <a:srgbClr val="0D069A"/>
              </a:solidFill>
              <a:latin typeface="Arial Rounded MT Bold" pitchFamily="34" charset="0"/>
            </a:endParaRPr>
          </a:p>
          <a:p>
            <a:pPr lvl="0" algn="just"/>
            <a:r>
              <a:rPr lang="fr-FR" sz="4400" dirty="0" smtClean="0">
                <a:solidFill>
                  <a:srgbClr val="FF0000"/>
                </a:solidFill>
                <a:latin typeface="Arial Rounded MT Bold" pitchFamily="34" charset="0"/>
              </a:rPr>
              <a:t>La verge est un signe d’autorité.</a:t>
            </a:r>
            <a:endParaRPr lang="en-US" sz="4400" b="1" dirty="0" smtClean="0">
              <a:solidFill>
                <a:srgbClr val="FF0000"/>
              </a:solidFill>
              <a:latin typeface="Arial Rounded MT Bold" pitchFamily="34" charset="0"/>
            </a:endParaRPr>
          </a:p>
          <a:p>
            <a:pPr lvl="0" algn="just"/>
            <a:r>
              <a:rPr lang="fr-FR" sz="4400" dirty="0" smtClean="0">
                <a:solidFill>
                  <a:srgbClr val="0D069A"/>
                </a:solidFill>
                <a:latin typeface="Arial Rounded MT Bold" pitchFamily="34" charset="0"/>
              </a:rPr>
              <a:t>Ta verge est celle avec laquelle Dieu va s’en servir pour manifester sa gloire dans ta vie</a:t>
            </a:r>
            <a:r>
              <a:rPr lang="fr-FR" sz="4400" dirty="0" smtClean="0">
                <a:solidFill>
                  <a:srgbClr val="0D069A"/>
                </a:solidFill>
                <a:latin typeface="Arial Rounded MT Bold" pitchFamily="34" charset="0"/>
              </a:rPr>
              <a:t>.</a:t>
            </a:r>
            <a:endParaRPr lang="en-US" sz="4400" b="1" dirty="0" smtClean="0">
              <a:solidFill>
                <a:srgbClr val="0D069A"/>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800" dirty="0" smtClean="0">
                <a:solidFill>
                  <a:srgbClr val="0D069A"/>
                </a:solidFill>
                <a:latin typeface="Arial Rounded MT Bold" pitchFamily="34" charset="0"/>
              </a:rPr>
              <a:t>Chacun </a:t>
            </a:r>
            <a:r>
              <a:rPr lang="fr-FR" sz="4800" dirty="0" smtClean="0">
                <a:solidFill>
                  <a:srgbClr val="0D069A"/>
                </a:solidFill>
                <a:latin typeface="Arial Rounded MT Bold" pitchFamily="34" charset="0"/>
              </a:rPr>
              <a:t>doit trouver sa verge dans la vie pour pouvoir s’accrocher à sa mission sur terre.</a:t>
            </a:r>
            <a:endParaRPr lang="en-US" sz="4800" b="1" dirty="0" smtClean="0">
              <a:solidFill>
                <a:srgbClr val="0D069A"/>
              </a:solidFill>
              <a:latin typeface="Arial Rounded MT Bold" pitchFamily="34" charset="0"/>
            </a:endParaRPr>
          </a:p>
          <a:p>
            <a:pPr lvl="0" algn="just"/>
            <a:r>
              <a:rPr lang="fr-FR" sz="4800" dirty="0" smtClean="0">
                <a:solidFill>
                  <a:srgbClr val="FF0000"/>
                </a:solidFill>
                <a:latin typeface="Arial Rounded MT Bold" pitchFamily="34" charset="0"/>
              </a:rPr>
              <a:t>Chacun doit respecter </a:t>
            </a:r>
            <a:r>
              <a:rPr lang="fr-FR" sz="4800" dirty="0" smtClean="0">
                <a:solidFill>
                  <a:srgbClr val="FF0000"/>
                </a:solidFill>
                <a:latin typeface="Arial Rounded MT Bold" pitchFamily="34" charset="0"/>
              </a:rPr>
              <a:t>les grâces et les  </a:t>
            </a:r>
            <a:r>
              <a:rPr lang="fr-FR" sz="4800" dirty="0" smtClean="0">
                <a:solidFill>
                  <a:srgbClr val="FF0000"/>
                </a:solidFill>
                <a:latin typeface="Arial Rounded MT Bold" pitchFamily="34" charset="0"/>
              </a:rPr>
              <a:t>juridictions de sa verge</a:t>
            </a:r>
            <a:r>
              <a:rPr lang="fr-FR" sz="4800" dirty="0" smtClean="0">
                <a:solidFill>
                  <a:srgbClr val="FF0000"/>
                </a:solidFill>
                <a:latin typeface="Arial Rounded MT Bold" pitchFamily="34" charset="0"/>
              </a:rPr>
              <a:t>.</a:t>
            </a:r>
            <a:endParaRPr lang="en-US" sz="4800" b="1" dirty="0" smtClean="0">
              <a:solidFill>
                <a:srgbClr val="FF0000"/>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fr-FR" sz="4400" dirty="0" smtClean="0">
                <a:solidFill>
                  <a:srgbClr val="0D069A"/>
                </a:solidFill>
                <a:latin typeface="Arial Rounded MT Bold" pitchFamily="34" charset="0"/>
              </a:rPr>
              <a:t>Évite </a:t>
            </a:r>
            <a:r>
              <a:rPr lang="fr-FR" sz="4400" dirty="0" smtClean="0">
                <a:solidFill>
                  <a:srgbClr val="0D069A"/>
                </a:solidFill>
                <a:latin typeface="Arial Rounded MT Bold" pitchFamily="34" charset="0"/>
              </a:rPr>
              <a:t>de convoiter la verge d’un autre.</a:t>
            </a:r>
            <a:endParaRPr lang="en-US" sz="4400" b="1" dirty="0" smtClean="0">
              <a:solidFill>
                <a:srgbClr val="0D069A"/>
              </a:solidFill>
              <a:latin typeface="Arial Rounded MT Bold" pitchFamily="34" charset="0"/>
            </a:endParaRPr>
          </a:p>
          <a:p>
            <a:pPr lvl="0" algn="just"/>
            <a:r>
              <a:rPr lang="fr-FR" sz="4400" dirty="0" smtClean="0">
                <a:solidFill>
                  <a:srgbClr val="FF0000"/>
                </a:solidFill>
                <a:latin typeface="Arial Rounded MT Bold" pitchFamily="34" charset="0"/>
              </a:rPr>
              <a:t>Cherche à te mettre en diapason avec la </a:t>
            </a:r>
            <a:r>
              <a:rPr lang="fr-FR" sz="4400" dirty="0" smtClean="0">
                <a:solidFill>
                  <a:srgbClr val="FF0000"/>
                </a:solidFill>
                <a:latin typeface="Arial Rounded MT Bold" pitchFamily="34" charset="0"/>
              </a:rPr>
              <a:t>volonté pour ta vie </a:t>
            </a:r>
            <a:r>
              <a:rPr lang="fr-FR" sz="4400" dirty="0" smtClean="0">
                <a:solidFill>
                  <a:srgbClr val="FF0000"/>
                </a:solidFill>
                <a:latin typeface="Arial Rounded MT Bold" pitchFamily="34" charset="0"/>
              </a:rPr>
              <a:t>de Dieu et non à celle </a:t>
            </a:r>
            <a:r>
              <a:rPr lang="fr-FR" sz="4400" dirty="0" smtClean="0">
                <a:solidFill>
                  <a:srgbClr val="FF0000"/>
                </a:solidFill>
                <a:latin typeface="Arial Rounded MT Bold" pitchFamily="34" charset="0"/>
              </a:rPr>
              <a:t>imposée par le </a:t>
            </a:r>
            <a:r>
              <a:rPr lang="fr-FR" sz="4400" dirty="0" smtClean="0">
                <a:solidFill>
                  <a:srgbClr val="FF0000"/>
                </a:solidFill>
                <a:latin typeface="Arial Rounded MT Bold" pitchFamily="34" charset="0"/>
              </a:rPr>
              <a:t>peuple.</a:t>
            </a:r>
            <a:endParaRPr lang="en-US" sz="4400" b="1" dirty="0" smtClean="0">
              <a:solidFill>
                <a:srgbClr val="FF0000"/>
              </a:solidFill>
              <a:latin typeface="Arial Rounded MT Bold" pitchFamily="34" charset="0"/>
            </a:endParaRPr>
          </a:p>
          <a:p>
            <a:pPr lvl="0" algn="just"/>
            <a:r>
              <a:rPr lang="fr-FR" sz="4400" dirty="0" smtClean="0">
                <a:solidFill>
                  <a:srgbClr val="0D069A"/>
                </a:solidFill>
                <a:latin typeface="Arial Rounded MT Bold" pitchFamily="34" charset="0"/>
              </a:rPr>
              <a:t>Ne te joigne à personne pour neutraliser </a:t>
            </a:r>
            <a:r>
              <a:rPr lang="fr-FR" sz="4400" dirty="0" smtClean="0">
                <a:solidFill>
                  <a:srgbClr val="0D069A"/>
                </a:solidFill>
                <a:latin typeface="Arial Rounded MT Bold" pitchFamily="34" charset="0"/>
              </a:rPr>
              <a:t>l’autorité d’un serviteur de Dieu qui laboure dans la vigne du Maître.</a:t>
            </a:r>
            <a:endParaRPr lang="en-US" sz="4400" b="1" dirty="0" smtClean="0">
              <a:solidFill>
                <a:srgbClr val="0D069A"/>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400" dirty="0" err="1" smtClean="0">
                <a:solidFill>
                  <a:srgbClr val="FF0000"/>
                </a:solidFill>
                <a:latin typeface="Arial Rounded MT Bold" pitchFamily="34" charset="0"/>
              </a:rPr>
              <a:t>Ro</a:t>
            </a:r>
            <a:r>
              <a:rPr lang="fr-FR" sz="4400" dirty="0" smtClean="0">
                <a:solidFill>
                  <a:srgbClr val="FF0000"/>
                </a:solidFill>
                <a:latin typeface="Arial Rounded MT Bold" pitchFamily="34" charset="0"/>
              </a:rPr>
              <a:t> 12:6-8 </a:t>
            </a:r>
            <a:r>
              <a:rPr lang="fr-FR" sz="4400" dirty="0" smtClean="0">
                <a:solidFill>
                  <a:srgbClr val="0D069A"/>
                </a:solidFill>
                <a:latin typeface="Arial Rounded MT Bold" pitchFamily="34" charset="0"/>
              </a:rPr>
              <a:t>Puisque nous avons des dons différents, selon la grâce qui nous a été accordée, que celui qui a le don de prophétie l'exerce selon l'analogie de la foi;</a:t>
            </a:r>
            <a:endParaRPr lang="en-US" sz="4400" b="1"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7 </a:t>
            </a:r>
            <a:r>
              <a:rPr lang="fr-FR" sz="4400" dirty="0" smtClean="0">
                <a:solidFill>
                  <a:srgbClr val="FF0000"/>
                </a:solidFill>
                <a:latin typeface="Arial Rounded MT Bold" pitchFamily="34" charset="0"/>
              </a:rPr>
              <a:t>que celui qui est appelé au ministère s'attache à son ministère; que celui qui enseigne s'attache à son enseignement</a:t>
            </a:r>
            <a:r>
              <a:rPr lang="fr-FR" sz="4400" dirty="0" smtClean="0">
                <a:solidFill>
                  <a:srgbClr val="FF0000"/>
                </a:solidFill>
                <a:latin typeface="Arial Rounded MT Bold" pitchFamily="34" charset="0"/>
              </a:rPr>
              <a:t>,</a:t>
            </a:r>
            <a:endParaRPr lang="en-US" sz="4400" b="1" dirty="0" smtClean="0">
              <a:solidFill>
                <a:srgbClr val="FF0000"/>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dirty="0" smtClean="0">
                <a:solidFill>
                  <a:srgbClr val="0D069A"/>
                </a:solidFill>
                <a:latin typeface="Arial Rounded MT Bold" pitchFamily="34" charset="0"/>
              </a:rPr>
              <a:t> 8 et celui qui exhorte à l'exhortation. Que celui qui donne le fasse avec libéralité; que celui qui préside le fasse avec zèle; que celui qui pratique la miséricorde le fasse avec joie.</a:t>
            </a:r>
            <a:endParaRPr lang="en-US" sz="4400" b="1" dirty="0" smtClean="0">
              <a:solidFill>
                <a:srgbClr val="0D069A"/>
              </a:solidFill>
              <a:latin typeface="Arial Rounded MT Bold" pitchFamily="34" charset="0"/>
            </a:endParaRPr>
          </a:p>
          <a:p>
            <a:pPr lvl="0" algn="just"/>
            <a:r>
              <a:rPr lang="fr-FR" sz="4400" dirty="0" smtClean="0">
                <a:solidFill>
                  <a:srgbClr val="FF0000"/>
                </a:solidFill>
                <a:latin typeface="Arial Rounded MT Bold" pitchFamily="34" charset="0"/>
              </a:rPr>
              <a:t>Qu’il en soit ainsi pour vous et que dieu vous bénisse !</a:t>
            </a:r>
            <a:endParaRPr lang="en-US" sz="4400" b="1" dirty="0" smtClean="0">
              <a:solidFill>
                <a:srgbClr val="FF0000"/>
              </a:solidFill>
              <a:latin typeface="Arial Rounded MT Bold" pitchFamily="34" charset="0"/>
            </a:endParaRPr>
          </a:p>
          <a:p>
            <a:pPr algn="r"/>
            <a:r>
              <a:rPr lang="en-US" sz="4400" dirty="0" smtClean="0">
                <a:solidFill>
                  <a:srgbClr val="0D069A"/>
                </a:solidFill>
                <a:latin typeface="Arial Rounded MT Bold" pitchFamily="34" charset="0"/>
              </a:rPr>
              <a:t>·  </a:t>
            </a:r>
            <a:r>
              <a:rPr lang="fr-FR" sz="4400" dirty="0" smtClean="0">
                <a:solidFill>
                  <a:srgbClr val="0D069A"/>
                </a:solidFill>
                <a:latin typeface="Arial Rounded MT Bold" pitchFamily="34" charset="0"/>
              </a:rPr>
              <a:t>AMEN</a:t>
            </a:r>
            <a:r>
              <a:rPr lang="fr-FR" sz="4400" dirty="0" smtClean="0">
                <a:solidFill>
                  <a:srgbClr val="0D069A"/>
                </a:solidFill>
                <a:latin typeface="Arial Rounded MT Bold" pitchFamily="34" charset="0"/>
              </a:rPr>
              <a:t> !</a:t>
            </a:r>
            <a:endParaRPr lang="en-US" sz="4400" b="1" dirty="0">
              <a:solidFill>
                <a:srgbClr val="0D069A"/>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54459</TotalTime>
  <Words>1426</Words>
  <Application>Microsoft Office PowerPoint</Application>
  <PresentationFormat>On-screen Show (4:3)</PresentationFormat>
  <Paragraphs>114</Paragraphs>
  <Slides>44</Slides>
  <Notes>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CHRIST THE ROCK CONGREGATION SUNDAY FEBRUARY 2nd  2025  SERMON PAR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425</cp:revision>
  <dcterms:created xsi:type="dcterms:W3CDTF">2022-04-13T13:36:19Z</dcterms:created>
  <dcterms:modified xsi:type="dcterms:W3CDTF">2025-01-31T19:26:29Z</dcterms:modified>
</cp:coreProperties>
</file>