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04" r:id="rId2"/>
    <p:sldId id="1805" r:id="rId3"/>
    <p:sldId id="1895" r:id="rId4"/>
    <p:sldId id="1896" r:id="rId5"/>
    <p:sldId id="1893" r:id="rId6"/>
    <p:sldId id="1894" r:id="rId7"/>
    <p:sldId id="1878" r:id="rId8"/>
    <p:sldId id="1897" r:id="rId9"/>
    <p:sldId id="1898" r:id="rId10"/>
    <p:sldId id="1899" r:id="rId11"/>
    <p:sldId id="1900" r:id="rId12"/>
    <p:sldId id="1879" r:id="rId13"/>
    <p:sldId id="1901" r:id="rId14"/>
    <p:sldId id="1902" r:id="rId15"/>
    <p:sldId id="1903" r:id="rId16"/>
    <p:sldId id="1904" r:id="rId17"/>
    <p:sldId id="1910" r:id="rId18"/>
    <p:sldId id="1905" r:id="rId19"/>
    <p:sldId id="1911" r:id="rId20"/>
    <p:sldId id="1912" r:id="rId21"/>
    <p:sldId id="1913" r:id="rId22"/>
    <p:sldId id="1880" r:id="rId23"/>
    <p:sldId id="1914" r:id="rId24"/>
    <p:sldId id="1915" r:id="rId25"/>
    <p:sldId id="1916" r:id="rId26"/>
    <p:sldId id="1881" r:id="rId27"/>
    <p:sldId id="1917" r:id="rId28"/>
    <p:sldId id="1918" r:id="rId29"/>
    <p:sldId id="1919" r:id="rId30"/>
    <p:sldId id="1920" r:id="rId31"/>
    <p:sldId id="1868" r:id="rId32"/>
    <p:sldId id="1921" r:id="rId33"/>
    <p:sldId id="1922" r:id="rId34"/>
    <p:sldId id="1888" r:id="rId35"/>
    <p:sldId id="1923" r:id="rId36"/>
    <p:sldId id="1924" r:id="rId37"/>
    <p:sldId id="1925" r:id="rId38"/>
    <p:sldId id="1926" r:id="rId39"/>
    <p:sldId id="1927" r:id="rId40"/>
    <p:sldId id="1928" r:id="rId41"/>
    <p:sldId id="1929" r:id="rId42"/>
    <p:sldId id="1930" r:id="rId43"/>
    <p:sldId id="1889" r:id="rId44"/>
    <p:sldId id="1931" r:id="rId45"/>
    <p:sldId id="1892" r:id="rId46"/>
    <p:sldId id="1932" r:id="rId47"/>
    <p:sldId id="1933"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D069A"/>
    <a:srgbClr val="FF99FF"/>
    <a:srgbClr val="66FFFF"/>
    <a:srgbClr val="000066"/>
    <a:srgbClr val="0033CC"/>
    <a:srgbClr val="660066"/>
    <a:srgbClr val="FF3300"/>
    <a:srgbClr val="99FF33"/>
    <a:srgbClr val="46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4" autoAdjust="0"/>
    <p:restoredTop sz="94436" autoAdjust="0"/>
  </p:normalViewPr>
  <p:slideViewPr>
    <p:cSldViewPr>
      <p:cViewPr varScale="1">
        <p:scale>
          <a:sx n="74" d="100"/>
          <a:sy n="74" d="100"/>
        </p:scale>
        <p:origin x="-786" y="-102"/>
      </p:cViewPr>
      <p:guideLst>
        <p:guide orient="horz" pos="2160"/>
        <p:guide pos="2880"/>
      </p:guideLst>
    </p:cSldViewPr>
  </p:slideViewPr>
  <p:outlineViewPr>
    <p:cViewPr>
      <p:scale>
        <a:sx n="33" d="100"/>
        <a:sy n="33" d="100"/>
      </p:scale>
      <p:origin x="48" y="2335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2/8/2025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blipFill>
            <a:blip r:embed="rId4"/>
            <a:tile tx="0" ty="0" sx="100000" sy="100000" flip="none" algn="tl"/>
          </a:blipFill>
        </p:spPr>
        <p:txBody>
          <a:bodyPr>
            <a:normAutofit/>
          </a:bodyPr>
          <a:lstStyle/>
          <a:p>
            <a:pPr>
              <a:tabLst>
                <a:tab pos="2344738" algn="l"/>
              </a:tabLst>
            </a:pPr>
            <a:r>
              <a:rPr lang="en-US" sz="3600" b="1" dirty="0" smtClean="0">
                <a:solidFill>
                  <a:srgbClr val="000066"/>
                </a:solidFill>
              </a:rPr>
              <a:t>CHRIST THE ROCK CONGREGATION</a:t>
            </a:r>
            <a:r>
              <a:rPr lang="en-US" sz="3600" b="1" dirty="0" smtClean="0"/>
              <a:t/>
            </a:r>
            <a:br>
              <a:rPr lang="en-US" sz="3600" b="1" dirty="0" smtClean="0"/>
            </a:br>
            <a:r>
              <a:rPr lang="en-US" sz="3600" b="1" dirty="0" smtClean="0">
                <a:solidFill>
                  <a:srgbClr val="660066"/>
                </a:solidFill>
              </a:rPr>
              <a:t>SUNDAY FEBRUARY </a:t>
            </a:r>
            <a:r>
              <a:rPr lang="en-US" sz="3600" b="1" dirty="0" smtClean="0">
                <a:solidFill>
                  <a:srgbClr val="660066"/>
                </a:solidFill>
              </a:rPr>
              <a:t>9</a:t>
            </a:r>
            <a:r>
              <a:rPr lang="en-US" sz="3600" b="1" baseline="30000" dirty="0" smtClean="0">
                <a:solidFill>
                  <a:srgbClr val="660066"/>
                </a:solidFill>
              </a:rPr>
              <a:t>TH</a:t>
            </a:r>
            <a:r>
              <a:rPr lang="en-US" sz="3600" b="1" dirty="0" smtClean="0">
                <a:solidFill>
                  <a:srgbClr val="660066"/>
                </a:solidFill>
              </a:rPr>
              <a:t> </a:t>
            </a:r>
            <a:r>
              <a:rPr lang="en-US" sz="3600" b="1" dirty="0" smtClean="0">
                <a:solidFill>
                  <a:srgbClr val="660066"/>
                </a:solidFill>
              </a:rPr>
              <a:t>  </a:t>
            </a:r>
            <a:r>
              <a:rPr lang="en-US" sz="3600" b="1" dirty="0" smtClean="0">
                <a:solidFill>
                  <a:srgbClr val="660066"/>
                </a:solidFill>
              </a:rPr>
              <a:t>2025</a:t>
            </a:r>
            <a:r>
              <a:rPr lang="fr-FR" sz="3600" b="1" dirty="0" smtClean="0"/>
              <a:t> </a:t>
            </a:r>
            <a:br>
              <a:rPr lang="fr-FR" sz="3600" b="1" dirty="0" smtClean="0"/>
            </a:br>
            <a:r>
              <a:rPr lang="fr-FR" sz="3600" b="1" dirty="0" smtClean="0">
                <a:solidFill>
                  <a:srgbClr val="460000"/>
                </a:solidFill>
              </a:rPr>
              <a:t>SERMON</a:t>
            </a:r>
            <a:r>
              <a:rPr lang="en-US" sz="3600" b="1" dirty="0" smtClean="0">
                <a:solidFill>
                  <a:srgbClr val="460000"/>
                </a:solidFill>
              </a:rPr>
              <a:t> PAR PASTEUR  </a:t>
            </a:r>
            <a:r>
              <a:rPr lang="en-US" sz="3600" b="1" dirty="0" smtClean="0">
                <a:solidFill>
                  <a:srgbClr val="460000"/>
                </a:solidFill>
              </a:rPr>
              <a:t>JEAN C JEAN-BAPTISTE</a:t>
            </a:r>
            <a:endParaRPr lang="en-US" sz="3600" b="1" dirty="0">
              <a:solidFill>
                <a:srgbClr val="460000"/>
              </a:solidFill>
            </a:endParaRPr>
          </a:p>
        </p:txBody>
      </p:sp>
      <p:pic>
        <p:nvPicPr>
          <p:cNvPr id="6" name="Picture 5" descr="Praise Worship Images – Browse 45,655 Stock Photos, Vectors, and Video |  Adobe Stock"/>
          <p:cNvPicPr/>
          <p:nvPr/>
        </p:nvPicPr>
        <p:blipFill>
          <a:blip r:embed="rId5"/>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3622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800" b="1" dirty="0" smtClean="0">
                <a:solidFill>
                  <a:schemeClr val="tx1"/>
                </a:solidFill>
              </a:rPr>
              <a:t>DIEU A UN PLAN POUR TA VIE</a:t>
            </a:r>
          </a:p>
          <a:p>
            <a:r>
              <a:rPr lang="fr-FR" sz="4800" b="1" dirty="0" smtClean="0">
                <a:solidFill>
                  <a:schemeClr val="tx1"/>
                </a:solidFill>
              </a:rPr>
              <a:t>(2eme </a:t>
            </a:r>
            <a:r>
              <a:rPr lang="fr-FR" sz="4800" b="1" dirty="0" smtClean="0">
                <a:solidFill>
                  <a:schemeClr val="tx1"/>
                </a:solidFill>
              </a:rPr>
              <a:t>Partie)</a:t>
            </a:r>
            <a:endParaRPr lang="en-US" sz="4800" b="1" dirty="0" smtClean="0">
              <a:solidFill>
                <a:schemeClr val="tx1"/>
              </a:solidFill>
            </a:endParaRPr>
          </a:p>
          <a:p>
            <a:endParaRPr lang="en-US" sz="48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r>
              <a:rPr lang="fr-FR" sz="4000" b="1" dirty="0" smtClean="0">
                <a:solidFill>
                  <a:srgbClr val="FF0000"/>
                </a:solidFill>
                <a:latin typeface="Arial Rounded MT Bold" pitchFamily="34" charset="0"/>
              </a:rPr>
              <a:t>Lecture : Exode 14 : 1- 9</a:t>
            </a:r>
            <a:endParaRPr lang="en-US" sz="4000" dirty="0" smtClean="0">
              <a:solidFill>
                <a:srgbClr val="FF0000"/>
              </a:solidFill>
              <a:latin typeface="Arial Rounded MT Bold" pitchFamily="34" charset="0"/>
            </a:endParaRPr>
          </a:p>
          <a:p>
            <a:pPr algn="just"/>
            <a:r>
              <a:rPr lang="fr-FR" sz="4000" dirty="0" smtClean="0">
                <a:solidFill>
                  <a:srgbClr val="000066"/>
                </a:solidFill>
                <a:latin typeface="Arial Rounded MT Bold" pitchFamily="34" charset="0"/>
              </a:rPr>
              <a:t>Ex 14:1 ¶ L'Éternel parla à Moïse, et dit:</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2 Parle aux enfants d'Israël; qu'ils se détournent, et qu'ils campent devant Pi-</a:t>
            </a:r>
            <a:r>
              <a:rPr lang="fr-FR" sz="4000" dirty="0" err="1" smtClean="0">
                <a:solidFill>
                  <a:srgbClr val="FF0000"/>
                </a:solidFill>
                <a:latin typeface="Arial Rounded MT Bold" pitchFamily="34" charset="0"/>
              </a:rPr>
              <a:t>Hahiroth</a:t>
            </a:r>
            <a:r>
              <a:rPr lang="fr-FR" sz="4000" dirty="0" smtClean="0">
                <a:solidFill>
                  <a:srgbClr val="FF0000"/>
                </a:solidFill>
                <a:latin typeface="Arial Rounded MT Bold" pitchFamily="34" charset="0"/>
              </a:rPr>
              <a:t>, entre </a:t>
            </a:r>
            <a:r>
              <a:rPr lang="fr-FR" sz="4000" dirty="0" err="1" smtClean="0">
                <a:solidFill>
                  <a:srgbClr val="FF0000"/>
                </a:solidFill>
                <a:latin typeface="Arial Rounded MT Bold" pitchFamily="34" charset="0"/>
              </a:rPr>
              <a:t>Migdol</a:t>
            </a:r>
            <a:r>
              <a:rPr lang="fr-FR" sz="4000" dirty="0" smtClean="0">
                <a:solidFill>
                  <a:srgbClr val="FF0000"/>
                </a:solidFill>
                <a:latin typeface="Arial Rounded MT Bold" pitchFamily="34" charset="0"/>
              </a:rPr>
              <a:t> et la mer, vis-à-vis de Baal-</a:t>
            </a:r>
            <a:r>
              <a:rPr lang="fr-FR" sz="4000" dirty="0" err="1" smtClean="0">
                <a:solidFill>
                  <a:srgbClr val="FF0000"/>
                </a:solidFill>
                <a:latin typeface="Arial Rounded MT Bold" pitchFamily="34" charset="0"/>
              </a:rPr>
              <a:t>Tsephon</a:t>
            </a:r>
            <a:r>
              <a:rPr lang="fr-FR" sz="4000" dirty="0" smtClean="0">
                <a:solidFill>
                  <a:srgbClr val="FF0000"/>
                </a:solidFill>
                <a:latin typeface="Arial Rounded MT Bold" pitchFamily="34" charset="0"/>
              </a:rPr>
              <a:t>; c'est en face de ce lieu que vous camperez, près de la mer</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dirty="0" smtClean="0">
                <a:solidFill>
                  <a:srgbClr val="000066"/>
                </a:solidFill>
                <a:latin typeface="Arial Rounded MT Bold" pitchFamily="34" charset="0"/>
              </a:rPr>
              <a:t>3 </a:t>
            </a:r>
            <a:r>
              <a:rPr lang="fr-FR" sz="4000" dirty="0" smtClean="0">
                <a:solidFill>
                  <a:srgbClr val="000066"/>
                </a:solidFill>
                <a:latin typeface="Arial Rounded MT Bold" pitchFamily="34" charset="0"/>
              </a:rPr>
              <a:t>Pharaon dira des enfants d'Israël: Ils sont égarés dans le pays; le désert les enferme.</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4 J'endurcirai le </a:t>
            </a:r>
            <a:r>
              <a:rPr lang="fr-FR" sz="4000" dirty="0" smtClean="0">
                <a:solidFill>
                  <a:srgbClr val="FF0000"/>
                </a:solidFill>
                <a:latin typeface="Arial Rounded MT Bold" pitchFamily="34" charset="0"/>
              </a:rPr>
              <a:t>cœur </a:t>
            </a:r>
            <a:r>
              <a:rPr lang="fr-FR" sz="4000" dirty="0" smtClean="0">
                <a:solidFill>
                  <a:srgbClr val="FF0000"/>
                </a:solidFill>
                <a:latin typeface="Arial Rounded MT Bold" pitchFamily="34" charset="0"/>
              </a:rPr>
              <a:t>de Pharaon, et il les poursuivra; mais Pharaon et toute son armée serviront à faire éclater ma gloire, et les Égyptiens sauront que je suis l'Éternel. Et les enfants d'Israël firent ainsi</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dirty="0" smtClean="0">
                <a:solidFill>
                  <a:srgbClr val="000066"/>
                </a:solidFill>
                <a:latin typeface="Arial Rounded MT Bold" pitchFamily="34" charset="0"/>
              </a:rPr>
              <a:t>5 </a:t>
            </a:r>
            <a:r>
              <a:rPr lang="fr-FR" sz="4000" dirty="0" smtClean="0">
                <a:solidFill>
                  <a:srgbClr val="000066"/>
                </a:solidFill>
                <a:latin typeface="Arial Rounded MT Bold" pitchFamily="34" charset="0"/>
              </a:rPr>
              <a:t>On annonça au roi d'Égypte que le peuple avait pris la fuite. Alors le </a:t>
            </a:r>
            <a:r>
              <a:rPr lang="fr-FR" sz="4000" dirty="0" smtClean="0">
                <a:solidFill>
                  <a:srgbClr val="000066"/>
                </a:solidFill>
                <a:latin typeface="Arial Rounded MT Bold" pitchFamily="34" charset="0"/>
              </a:rPr>
              <a:t>cœur </a:t>
            </a:r>
            <a:r>
              <a:rPr lang="fr-FR" sz="4000" dirty="0" smtClean="0">
                <a:solidFill>
                  <a:srgbClr val="000066"/>
                </a:solidFill>
                <a:latin typeface="Arial Rounded MT Bold" pitchFamily="34" charset="0"/>
              </a:rPr>
              <a:t>de Pharaon et celui de ses serviteurs furent changés à l'égard du peuple. Ils dirent: Qu'avons-nous fait, en laissant aller Israël, dont nous n'aurons plus les services?</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6 Et Pharaon attela son char, et il prit son peuple avec lui</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smtClean="0">
                <a:solidFill>
                  <a:srgbClr val="000066"/>
                </a:solidFill>
                <a:latin typeface="Arial Rounded MT Bold" pitchFamily="34" charset="0"/>
              </a:rPr>
              <a:t>7 </a:t>
            </a:r>
            <a:r>
              <a:rPr lang="fr-FR" sz="4400" dirty="0" smtClean="0">
                <a:solidFill>
                  <a:srgbClr val="000066"/>
                </a:solidFill>
                <a:latin typeface="Arial Rounded MT Bold" pitchFamily="34" charset="0"/>
              </a:rPr>
              <a:t>Il prit six cents chars d'élite, et tous les chars de l'Égypte; il y avait sur tous des combattants.</a:t>
            </a:r>
            <a:endParaRPr lang="en-US" sz="4400" dirty="0" smtClean="0">
              <a:solidFill>
                <a:srgbClr val="000066"/>
              </a:solidFill>
              <a:latin typeface="Arial Rounded MT Bold" pitchFamily="34" charset="0"/>
            </a:endParaRPr>
          </a:p>
          <a:p>
            <a:pPr algn="just"/>
            <a:r>
              <a:rPr lang="fr-FR" sz="4400" dirty="0" smtClean="0">
                <a:solidFill>
                  <a:srgbClr val="FF0000"/>
                </a:solidFill>
                <a:latin typeface="Arial Rounded MT Bold" pitchFamily="34" charset="0"/>
              </a:rPr>
              <a:t> 8 L'Éternel endurcit le </a:t>
            </a:r>
            <a:r>
              <a:rPr lang="fr-FR" sz="4400" dirty="0" smtClean="0">
                <a:solidFill>
                  <a:srgbClr val="FF0000"/>
                </a:solidFill>
                <a:latin typeface="Arial Rounded MT Bold" pitchFamily="34" charset="0"/>
              </a:rPr>
              <a:t>cœur </a:t>
            </a:r>
            <a:r>
              <a:rPr lang="fr-FR" sz="4400" dirty="0" smtClean="0">
                <a:solidFill>
                  <a:srgbClr val="FF0000"/>
                </a:solidFill>
                <a:latin typeface="Arial Rounded MT Bold" pitchFamily="34" charset="0"/>
              </a:rPr>
              <a:t>de Pharaon, roi d'Égypte, et Pharaon poursuivit les enfants d'Israël. Les enfants d'Israël étaient sortis la main levée.</a:t>
            </a:r>
            <a:endParaRPr lang="en-US" sz="4400" dirty="0" smtClean="0">
              <a:solidFill>
                <a:srgbClr val="FF0000"/>
              </a:solidFill>
              <a:latin typeface="Arial Rounded MT Bold" pitchFamily="34" charset="0"/>
            </a:endParaRPr>
          </a:p>
          <a:p>
            <a:pPr algn="just">
              <a:buNone/>
            </a:pPr>
            <a:endParaRPr lang="en-US" sz="4000" dirty="0">
              <a:solidFill>
                <a:srgbClr val="000066"/>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800" dirty="0" smtClean="0">
                <a:solidFill>
                  <a:srgbClr val="FF0000"/>
                </a:solidFill>
                <a:latin typeface="Arial Rounded MT Bold" pitchFamily="34" charset="0"/>
              </a:rPr>
              <a:t>9</a:t>
            </a:r>
            <a:r>
              <a:rPr lang="fr-FR" sz="4800" dirty="0" smtClean="0">
                <a:solidFill>
                  <a:srgbClr val="000066"/>
                </a:solidFill>
                <a:latin typeface="Arial Rounded MT Bold" pitchFamily="34" charset="0"/>
              </a:rPr>
              <a:t> </a:t>
            </a:r>
            <a:r>
              <a:rPr lang="fr-FR" sz="4800" dirty="0" smtClean="0">
                <a:solidFill>
                  <a:srgbClr val="000066"/>
                </a:solidFill>
                <a:latin typeface="Arial Rounded MT Bold" pitchFamily="34" charset="0"/>
              </a:rPr>
              <a:t>Les Égyptiens les poursuivirent; et tous les chevaux, les chars de Pharaon, ses cavaliers et son armée, les atteignirent campés près de la mer, vers Pi-</a:t>
            </a:r>
            <a:r>
              <a:rPr lang="fr-FR" sz="4800" dirty="0" err="1" smtClean="0">
                <a:solidFill>
                  <a:srgbClr val="000066"/>
                </a:solidFill>
                <a:latin typeface="Arial Rounded MT Bold" pitchFamily="34" charset="0"/>
              </a:rPr>
              <a:t>Hahiroth</a:t>
            </a:r>
            <a:r>
              <a:rPr lang="fr-FR" sz="4800" dirty="0" smtClean="0">
                <a:solidFill>
                  <a:srgbClr val="000066"/>
                </a:solidFill>
                <a:latin typeface="Arial Rounded MT Bold" pitchFamily="34" charset="0"/>
              </a:rPr>
              <a:t>, vis-à-vis de Baal-</a:t>
            </a:r>
            <a:r>
              <a:rPr lang="fr-FR" sz="4800" dirty="0" err="1" smtClean="0">
                <a:solidFill>
                  <a:srgbClr val="000066"/>
                </a:solidFill>
                <a:latin typeface="Arial Rounded MT Bold" pitchFamily="34" charset="0"/>
              </a:rPr>
              <a:t>Tsephon</a:t>
            </a:r>
            <a:r>
              <a:rPr lang="fr-FR" sz="4800" dirty="0" smtClean="0">
                <a:solidFill>
                  <a:srgbClr val="000066"/>
                </a:solidFill>
                <a:latin typeface="Arial Rounded MT Bold" pitchFamily="34" charset="0"/>
              </a:rPr>
              <a:t>.</a:t>
            </a:r>
            <a:r>
              <a:rPr lang="fr-FR" sz="4000" dirty="0" smtClean="0">
                <a:solidFill>
                  <a:srgbClr val="000066"/>
                </a:solidFill>
              </a:rPr>
              <a:t> </a:t>
            </a:r>
            <a:endParaRPr lang="en-US" sz="4000" dirty="0">
              <a:solidFill>
                <a:srgbClr val="000066"/>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ctr">
              <a:buNone/>
            </a:pPr>
            <a:r>
              <a:rPr lang="fr-FR" sz="4400" dirty="0" smtClean="0">
                <a:solidFill>
                  <a:srgbClr val="000066"/>
                </a:solidFill>
                <a:latin typeface="Arial Rounded MT Bold" pitchFamily="34" charset="0"/>
              </a:rPr>
              <a:t> </a:t>
            </a:r>
            <a:r>
              <a:rPr lang="fr-FR" sz="4400" dirty="0" smtClean="0">
                <a:latin typeface="Arial Rounded MT Bold" pitchFamily="34" charset="0"/>
              </a:rPr>
              <a:t>INTRODUCTION</a:t>
            </a:r>
            <a:endParaRPr lang="en-US" sz="4400" dirty="0" smtClean="0">
              <a:latin typeface="Arial Rounded MT Bold" pitchFamily="34" charset="0"/>
            </a:endParaRPr>
          </a:p>
          <a:p>
            <a:pPr algn="just"/>
            <a:r>
              <a:rPr lang="fr-FR" sz="4400" dirty="0" smtClean="0">
                <a:solidFill>
                  <a:srgbClr val="FFFF00"/>
                </a:solidFill>
                <a:latin typeface="Arial Rounded MT Bold" pitchFamily="34" charset="0"/>
              </a:rPr>
              <a:t>Genèse:15</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Dans le livre de la Genèse Chapitre 15 Dieu parle à un homme nomade qui a quitté sa patrie, ses biens et ses parents pour marcher avec Dieu. </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Dans une vision Dieu lui rassura qu’il est : son bouclier et que sa récompense sera grande</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err="1" smtClean="0">
                <a:latin typeface="Arial Rounded MT Bold" pitchFamily="34" charset="0"/>
              </a:rPr>
              <a:t>Abram</a:t>
            </a:r>
            <a:r>
              <a:rPr lang="fr-FR" sz="4400" dirty="0" smtClean="0">
                <a:latin typeface="Arial Rounded MT Bold" pitchFamily="34" charset="0"/>
              </a:rPr>
              <a:t> </a:t>
            </a:r>
            <a:r>
              <a:rPr lang="fr-FR" sz="4400" dirty="0" smtClean="0">
                <a:latin typeface="Arial Rounded MT Bold" pitchFamily="34" charset="0"/>
              </a:rPr>
              <a:t>dialogua avec Dieu et le plan de Dieu le concernant lui fut révélé.</a:t>
            </a:r>
            <a:endParaRPr lang="en-US" sz="4400" dirty="0" smtClean="0">
              <a:latin typeface="Arial Rounded MT Bold" pitchFamily="34" charset="0"/>
            </a:endParaRPr>
          </a:p>
          <a:p>
            <a:pPr algn="just"/>
            <a:r>
              <a:rPr lang="fr-FR" sz="4400" b="1" dirty="0" smtClean="0">
                <a:latin typeface="Arial Rounded MT Bold" pitchFamily="34" charset="0"/>
              </a:rPr>
              <a:t> ( </a:t>
            </a:r>
            <a:r>
              <a:rPr lang="fr-FR" sz="4400" b="1" dirty="0" err="1" smtClean="0">
                <a:latin typeface="Arial Rounded MT Bold" pitchFamily="34" charset="0"/>
              </a:rPr>
              <a:t>Gen</a:t>
            </a:r>
            <a:r>
              <a:rPr lang="fr-FR" sz="4400" b="1" dirty="0" smtClean="0">
                <a:latin typeface="Arial Rounded MT Bold" pitchFamily="34" charset="0"/>
              </a:rPr>
              <a:t> 15 : 4, 5, 7,13,14, 15, 16 )</a:t>
            </a:r>
            <a:endParaRPr lang="en-US" sz="4400" dirty="0" smtClean="0">
              <a:latin typeface="Arial Rounded MT Bold" pitchFamily="34" charset="0"/>
            </a:endParaRPr>
          </a:p>
          <a:p>
            <a:pPr algn="just"/>
            <a:r>
              <a:rPr lang="fr-FR" sz="4400" b="1" dirty="0" smtClean="0">
                <a:solidFill>
                  <a:srgbClr val="FFFF00"/>
                </a:solidFill>
                <a:latin typeface="Arial Rounded MT Bold" pitchFamily="34" charset="0"/>
              </a:rPr>
              <a:t>Ge 15:4-5</a:t>
            </a:r>
            <a:r>
              <a:rPr lang="fr-FR" sz="4400" dirty="0" smtClean="0">
                <a:solidFill>
                  <a:srgbClr val="FFFF00"/>
                </a:solidFill>
                <a:latin typeface="Arial Rounded MT Bold" pitchFamily="34" charset="0"/>
              </a:rPr>
              <a:t> </a:t>
            </a:r>
            <a:r>
              <a:rPr lang="fr-FR" sz="4400" dirty="0" smtClean="0">
                <a:latin typeface="Arial Rounded MT Bold" pitchFamily="34" charset="0"/>
              </a:rPr>
              <a:t>Alors la parole de l'Éternel lui fut adressée ainsi: Ce n'est pas lui qui sera ton héritier, mais c'est celui qui sortira de tes entrailles qui sera ton héritier</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err="1" smtClean="0">
                <a:solidFill>
                  <a:srgbClr val="FFFF00"/>
                </a:solidFill>
                <a:latin typeface="Arial Rounded MT Bold" pitchFamily="34" charset="0"/>
              </a:rPr>
              <a:t>Gen</a:t>
            </a:r>
            <a:r>
              <a:rPr lang="fr-FR" sz="4400" dirty="0" smtClean="0">
                <a:solidFill>
                  <a:srgbClr val="FFFF00"/>
                </a:solidFill>
                <a:latin typeface="Arial Rounded MT Bold" pitchFamily="34" charset="0"/>
              </a:rPr>
              <a:t> 15:5</a:t>
            </a:r>
            <a:r>
              <a:rPr lang="fr-FR" sz="4400" dirty="0" smtClean="0">
                <a:latin typeface="Arial Rounded MT Bold" pitchFamily="34" charset="0"/>
              </a:rPr>
              <a:t> </a:t>
            </a:r>
            <a:r>
              <a:rPr lang="fr-FR" sz="4400" dirty="0" smtClean="0">
                <a:latin typeface="Arial Rounded MT Bold" pitchFamily="34" charset="0"/>
              </a:rPr>
              <a:t>Et après l'avoir conduit dehors, il dit: Regarde vers le ciel, et compte les étoiles, si tu peux les compter. Et il lui dit: Telle sera ta postérité</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b="1" dirty="0" smtClean="0">
                <a:solidFill>
                  <a:srgbClr val="FFFF00"/>
                </a:solidFill>
                <a:latin typeface="Arial Rounded MT Bold" pitchFamily="34" charset="0"/>
              </a:rPr>
              <a:t>Ge 15:7</a:t>
            </a:r>
            <a:r>
              <a:rPr lang="fr-FR" sz="4400" dirty="0" smtClean="0">
                <a:solidFill>
                  <a:srgbClr val="FFFF00"/>
                </a:solidFill>
                <a:latin typeface="Arial Rounded MT Bold" pitchFamily="34" charset="0"/>
              </a:rPr>
              <a:t> </a:t>
            </a:r>
            <a:r>
              <a:rPr lang="fr-FR" sz="4400" dirty="0" smtClean="0">
                <a:latin typeface="Arial Rounded MT Bold" pitchFamily="34" charset="0"/>
              </a:rPr>
              <a:t>¶ L'Éternel lui dit encore: Je suis l'Éternel, qui t'ai fait sortir d'Ur en Chaldée, pour te donner en possession ce pays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b="1" dirty="0" smtClean="0">
                <a:solidFill>
                  <a:srgbClr val="FFFF00"/>
                </a:solidFill>
                <a:latin typeface="Arial Rounded MT Bold" pitchFamily="34" charset="0"/>
              </a:rPr>
              <a:t>Ge </a:t>
            </a:r>
            <a:r>
              <a:rPr lang="fr-FR" sz="4400" b="1" dirty="0" smtClean="0">
                <a:solidFill>
                  <a:srgbClr val="FFFF00"/>
                </a:solidFill>
                <a:latin typeface="Arial Rounded MT Bold" pitchFamily="34" charset="0"/>
              </a:rPr>
              <a:t>15:13-16</a:t>
            </a:r>
            <a:r>
              <a:rPr lang="fr-FR" sz="4400" dirty="0" smtClean="0">
                <a:solidFill>
                  <a:srgbClr val="FFFF00"/>
                </a:solidFill>
                <a:latin typeface="Arial Rounded MT Bold" pitchFamily="34" charset="0"/>
              </a:rPr>
              <a:t> </a:t>
            </a:r>
            <a:r>
              <a:rPr lang="fr-FR" sz="4400" dirty="0" smtClean="0">
                <a:latin typeface="Arial Rounded MT Bold" pitchFamily="34" charset="0"/>
              </a:rPr>
              <a:t>Et l'Éternel dit à </a:t>
            </a:r>
            <a:r>
              <a:rPr lang="fr-FR" sz="4400" dirty="0" err="1" smtClean="0">
                <a:latin typeface="Arial Rounded MT Bold" pitchFamily="34" charset="0"/>
              </a:rPr>
              <a:t>Abram</a:t>
            </a:r>
            <a:r>
              <a:rPr lang="fr-FR" sz="4400" dirty="0" smtClean="0">
                <a:latin typeface="Arial Rounded MT Bold" pitchFamily="34" charset="0"/>
              </a:rPr>
              <a:t>: Sache que tes descendants seront étrangers dans un pays qui ne sera point à eux; ils y seront asservis, et on les opprimera pendant quatre cents ans.</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FFFF00"/>
                </a:solidFill>
                <a:latin typeface="Arial Rounded MT Bold" pitchFamily="34" charset="0"/>
              </a:rPr>
              <a:t>14</a:t>
            </a:r>
            <a:r>
              <a:rPr lang="fr-FR" sz="4400" dirty="0" smtClean="0">
                <a:latin typeface="Arial Rounded MT Bold" pitchFamily="34" charset="0"/>
              </a:rPr>
              <a:t> Mais je jugerai la nation à laquelle ils seront asservis, et ils sortiront ensuite avec de grandes richesses.</a:t>
            </a:r>
            <a:endParaRPr lang="en-US" sz="4400" dirty="0" smtClean="0">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600" dirty="0" smtClean="0">
                <a:latin typeface="Arial Rounded MT Bold" pitchFamily="34" charset="0"/>
              </a:rPr>
              <a:t> </a:t>
            </a:r>
            <a:r>
              <a:rPr lang="fr-FR" sz="4600" b="1" dirty="0" smtClean="0">
                <a:solidFill>
                  <a:srgbClr val="FFFF00"/>
                </a:solidFill>
                <a:latin typeface="Arial Rounded MT Bold" pitchFamily="34" charset="0"/>
              </a:rPr>
              <a:t>Ge 15:</a:t>
            </a:r>
            <a:r>
              <a:rPr lang="fr-FR" sz="4600" dirty="0" smtClean="0">
                <a:solidFill>
                  <a:srgbClr val="FFFF00"/>
                </a:solidFill>
                <a:latin typeface="Arial Rounded MT Bold" pitchFamily="34" charset="0"/>
              </a:rPr>
              <a:t>15-16 </a:t>
            </a:r>
            <a:r>
              <a:rPr lang="fr-FR" sz="4600" dirty="0" smtClean="0">
                <a:latin typeface="Arial Rounded MT Bold" pitchFamily="34" charset="0"/>
              </a:rPr>
              <a:t>Toi, tu iras en paix vers tes pères, tu seras enterré après une heureuse vieillesse.</a:t>
            </a:r>
            <a:endParaRPr lang="en-US" sz="4600" dirty="0" smtClean="0">
              <a:latin typeface="Arial Rounded MT Bold" pitchFamily="34" charset="0"/>
            </a:endParaRPr>
          </a:p>
          <a:p>
            <a:pPr algn="just"/>
            <a:r>
              <a:rPr lang="fr-FR" sz="4600" dirty="0" smtClean="0">
                <a:latin typeface="Arial Rounded MT Bold" pitchFamily="34" charset="0"/>
              </a:rPr>
              <a:t> </a:t>
            </a:r>
            <a:r>
              <a:rPr lang="fr-FR" sz="4600" dirty="0" smtClean="0">
                <a:solidFill>
                  <a:srgbClr val="FFFF00"/>
                </a:solidFill>
                <a:latin typeface="Arial Rounded MT Bold" pitchFamily="34" charset="0"/>
              </a:rPr>
              <a:t>16</a:t>
            </a:r>
            <a:r>
              <a:rPr lang="fr-FR" sz="4600" dirty="0" smtClean="0">
                <a:latin typeface="Arial Rounded MT Bold" pitchFamily="34" charset="0"/>
              </a:rPr>
              <a:t> A la quatrième génération, ils reviendront ici; car l'iniquité des </a:t>
            </a:r>
            <a:r>
              <a:rPr lang="fr-FR" sz="4600" dirty="0" err="1" smtClean="0">
                <a:latin typeface="Arial Rounded MT Bold" pitchFamily="34" charset="0"/>
              </a:rPr>
              <a:t>Amoréens</a:t>
            </a:r>
            <a:r>
              <a:rPr lang="fr-FR" sz="4600" dirty="0" smtClean="0">
                <a:latin typeface="Arial Rounded MT Bold" pitchFamily="34" charset="0"/>
              </a:rPr>
              <a:t> n'est pas encore à son comble.</a:t>
            </a:r>
            <a:endParaRPr lang="en-US" sz="4600" dirty="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txBody>
          <a:bodyPr>
            <a:normAutofit fontScale="85000" lnSpcReduction="10000"/>
          </a:bodyPr>
          <a:lstStyle/>
          <a:p>
            <a:pPr algn="just"/>
            <a:r>
              <a:rPr lang="fr-FR" sz="4400" dirty="0" smtClean="0">
                <a:solidFill>
                  <a:schemeClr val="bg1"/>
                </a:solidFill>
                <a:latin typeface="Copperplate Gothic Bold" pitchFamily="34" charset="0"/>
              </a:rPr>
              <a:t> </a:t>
            </a:r>
            <a:r>
              <a:rPr lang="fr-FR" sz="4400" dirty="0" smtClean="0">
                <a:solidFill>
                  <a:srgbClr val="FFFF00"/>
                </a:solidFill>
                <a:latin typeface="Copperplate Gothic Bold" pitchFamily="34" charset="0"/>
              </a:rPr>
              <a:t>Développent </a:t>
            </a:r>
            <a:r>
              <a:rPr lang="fr-FR" sz="4400" dirty="0" smtClean="0">
                <a:solidFill>
                  <a:srgbClr val="FFFF00"/>
                </a:solidFill>
                <a:latin typeface="Arial Rounded MT Bold" pitchFamily="34" charset="0"/>
              </a:rPr>
              <a:t>-</a:t>
            </a:r>
            <a:r>
              <a:rPr lang="fr-FR" sz="4400" dirty="0" smtClean="0">
                <a:solidFill>
                  <a:schemeClr val="bg1"/>
                </a:solidFill>
                <a:latin typeface="Arial Rounded MT Bold" pitchFamily="34" charset="0"/>
              </a:rPr>
              <a:t> </a:t>
            </a:r>
            <a:endParaRPr lang="en-US" sz="4400" dirty="0" smtClean="0">
              <a:solidFill>
                <a:schemeClr val="bg1"/>
              </a:solidFill>
              <a:latin typeface="Arial Rounded MT Bold" pitchFamily="34" charset="0"/>
            </a:endParaRPr>
          </a:p>
          <a:p>
            <a:pPr algn="just"/>
            <a:r>
              <a:rPr lang="fr-FR" sz="4400" b="1" dirty="0" smtClean="0">
                <a:solidFill>
                  <a:schemeClr val="bg1"/>
                </a:solidFill>
                <a:latin typeface="Copperplate Gothic Bold" pitchFamily="34" charset="0"/>
              </a:rPr>
              <a:t>1 - Joseph vendu par ses frères </a:t>
            </a:r>
            <a:endParaRPr lang="en-US" sz="4400" dirty="0" smtClean="0">
              <a:solidFill>
                <a:schemeClr val="bg1"/>
              </a:solidFill>
              <a:latin typeface="Copperplate Gothic Bold" pitchFamily="34" charset="0"/>
            </a:endParaRPr>
          </a:p>
          <a:p>
            <a:pPr lvl="0" algn="just"/>
            <a:r>
              <a:rPr lang="fr-FR" sz="4400" dirty="0" err="1" smtClean="0">
                <a:solidFill>
                  <a:srgbClr val="FFFF00"/>
                </a:solidFill>
                <a:latin typeface="Arial Rounded MT Bold" pitchFamily="34" charset="0"/>
              </a:rPr>
              <a:t>Gen</a:t>
            </a:r>
            <a:r>
              <a:rPr lang="fr-FR" sz="4400" dirty="0" smtClean="0">
                <a:solidFill>
                  <a:srgbClr val="FFFF00"/>
                </a:solidFill>
                <a:latin typeface="Arial Rounded MT Bold" pitchFamily="34" charset="0"/>
              </a:rPr>
              <a:t> 37:1  ¶ Jacob demeura dans le pays de Canaan, où avait séjourné son père.</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L’expression de la jalousie la plus outrée de ses frères. Mais le plan de Dieu se poursuit. </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Une famine sévit dans toute la région. L’ Egypte est épargnée grâce aux soins diligents de Joseph</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fontScale="92500" lnSpcReduction="20000"/>
          </a:bodyPr>
          <a:lstStyle/>
          <a:p>
            <a:pPr algn="just"/>
            <a:r>
              <a:rPr lang="fr-FR" sz="4400" b="1" dirty="0" smtClean="0">
                <a:solidFill>
                  <a:schemeClr val="bg1"/>
                </a:solidFill>
                <a:latin typeface="Copperplate Gothic Bold" pitchFamily="34" charset="0"/>
              </a:rPr>
              <a:t>2 </a:t>
            </a:r>
            <a:r>
              <a:rPr lang="fr-FR" sz="4400" b="1" dirty="0" smtClean="0">
                <a:solidFill>
                  <a:schemeClr val="bg1"/>
                </a:solidFill>
                <a:latin typeface="Copperplate Gothic Bold" pitchFamily="34" charset="0"/>
              </a:rPr>
              <a:t>- La descente des frères de Joseph en Egypte</a:t>
            </a:r>
            <a:endParaRPr lang="en-US" sz="4400" dirty="0" smtClean="0">
              <a:solidFill>
                <a:schemeClr val="bg1"/>
              </a:solidFill>
              <a:latin typeface="Copperplate Gothic Bold" pitchFamily="34" charset="0"/>
            </a:endParaRPr>
          </a:p>
          <a:p>
            <a:pPr algn="just"/>
            <a:r>
              <a:rPr lang="fr-FR" sz="4400" dirty="0" smtClean="0">
                <a:solidFill>
                  <a:srgbClr val="66FFFF"/>
                </a:solidFill>
                <a:latin typeface="Arial Rounded MT Bold" pitchFamily="34" charset="0"/>
              </a:rPr>
              <a:t>Genèse 42 :1-2</a:t>
            </a:r>
            <a:endParaRPr lang="en-US" sz="4400" dirty="0" smtClean="0">
              <a:solidFill>
                <a:srgbClr val="66FFFF"/>
              </a:solidFill>
              <a:latin typeface="Arial Rounded MT Bold" pitchFamily="34" charset="0"/>
            </a:endParaRPr>
          </a:p>
          <a:p>
            <a:pPr algn="just"/>
            <a:r>
              <a:rPr lang="fr-FR" sz="4400" dirty="0" smtClean="0">
                <a:solidFill>
                  <a:schemeClr val="bg1"/>
                </a:solidFill>
                <a:latin typeface="Arial Rounded MT Bold" pitchFamily="34" charset="0"/>
              </a:rPr>
              <a:t>Ge 42:1 ¶ Jacob, voyant qu'il y avait du blé en Égypte, dit à ses fils: Pourquoi vous regardez-vous les uns les autres?</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66FFFF"/>
                </a:solidFill>
                <a:latin typeface="Arial Rounded MT Bold" pitchFamily="34" charset="0"/>
              </a:rPr>
              <a:t>2 Il dit: Voici, j'apprends qu'il y a du blé en Égypte; descendez-y, pour nous en acheter là, afin que nous vivions et que nous ne mourions pas</a:t>
            </a:r>
            <a:r>
              <a:rPr lang="fr-FR" sz="4400" dirty="0" smtClean="0">
                <a:solidFill>
                  <a:srgbClr val="66FFFF"/>
                </a:solidFill>
                <a:latin typeface="Arial Rounded MT Bold" pitchFamily="34" charset="0"/>
              </a:rPr>
              <a:t>.</a:t>
            </a:r>
            <a:endParaRPr lang="en-US" sz="4400" dirty="0" smtClean="0">
              <a:solidFill>
                <a:srgbClr val="66FFFF"/>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a:bodyPr>
          <a:lstStyle/>
          <a:p>
            <a:pPr lvl="0" algn="just"/>
            <a:r>
              <a:rPr lang="fr-FR" sz="4400" b="1" dirty="0" smtClean="0">
                <a:solidFill>
                  <a:schemeClr val="bg1"/>
                </a:solidFill>
                <a:latin typeface="Arial Rounded MT Bold" pitchFamily="34" charset="0"/>
              </a:rPr>
              <a:t>L’offre </a:t>
            </a:r>
            <a:r>
              <a:rPr lang="fr-FR" sz="4400" b="1" dirty="0" smtClean="0">
                <a:solidFill>
                  <a:schemeClr val="bg1"/>
                </a:solidFill>
                <a:latin typeface="Arial Rounded MT Bold" pitchFamily="34" charset="0"/>
              </a:rPr>
              <a:t>de Pharaon a la famille de Joseph </a:t>
            </a:r>
            <a:endParaRPr lang="en-US" sz="4400" dirty="0" smtClean="0">
              <a:solidFill>
                <a:schemeClr val="bg1"/>
              </a:solidFill>
              <a:latin typeface="Arial Rounded MT Bold" pitchFamily="34" charset="0"/>
            </a:endParaRPr>
          </a:p>
          <a:p>
            <a:pPr algn="just"/>
            <a:r>
              <a:rPr lang="fr-FR" sz="4400" dirty="0" err="1" smtClean="0">
                <a:solidFill>
                  <a:srgbClr val="66FFFF"/>
                </a:solidFill>
                <a:latin typeface="Arial Rounded MT Bold" pitchFamily="34" charset="0"/>
              </a:rPr>
              <a:t>Gen</a:t>
            </a:r>
            <a:r>
              <a:rPr lang="fr-FR" sz="4400" dirty="0" smtClean="0">
                <a:solidFill>
                  <a:srgbClr val="66FFFF"/>
                </a:solidFill>
                <a:latin typeface="Arial Rounded MT Bold" pitchFamily="34" charset="0"/>
              </a:rPr>
              <a:t> 45 : 18-20</a:t>
            </a:r>
            <a:endParaRPr lang="en-US" sz="4400" dirty="0" smtClean="0">
              <a:solidFill>
                <a:srgbClr val="66FFFF"/>
              </a:solidFill>
              <a:latin typeface="Arial Rounded MT Bold" pitchFamily="34" charset="0"/>
            </a:endParaRPr>
          </a:p>
          <a:p>
            <a:pPr algn="just"/>
            <a:r>
              <a:rPr lang="fr-FR" sz="4400" dirty="0" smtClean="0">
                <a:solidFill>
                  <a:srgbClr val="FFFF00"/>
                </a:solidFill>
                <a:latin typeface="Arial Rounded MT Bold" pitchFamily="34" charset="0"/>
              </a:rPr>
              <a:t>Ge 45:18 </a:t>
            </a:r>
            <a:r>
              <a:rPr lang="fr-FR" sz="4400" dirty="0" smtClean="0">
                <a:solidFill>
                  <a:schemeClr val="bg1"/>
                </a:solidFill>
                <a:latin typeface="Arial Rounded MT Bold" pitchFamily="34" charset="0"/>
              </a:rPr>
              <a:t>prenez votre père et vos familles, et venez auprès de moi. Je vous donnerai ce qu'il y a de meilleur au pays d'Égypte, et vous mangerez la graisse du pays.</a:t>
            </a:r>
            <a:endParaRPr lang="en-US" sz="4400" dirty="0" smtClean="0">
              <a:solidFill>
                <a:schemeClr val="bg1"/>
              </a:solidFill>
              <a:latin typeface="Arial Rounded MT Bold" pitchFamily="34" charset="0"/>
            </a:endParaRPr>
          </a:p>
          <a:p>
            <a:pPr algn="just"/>
            <a:endParaRPr lang="en-US" sz="4400" dirty="0" smtClean="0">
              <a:solidFill>
                <a:schemeClr val="bg1"/>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lnSpcReduction="10000"/>
          </a:bodyPr>
          <a:lstStyle/>
          <a:p>
            <a:pPr algn="just"/>
            <a:r>
              <a:rPr lang="fr-FR" sz="4400" dirty="0" smtClean="0">
                <a:solidFill>
                  <a:srgbClr val="FFFF00"/>
                </a:solidFill>
                <a:latin typeface="Arial Rounded MT Bold" pitchFamily="34" charset="0"/>
              </a:rPr>
              <a:t>19</a:t>
            </a:r>
            <a:r>
              <a:rPr lang="fr-FR" sz="4400" dirty="0" smtClean="0">
                <a:solidFill>
                  <a:schemeClr val="bg1"/>
                </a:solidFill>
                <a:latin typeface="Arial Rounded MT Bold" pitchFamily="34" charset="0"/>
              </a:rPr>
              <a:t> </a:t>
            </a:r>
            <a:r>
              <a:rPr lang="fr-FR" sz="4400" dirty="0" smtClean="0">
                <a:solidFill>
                  <a:schemeClr val="bg1"/>
                </a:solidFill>
                <a:latin typeface="Arial Rounded MT Bold" pitchFamily="34" charset="0"/>
              </a:rPr>
              <a:t>Tu as ordre de leur dire: Faites ceci. Prenez dans le pays d'Égypte des chars pour vos enfants et pour vos femmes; amenez votre père, et venez.</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20</a:t>
            </a:r>
            <a:r>
              <a:rPr lang="fr-FR" sz="4400" dirty="0" smtClean="0">
                <a:solidFill>
                  <a:schemeClr val="bg1"/>
                </a:solidFill>
                <a:latin typeface="Arial Rounded MT Bold" pitchFamily="34" charset="0"/>
              </a:rPr>
              <a:t> Ne regrettez point ce que vous laisserez, car ce qu'il y a de meilleur dans tout le pays d'Égypte sera pour vous</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fontScale="92500" lnSpcReduction="20000"/>
          </a:bodyPr>
          <a:lstStyle/>
          <a:p>
            <a:pPr lvl="0" algn="just"/>
            <a:r>
              <a:rPr lang="fr-FR" sz="4400" b="1" dirty="0" smtClean="0">
                <a:solidFill>
                  <a:srgbClr val="66FFFF"/>
                </a:solidFill>
                <a:latin typeface="Arial Rounded MT Bold" pitchFamily="34" charset="0"/>
              </a:rPr>
              <a:t>La </a:t>
            </a:r>
            <a:r>
              <a:rPr lang="fr-FR" sz="4400" b="1" dirty="0" smtClean="0">
                <a:solidFill>
                  <a:srgbClr val="66FFFF"/>
                </a:solidFill>
                <a:latin typeface="Arial Rounded MT Bold" pitchFamily="34" charset="0"/>
              </a:rPr>
              <a:t>décision d'Israël et l’assurance de Dieu</a:t>
            </a:r>
            <a:endParaRPr lang="en-US" sz="4400" dirty="0" smtClean="0">
              <a:solidFill>
                <a:srgbClr val="66FFFF"/>
              </a:solidFill>
              <a:latin typeface="Arial Rounded MT Bold" pitchFamily="34" charset="0"/>
            </a:endParaRPr>
          </a:p>
          <a:p>
            <a:pPr algn="just"/>
            <a:r>
              <a:rPr lang="fr-FR" sz="4400" dirty="0" err="1" smtClean="0">
                <a:solidFill>
                  <a:schemeClr val="bg1"/>
                </a:solidFill>
                <a:latin typeface="Arial Rounded MT Bold" pitchFamily="34" charset="0"/>
              </a:rPr>
              <a:t>Gen</a:t>
            </a:r>
            <a:r>
              <a:rPr lang="fr-FR" sz="4400" dirty="0" smtClean="0">
                <a:solidFill>
                  <a:schemeClr val="bg1"/>
                </a:solidFill>
                <a:latin typeface="Arial Rounded MT Bold" pitchFamily="34" charset="0"/>
              </a:rPr>
              <a:t> 46 : 1-4</a:t>
            </a:r>
            <a:endParaRPr lang="en-US" sz="4400" dirty="0" smtClean="0">
              <a:solidFill>
                <a:schemeClr val="bg1"/>
              </a:solidFill>
              <a:latin typeface="Arial Rounded MT Bold" pitchFamily="34" charset="0"/>
            </a:endParaRPr>
          </a:p>
          <a:p>
            <a:pPr algn="just"/>
            <a:r>
              <a:rPr lang="fr-FR" sz="4400" dirty="0" smtClean="0">
                <a:solidFill>
                  <a:srgbClr val="66FFFF"/>
                </a:solidFill>
                <a:latin typeface="Arial Rounded MT Bold" pitchFamily="34" charset="0"/>
              </a:rPr>
              <a:t>Ge 46:1 </a:t>
            </a:r>
            <a:r>
              <a:rPr lang="fr-FR" sz="4400" dirty="0" smtClean="0">
                <a:solidFill>
                  <a:schemeClr val="bg1"/>
                </a:solidFill>
                <a:latin typeface="Arial Rounded MT Bold" pitchFamily="34" charset="0"/>
              </a:rPr>
              <a:t>¶ Israël partit, avec tout ce qui lui appartenait. Il arriva à </a:t>
            </a:r>
            <a:r>
              <a:rPr lang="fr-FR" sz="4400" dirty="0" err="1" smtClean="0">
                <a:solidFill>
                  <a:schemeClr val="bg1"/>
                </a:solidFill>
                <a:latin typeface="Arial Rounded MT Bold" pitchFamily="34" charset="0"/>
              </a:rPr>
              <a:t>Beer</a:t>
            </a:r>
            <a:r>
              <a:rPr lang="fr-FR" sz="4400" dirty="0" smtClean="0">
                <a:solidFill>
                  <a:schemeClr val="bg1"/>
                </a:solidFill>
                <a:latin typeface="Arial Rounded MT Bold" pitchFamily="34" charset="0"/>
              </a:rPr>
              <a:t>-</a:t>
            </a:r>
            <a:r>
              <a:rPr lang="fr-FR" sz="4400" dirty="0" err="1" smtClean="0">
                <a:solidFill>
                  <a:schemeClr val="bg1"/>
                </a:solidFill>
                <a:latin typeface="Arial Rounded MT Bold" pitchFamily="34" charset="0"/>
              </a:rPr>
              <a:t>Schéba</a:t>
            </a:r>
            <a:r>
              <a:rPr lang="fr-FR" sz="4400" dirty="0" smtClean="0">
                <a:solidFill>
                  <a:schemeClr val="bg1"/>
                </a:solidFill>
                <a:latin typeface="Arial Rounded MT Bold" pitchFamily="34" charset="0"/>
              </a:rPr>
              <a:t>, et il offrit des sacrifices au Dieu de son père Isaac.</a:t>
            </a:r>
            <a:endParaRPr lang="en-US" sz="4400" dirty="0" smtClean="0">
              <a:solidFill>
                <a:schemeClr val="bg1"/>
              </a:solidFill>
              <a:latin typeface="Arial Rounded MT Bold" pitchFamily="34" charset="0"/>
            </a:endParaRPr>
          </a:p>
          <a:p>
            <a:pPr algn="just"/>
            <a:r>
              <a:rPr lang="fr-FR" sz="4400" dirty="0" smtClean="0">
                <a:solidFill>
                  <a:srgbClr val="66FFFF"/>
                </a:solidFill>
                <a:latin typeface="Arial Rounded MT Bold" pitchFamily="34" charset="0"/>
              </a:rPr>
              <a:t> 2 </a:t>
            </a:r>
            <a:r>
              <a:rPr lang="fr-FR" sz="4400" dirty="0" smtClean="0">
                <a:solidFill>
                  <a:srgbClr val="FFC000"/>
                </a:solidFill>
                <a:latin typeface="Arial Rounded MT Bold" pitchFamily="34" charset="0"/>
              </a:rPr>
              <a:t>Dieu parla à Israël dans une vision pendant la nuit, et il dit: Jacob! Jacob! Israël répondit: Me voici</a:t>
            </a:r>
            <a:r>
              <a:rPr lang="fr-FR" sz="4400" dirty="0" smtClean="0">
                <a:solidFill>
                  <a:srgbClr val="FFC000"/>
                </a:solidFill>
                <a:latin typeface="Arial Rounded MT Bold" pitchFamily="34" charset="0"/>
              </a:rPr>
              <a:t>!</a:t>
            </a:r>
            <a:endParaRPr lang="en-US" sz="4400" dirty="0" smtClean="0">
              <a:solidFill>
                <a:srgbClr val="FFC0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a:bodyPr>
          <a:lstStyle/>
          <a:p>
            <a:pPr lvl="0" algn="just"/>
            <a:r>
              <a:rPr lang="fr-FR" sz="4400" dirty="0" smtClean="0">
                <a:solidFill>
                  <a:srgbClr val="66FFFF"/>
                </a:solidFill>
                <a:latin typeface="Arial Rounded MT Bold" pitchFamily="34" charset="0"/>
              </a:rPr>
              <a:t>3</a:t>
            </a:r>
            <a:r>
              <a:rPr lang="fr-FR" sz="4400" dirty="0" smtClean="0">
                <a:solidFill>
                  <a:schemeClr val="bg1"/>
                </a:solidFill>
                <a:latin typeface="Arial Rounded MT Bold" pitchFamily="34" charset="0"/>
              </a:rPr>
              <a:t> </a:t>
            </a:r>
            <a:r>
              <a:rPr lang="fr-FR" sz="4400" dirty="0" smtClean="0">
                <a:solidFill>
                  <a:schemeClr val="bg1"/>
                </a:solidFill>
                <a:latin typeface="Arial Rounded MT Bold" pitchFamily="34" charset="0"/>
              </a:rPr>
              <a:t>Et Dieu dit: Je suis le Dieu, le Dieu de ton père. Ne crains point de descendre en Égypte, car là je te ferai devenir une grande nation.</a:t>
            </a:r>
            <a:endParaRPr lang="en-US" sz="4400" dirty="0" smtClean="0">
              <a:solidFill>
                <a:schemeClr val="bg1"/>
              </a:solidFill>
              <a:latin typeface="Arial Rounded MT Bold" pitchFamily="34" charset="0"/>
            </a:endParaRPr>
          </a:p>
          <a:p>
            <a:pPr algn="just"/>
            <a:r>
              <a:rPr lang="fr-FR" sz="4400" dirty="0" smtClean="0">
                <a:solidFill>
                  <a:srgbClr val="66FFFF"/>
                </a:solidFill>
                <a:latin typeface="Arial Rounded MT Bold" pitchFamily="34" charset="0"/>
              </a:rPr>
              <a:t> 4 </a:t>
            </a:r>
            <a:r>
              <a:rPr lang="fr-FR" sz="4400" dirty="0" smtClean="0">
                <a:solidFill>
                  <a:srgbClr val="FFC000"/>
                </a:solidFill>
                <a:latin typeface="Arial Rounded MT Bold" pitchFamily="34" charset="0"/>
              </a:rPr>
              <a:t>Moi-même je descendrai avec toi en Égypte, et moi-même je t'en ferai remonter; et Joseph te fermera les yeux</a:t>
            </a:r>
            <a:r>
              <a:rPr lang="fr-FR" sz="4400" dirty="0" smtClean="0">
                <a:solidFill>
                  <a:srgbClr val="FFC000"/>
                </a:solidFill>
                <a:latin typeface="Arial Rounded MT Bold" pitchFamily="34" charset="0"/>
              </a:rPr>
              <a:t>.</a:t>
            </a:r>
            <a:endParaRPr lang="en-US" sz="4400" dirty="0" smtClean="0">
              <a:solidFill>
                <a:srgbClr val="FFC0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lnSpcReduction="10000"/>
          </a:bodyPr>
          <a:lstStyle/>
          <a:p>
            <a:pPr lvl="0" algn="just"/>
            <a:r>
              <a:rPr lang="fr-FR" sz="4400" b="1" dirty="0" smtClean="0">
                <a:solidFill>
                  <a:srgbClr val="FF99FF"/>
                </a:solidFill>
                <a:latin typeface="Arial Rounded MT Bold" pitchFamily="34" charset="0"/>
              </a:rPr>
              <a:t>La </a:t>
            </a:r>
            <a:r>
              <a:rPr lang="fr-FR" sz="4400" b="1" dirty="0" smtClean="0">
                <a:solidFill>
                  <a:srgbClr val="FF99FF"/>
                </a:solidFill>
                <a:latin typeface="Arial Rounded MT Bold" pitchFamily="34" charset="0"/>
              </a:rPr>
              <a:t>famille de Joseph établi dan la meilleure partie du pays</a:t>
            </a:r>
            <a:endParaRPr lang="en-US" sz="4400" dirty="0" smtClean="0">
              <a:solidFill>
                <a:srgbClr val="FF99FF"/>
              </a:solidFill>
              <a:latin typeface="Arial Rounded MT Bold" pitchFamily="34" charset="0"/>
            </a:endParaRPr>
          </a:p>
          <a:p>
            <a:pPr algn="just"/>
            <a:r>
              <a:rPr lang="fr-FR" sz="4400" dirty="0" err="1" smtClean="0">
                <a:solidFill>
                  <a:srgbClr val="FFC000"/>
                </a:solidFill>
                <a:latin typeface="Arial Rounded MT Bold" pitchFamily="34" charset="0"/>
              </a:rPr>
              <a:t>Gen</a:t>
            </a:r>
            <a:r>
              <a:rPr lang="fr-FR" sz="4400" dirty="0" smtClean="0">
                <a:solidFill>
                  <a:srgbClr val="FFC000"/>
                </a:solidFill>
                <a:latin typeface="Arial Rounded MT Bold" pitchFamily="34" charset="0"/>
              </a:rPr>
              <a:t> 47 ; 1- 6</a:t>
            </a:r>
            <a:endParaRPr lang="en-US" sz="4400" dirty="0" smtClean="0">
              <a:solidFill>
                <a:srgbClr val="FFC000"/>
              </a:solidFill>
              <a:latin typeface="Arial Rounded MT Bold" pitchFamily="34" charset="0"/>
            </a:endParaRPr>
          </a:p>
          <a:p>
            <a:pPr algn="just"/>
            <a:r>
              <a:rPr lang="fr-FR" sz="4400" dirty="0" smtClean="0">
                <a:solidFill>
                  <a:schemeClr val="bg1"/>
                </a:solidFill>
                <a:latin typeface="Arial Rounded MT Bold" pitchFamily="34" charset="0"/>
              </a:rPr>
              <a:t>Ge 47:1 ¶ Joseph alla avertir Pharaon, et lui dit: Mes frères et mon père sont arrivés du pays de Canaan, avec leurs brebis et leurs </a:t>
            </a:r>
            <a:r>
              <a:rPr lang="fr-FR" sz="4400" dirty="0" smtClean="0">
                <a:solidFill>
                  <a:schemeClr val="bg1"/>
                </a:solidFill>
                <a:latin typeface="Arial Rounded MT Bold" pitchFamily="34" charset="0"/>
              </a:rPr>
              <a:t>bœufs, </a:t>
            </a:r>
            <a:r>
              <a:rPr lang="fr-FR" sz="4400" dirty="0" smtClean="0">
                <a:solidFill>
                  <a:schemeClr val="bg1"/>
                </a:solidFill>
                <a:latin typeface="Arial Rounded MT Bold" pitchFamily="34" charset="0"/>
              </a:rPr>
              <a:t>et tout ce qui leur appartient; et les voici dans le pays de </a:t>
            </a:r>
            <a:r>
              <a:rPr lang="fr-FR" sz="4400" dirty="0" err="1" smtClean="0">
                <a:solidFill>
                  <a:schemeClr val="bg1"/>
                </a:solidFill>
                <a:latin typeface="Arial Rounded MT Bold" pitchFamily="34" charset="0"/>
              </a:rPr>
              <a:t>Gosen</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a:bodyPr>
          <a:lstStyle/>
          <a:p>
            <a:pPr lvl="0" algn="just"/>
            <a:r>
              <a:rPr lang="fr-FR" sz="4800" dirty="0" smtClean="0">
                <a:solidFill>
                  <a:srgbClr val="FFC000"/>
                </a:solidFill>
                <a:latin typeface="Arial Rounded MT Bold" pitchFamily="34" charset="0"/>
              </a:rPr>
              <a:t>2</a:t>
            </a:r>
            <a:r>
              <a:rPr lang="fr-FR" sz="4800" dirty="0" smtClean="0">
                <a:solidFill>
                  <a:schemeClr val="bg1"/>
                </a:solidFill>
                <a:latin typeface="Arial Rounded MT Bold" pitchFamily="34" charset="0"/>
              </a:rPr>
              <a:t> </a:t>
            </a:r>
            <a:r>
              <a:rPr lang="fr-FR" sz="4800" dirty="0" smtClean="0">
                <a:solidFill>
                  <a:schemeClr val="bg1"/>
                </a:solidFill>
                <a:latin typeface="Arial Rounded MT Bold" pitchFamily="34" charset="0"/>
              </a:rPr>
              <a:t>Il prit cinq de ses frères, et les présenta à Pharaon.</a:t>
            </a:r>
            <a:endParaRPr lang="en-US" sz="4800" dirty="0" smtClean="0">
              <a:solidFill>
                <a:schemeClr val="bg1"/>
              </a:solidFill>
              <a:latin typeface="Arial Rounded MT Bold" pitchFamily="34" charset="0"/>
            </a:endParaRPr>
          </a:p>
          <a:p>
            <a:pPr algn="just"/>
            <a:r>
              <a:rPr lang="fr-FR" sz="4800" dirty="0" smtClean="0">
                <a:solidFill>
                  <a:srgbClr val="FFC000"/>
                </a:solidFill>
                <a:latin typeface="Arial Rounded MT Bold" pitchFamily="34" charset="0"/>
              </a:rPr>
              <a:t> 3 Pharaon leur dit: Quelle est votre occupation? Ils répondirent à Pharaon: Tes serviteurs sont bergers, comme l'étaient nos pères.</a:t>
            </a:r>
            <a:endParaRPr lang="en-US" sz="4800" dirty="0" smtClean="0">
              <a:solidFill>
                <a:srgbClr val="FFC000"/>
              </a:solidFill>
              <a:latin typeface="Arial Rounded MT Bold" pitchFamily="34" charset="0"/>
            </a:endParaRPr>
          </a:p>
          <a:p>
            <a:pPr algn="just"/>
            <a:endParaRPr lang="en-US" sz="4400" dirty="0" smtClean="0">
              <a:solidFill>
                <a:srgbClr val="000066"/>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fontScale="92500" lnSpcReduction="20000"/>
          </a:bodyPr>
          <a:lstStyle/>
          <a:p>
            <a:pPr lvl="0" algn="just"/>
            <a:r>
              <a:rPr lang="fr-FR" sz="4400" dirty="0" smtClean="0">
                <a:solidFill>
                  <a:schemeClr val="bg1"/>
                </a:solidFill>
                <a:latin typeface="Arial Rounded MT Bold" pitchFamily="34" charset="0"/>
              </a:rPr>
              <a:t>4 </a:t>
            </a:r>
            <a:r>
              <a:rPr lang="fr-FR" sz="4400" dirty="0" smtClean="0">
                <a:solidFill>
                  <a:schemeClr val="bg1"/>
                </a:solidFill>
                <a:latin typeface="Arial Rounded MT Bold" pitchFamily="34" charset="0"/>
              </a:rPr>
              <a:t>Ils dirent encore à Pharaon: Nous sommes venus pour séjourner dans le pays, parce qu'il n'y a plus de pâturage pour les brebis de tes serviteurs, car la famine s'appesantit sur le pays de Canaan; permets donc à tes serviteurs d'habiter au pays de </a:t>
            </a:r>
            <a:r>
              <a:rPr lang="fr-FR" sz="4400" dirty="0" err="1" smtClean="0">
                <a:solidFill>
                  <a:schemeClr val="bg1"/>
                </a:solidFill>
                <a:latin typeface="Arial Rounded MT Bold" pitchFamily="34" charset="0"/>
              </a:rPr>
              <a:t>Gosen</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a:p>
            <a:pPr algn="just"/>
            <a:r>
              <a:rPr lang="fr-FR" sz="4400" dirty="0" smtClean="0">
                <a:solidFill>
                  <a:srgbClr val="FFC000"/>
                </a:solidFill>
                <a:latin typeface="Arial Rounded MT Bold" pitchFamily="34" charset="0"/>
              </a:rPr>
              <a:t> 5 Pharaon dit à Joseph: Ton père et tes frères sont venus auprès de toi.</a:t>
            </a:r>
            <a:endParaRPr lang="en-US" sz="4400" dirty="0" smtClean="0">
              <a:solidFill>
                <a:srgbClr val="FFC000"/>
              </a:solidFill>
              <a:latin typeface="Arial Rounded MT Bold" pitchFamily="34" charset="0"/>
            </a:endParaRPr>
          </a:p>
          <a:p>
            <a:pPr algn="just"/>
            <a:endParaRPr lang="en-US" sz="4400" dirty="0" smtClean="0">
              <a:solidFill>
                <a:srgbClr val="000066"/>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a:bodyPr>
          <a:lstStyle/>
          <a:p>
            <a:pPr lvl="0" algn="just"/>
            <a:r>
              <a:rPr lang="fr-FR" sz="4400" dirty="0" smtClean="0">
                <a:solidFill>
                  <a:srgbClr val="FFC000"/>
                </a:solidFill>
                <a:latin typeface="Arial Rounded MT Bold" pitchFamily="34" charset="0"/>
              </a:rPr>
              <a:t>6</a:t>
            </a:r>
            <a:r>
              <a:rPr lang="fr-FR" sz="4400" dirty="0" smtClean="0">
                <a:solidFill>
                  <a:schemeClr val="bg1"/>
                </a:solidFill>
                <a:latin typeface="Arial Rounded MT Bold" pitchFamily="34" charset="0"/>
              </a:rPr>
              <a:t> </a:t>
            </a:r>
            <a:r>
              <a:rPr lang="fr-FR" sz="4400" dirty="0" smtClean="0">
                <a:solidFill>
                  <a:schemeClr val="bg1"/>
                </a:solidFill>
                <a:latin typeface="Arial Rounded MT Bold" pitchFamily="34" charset="0"/>
              </a:rPr>
              <a:t>Le pays d'Égypte est devant toi; établis ton père et tes frères dans la meilleure partie du pays. Qu'ils habitent dans le pays de </a:t>
            </a:r>
            <a:r>
              <a:rPr lang="fr-FR" sz="4400" dirty="0" err="1" smtClean="0">
                <a:solidFill>
                  <a:schemeClr val="bg1"/>
                </a:solidFill>
                <a:latin typeface="Arial Rounded MT Bold" pitchFamily="34" charset="0"/>
              </a:rPr>
              <a:t>Gosen</a:t>
            </a:r>
            <a:r>
              <a:rPr lang="fr-FR" sz="4400" dirty="0" smtClean="0">
                <a:solidFill>
                  <a:schemeClr val="bg1"/>
                </a:solidFill>
                <a:latin typeface="Arial Rounded MT Bold" pitchFamily="34" charset="0"/>
              </a:rPr>
              <a:t>; et, si tu trouves parmi eux des hommes capables, mets-les à la tête de mes troupeaux.</a:t>
            </a:r>
            <a:endParaRPr lang="en-US" sz="4400" dirty="0" smtClean="0">
              <a:solidFill>
                <a:schemeClr val="bg1"/>
              </a:solidFill>
              <a:latin typeface="Arial Rounded MT Bold" pitchFamily="34" charset="0"/>
            </a:endParaRPr>
          </a:p>
          <a:p>
            <a:pPr algn="just"/>
            <a:endParaRPr lang="en-US" sz="4400" dirty="0" smtClean="0">
              <a:solidFill>
                <a:srgbClr val="000066"/>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20000"/>
          </a:bodyPr>
          <a:lstStyle/>
          <a:p>
            <a:pPr algn="just"/>
            <a:r>
              <a:rPr lang="fr-FR" sz="4400" dirty="0" smtClean="0">
                <a:solidFill>
                  <a:srgbClr val="C00000"/>
                </a:solidFill>
                <a:latin typeface="Copperplate Gothic Bold" pitchFamily="34" charset="0"/>
              </a:rPr>
              <a:t> </a:t>
            </a:r>
            <a:r>
              <a:rPr lang="fr-FR" sz="4400" dirty="0" smtClean="0">
                <a:solidFill>
                  <a:srgbClr val="C00000"/>
                </a:solidFill>
                <a:latin typeface="Copperplate Gothic Bold" pitchFamily="34" charset="0"/>
              </a:rPr>
              <a:t>3- Un temps sombre, nuageux et difficile pour Israël en Egypte, les choses ont changé</a:t>
            </a:r>
            <a:r>
              <a:rPr lang="fr-FR" sz="4400" dirty="0" smtClean="0">
                <a:latin typeface="Copperplate Gothic Bold" pitchFamily="34" charset="0"/>
              </a:rPr>
              <a:t> </a:t>
            </a:r>
            <a:endParaRPr lang="en-US" sz="4400" dirty="0" smtClean="0">
              <a:latin typeface="Copperplate Gothic Bold" pitchFamily="34" charset="0"/>
            </a:endParaRPr>
          </a:p>
          <a:p>
            <a:pPr algn="just"/>
            <a:r>
              <a:rPr lang="fr-FR" sz="4400" b="1" dirty="0" smtClean="0">
                <a:solidFill>
                  <a:srgbClr val="0D069A"/>
                </a:solidFill>
                <a:latin typeface="Arial Rounded MT Bold" pitchFamily="34" charset="0"/>
              </a:rPr>
              <a:t>Exode 1: 8-14</a:t>
            </a:r>
            <a:endParaRPr lang="en-US" sz="4400" dirty="0" smtClean="0">
              <a:solidFill>
                <a:srgbClr val="0D069A"/>
              </a:solidFill>
              <a:latin typeface="Arial Rounded MT Bold" pitchFamily="34" charset="0"/>
            </a:endParaRPr>
          </a:p>
          <a:p>
            <a:pPr algn="just"/>
            <a:r>
              <a:rPr lang="fr-FR" sz="4400" dirty="0" smtClean="0">
                <a:latin typeface="Arial Rounded MT Bold" pitchFamily="34" charset="0"/>
              </a:rPr>
              <a:t>Ex 1:8 ¶ Il s'éleva sur l'Égypte un nouveau roi, qui n'avait point connu Joseph.</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D069A"/>
                </a:solidFill>
                <a:latin typeface="Arial Rounded MT Bold" pitchFamily="34" charset="0"/>
              </a:rPr>
              <a:t>9 Il dit à son peuple: Voilà les enfants d'Israël qui forment un peuple plus nombreux et plus puissant que nous.</a:t>
            </a:r>
            <a:endParaRPr lang="en-US" sz="4400" dirty="0" smtClean="0">
              <a:solidFill>
                <a:srgbClr val="0D069A"/>
              </a:solidFill>
              <a:latin typeface="Arial Rounded MT Bold" pitchFamily="34" charset="0"/>
            </a:endParaRPr>
          </a:p>
          <a:p>
            <a:pPr algn="just"/>
            <a:endParaRPr lang="en-US" sz="4400" dirty="0" smtClean="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20000"/>
          </a:bodyPr>
          <a:lstStyle/>
          <a:p>
            <a:pPr algn="just"/>
            <a:r>
              <a:rPr lang="fr-FR" sz="4400" dirty="0" smtClean="0">
                <a:latin typeface="Arial Rounded MT Bold" pitchFamily="34" charset="0"/>
              </a:rPr>
              <a:t>10 </a:t>
            </a:r>
            <a:r>
              <a:rPr lang="fr-FR" sz="4400" dirty="0" smtClean="0">
                <a:latin typeface="Arial Rounded MT Bold" pitchFamily="34" charset="0"/>
              </a:rPr>
              <a:t>Allons! montrons-nous habiles à son égard; empêchons qu'il ne s'accroisse, et que, s'il survient une guerre, il ne se joigne à nos ennemis, pour nous combattre et sortir ensuite du pays.</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 11 Et l'on établit sur lui des chefs de corvées, afin de l'accabler de travaux pénibles. C'est ainsi qu'il bâtit les villes de </a:t>
            </a:r>
            <a:r>
              <a:rPr lang="fr-FR" sz="4400" dirty="0" err="1" smtClean="0">
                <a:solidFill>
                  <a:srgbClr val="0D069A"/>
                </a:solidFill>
                <a:latin typeface="Arial Rounded MT Bold" pitchFamily="34" charset="0"/>
              </a:rPr>
              <a:t>Pithom</a:t>
            </a:r>
            <a:r>
              <a:rPr lang="fr-FR" sz="4400" dirty="0" smtClean="0">
                <a:solidFill>
                  <a:srgbClr val="0D069A"/>
                </a:solidFill>
                <a:latin typeface="Arial Rounded MT Bold" pitchFamily="34" charset="0"/>
              </a:rPr>
              <a:t> et de Ramsès, pour servir de magasins à Pharaon.</a:t>
            </a:r>
            <a:endParaRPr lang="en-US" sz="4400" dirty="0" smtClean="0">
              <a:solidFill>
                <a:srgbClr val="0D069A"/>
              </a:solidFill>
              <a:latin typeface="Arial Rounded MT Bold" pitchFamily="34" charset="0"/>
            </a:endParaRPr>
          </a:p>
          <a:p>
            <a:pPr algn="just"/>
            <a:endParaRPr lang="en-US" sz="4400" dirty="0" smtClean="0">
              <a:solidFill>
                <a:srgbClr val="FF0000"/>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txBody>
          <a:bodyPr>
            <a:normAutofit fontScale="85000" lnSpcReduction="10000"/>
          </a:bodyPr>
          <a:lstStyle/>
          <a:p>
            <a:pPr algn="just"/>
            <a:r>
              <a:rPr lang="fr-FR" sz="4400" dirty="0" smtClean="0">
                <a:latin typeface="Arial Rounded MT Bold" pitchFamily="34" charset="0"/>
              </a:rPr>
              <a:t>12 </a:t>
            </a:r>
            <a:r>
              <a:rPr lang="fr-FR" sz="4400" dirty="0" smtClean="0">
                <a:latin typeface="Arial Rounded MT Bold" pitchFamily="34" charset="0"/>
              </a:rPr>
              <a:t>Mais plus on l'accablait, plus il multipliait et s'accroissait; et l'on prit en aversion les enfants d'Israël.</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 13 Alors les Égyptiens réduisirent les enfants d'Israël à une dure servitude.</a:t>
            </a:r>
            <a:endParaRPr lang="en-US" sz="4400" dirty="0" smtClean="0">
              <a:solidFill>
                <a:srgbClr val="0D069A"/>
              </a:solidFill>
              <a:latin typeface="Arial Rounded MT Bold" pitchFamily="34" charset="0"/>
            </a:endParaRPr>
          </a:p>
          <a:p>
            <a:pPr algn="just"/>
            <a:r>
              <a:rPr lang="fr-FR" sz="4400" dirty="0" smtClean="0">
                <a:latin typeface="Arial Rounded MT Bold" pitchFamily="34" charset="0"/>
              </a:rPr>
              <a:t> 14 Ils leur rendirent la vie amère par de rudes travaux en argile et en briques, et par tous les ouvrages des champs: et c'était avec cruauté qu'ils leur imposaient toutes ces charges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10000"/>
          </a:bodyPr>
          <a:lstStyle/>
          <a:p>
            <a:pPr lvl="0" algn="just"/>
            <a:r>
              <a:rPr lang="fr-FR" sz="4400" dirty="0" smtClean="0">
                <a:latin typeface="Arial Rounded MT Bold" pitchFamily="34" charset="0"/>
              </a:rPr>
              <a:t>L’appel </a:t>
            </a:r>
            <a:r>
              <a:rPr lang="fr-FR" sz="4400" dirty="0" smtClean="0">
                <a:latin typeface="Arial Rounded MT Bold" pitchFamily="34" charset="0"/>
              </a:rPr>
              <a:t>de Moïse et la mission qui lui est assignée.</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Les dix plaies</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L’eau change en sang- les grenouilles - les poux - les mouches venimeuses - mortalité du bétail - ulcères sur les hommes et les animaux - la grêle et le feu - les sauterelles - les ténèbres en Egypte - mort des premiers nés.</a:t>
            </a:r>
            <a:endParaRPr lang="en-US" sz="4400" dirty="0" smtClean="0">
              <a:latin typeface="Arial Rounded MT Bold" pitchFamily="34" charset="0"/>
            </a:endParaRPr>
          </a:p>
          <a:p>
            <a:pPr lvl="0" algn="just"/>
            <a:r>
              <a:rPr lang="fr-FR" sz="4400" b="1" dirty="0" smtClean="0">
                <a:solidFill>
                  <a:srgbClr val="0D069A"/>
                </a:solidFill>
                <a:latin typeface="Arial Rounded MT Bold" pitchFamily="34" charset="0"/>
              </a:rPr>
              <a:t>La libération d'Israël </a:t>
            </a:r>
            <a:endParaRPr lang="en-US" sz="4400" dirty="0" smtClean="0">
              <a:solidFill>
                <a:srgbClr val="0D069A"/>
              </a:solidFill>
              <a:latin typeface="Arial Rounded MT Bold" pitchFamily="34" charset="0"/>
            </a:endParaRPr>
          </a:p>
          <a:p>
            <a:pPr algn="just"/>
            <a:endParaRPr lang="en-US" sz="4400" dirty="0" smtClean="0">
              <a:solidFill>
                <a:srgbClr val="FF0000"/>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fontScale="92500" lnSpcReduction="10000"/>
          </a:bodyPr>
          <a:lstStyle/>
          <a:p>
            <a:pPr algn="just">
              <a:buNone/>
            </a:pPr>
            <a:r>
              <a:rPr lang="fr-FR" sz="4400" dirty="0" smtClean="0">
                <a:solidFill>
                  <a:srgbClr val="C00000"/>
                </a:solidFill>
                <a:latin typeface="Copperplate Gothic Bold" pitchFamily="34" charset="0"/>
              </a:rPr>
              <a:t> </a:t>
            </a:r>
            <a:r>
              <a:rPr lang="fr-FR" sz="4400" dirty="0" smtClean="0">
                <a:solidFill>
                  <a:srgbClr val="C00000"/>
                </a:solidFill>
                <a:latin typeface="Copperplate Gothic Bold" pitchFamily="34" charset="0"/>
              </a:rPr>
              <a:t>4 -  La sortie d’Egypte, la marche vers la mer rouge.</a:t>
            </a:r>
            <a:endParaRPr lang="en-US" sz="4400" dirty="0" smtClean="0">
              <a:solidFill>
                <a:srgbClr val="C00000"/>
              </a:solidFill>
              <a:latin typeface="Copperplate Gothic Bold" pitchFamily="34" charset="0"/>
            </a:endParaRPr>
          </a:p>
          <a:p>
            <a:pPr algn="just"/>
            <a:r>
              <a:rPr lang="fr-FR" sz="4400" dirty="0" smtClean="0">
                <a:solidFill>
                  <a:srgbClr val="0D069A"/>
                </a:solidFill>
                <a:latin typeface="Arial Rounded MT Bold" pitchFamily="34" charset="0"/>
              </a:rPr>
              <a:t>Exode 13 : 17-18 20</a:t>
            </a:r>
            <a:endParaRPr lang="en-US" sz="4400" dirty="0" smtClean="0">
              <a:solidFill>
                <a:srgbClr val="0D069A"/>
              </a:solidFill>
              <a:latin typeface="Arial Rounded MT Bold" pitchFamily="34" charset="0"/>
            </a:endParaRPr>
          </a:p>
          <a:p>
            <a:pPr algn="just"/>
            <a:r>
              <a:rPr lang="fr-FR" sz="4400" dirty="0" smtClean="0">
                <a:solidFill>
                  <a:srgbClr val="C00000"/>
                </a:solidFill>
                <a:latin typeface="Arial Rounded MT Bold" pitchFamily="34" charset="0"/>
              </a:rPr>
              <a:t>Ex 13:17 </a:t>
            </a:r>
            <a:r>
              <a:rPr lang="fr-FR" sz="4400" dirty="0" smtClean="0">
                <a:latin typeface="Arial Rounded MT Bold" pitchFamily="34" charset="0"/>
              </a:rPr>
              <a:t>¶ Lorsque Pharaon laissa aller le peuple, Dieu ne le conduisit point par le chemin du pays des Philistins, quoique le plus proche; car Dieu dit: Le peuple pourrait se repentir en voyant la guerre, et retourner en Égypte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algn="just"/>
            <a:r>
              <a:rPr lang="fr-FR" sz="4400" dirty="0" smtClean="0">
                <a:latin typeface="Arial Rounded MT Bold" pitchFamily="34" charset="0"/>
              </a:rPr>
              <a:t>18 </a:t>
            </a:r>
            <a:r>
              <a:rPr lang="fr-FR" sz="4400" dirty="0" smtClean="0">
                <a:latin typeface="Arial Rounded MT Bold" pitchFamily="34" charset="0"/>
              </a:rPr>
              <a:t>Mais Dieu fit faire au peuple un détour par le chemin du désert, vers la mer Rouge. Les enfants d'Israël montèrent en armes hors du pays d'Égypte.</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 20 Ils partirent de </a:t>
            </a:r>
            <a:r>
              <a:rPr lang="fr-FR" sz="4400" dirty="0" err="1" smtClean="0">
                <a:solidFill>
                  <a:srgbClr val="0D069A"/>
                </a:solidFill>
                <a:latin typeface="Arial Rounded MT Bold" pitchFamily="34" charset="0"/>
              </a:rPr>
              <a:t>Succoth</a:t>
            </a:r>
            <a:r>
              <a:rPr lang="fr-FR" sz="4400" dirty="0" smtClean="0">
                <a:solidFill>
                  <a:srgbClr val="0D069A"/>
                </a:solidFill>
                <a:latin typeface="Arial Rounded MT Bold" pitchFamily="34" charset="0"/>
              </a:rPr>
              <a:t>, et ils campèrent à </a:t>
            </a:r>
            <a:r>
              <a:rPr lang="fr-FR" sz="4400" dirty="0" err="1" smtClean="0">
                <a:solidFill>
                  <a:srgbClr val="0D069A"/>
                </a:solidFill>
                <a:latin typeface="Arial Rounded MT Bold" pitchFamily="34" charset="0"/>
              </a:rPr>
              <a:t>Étham</a:t>
            </a:r>
            <a:r>
              <a:rPr lang="fr-FR" sz="4400" dirty="0" smtClean="0">
                <a:solidFill>
                  <a:srgbClr val="0D069A"/>
                </a:solidFill>
                <a:latin typeface="Arial Rounded MT Bold" pitchFamily="34" charset="0"/>
              </a:rPr>
              <a:t>, à l'extrémité du désert</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fontScale="85000" lnSpcReduction="20000"/>
          </a:bodyPr>
          <a:lstStyle/>
          <a:p>
            <a:pPr lvl="0" algn="just"/>
            <a:r>
              <a:rPr lang="fr-FR" sz="4400" dirty="0" smtClean="0">
                <a:latin typeface="Arial Rounded MT Bold" pitchFamily="34" charset="0"/>
              </a:rPr>
              <a:t>L</a:t>
            </a:r>
            <a:r>
              <a:rPr lang="fr-FR" sz="4400" dirty="0" smtClean="0">
                <a:latin typeface="Arial Rounded MT Bold" pitchFamily="34" charset="0"/>
              </a:rPr>
              <a:t>’ Eternel est le plus grand stratège de tous les Âges</a:t>
            </a:r>
            <a:endParaRPr lang="en-US" sz="4400" dirty="0" smtClean="0">
              <a:latin typeface="Arial Rounded MT Bold" pitchFamily="34" charset="0"/>
            </a:endParaRPr>
          </a:p>
          <a:p>
            <a:pPr lvl="0" algn="just"/>
            <a:r>
              <a:rPr lang="fr-FR" sz="4400" dirty="0" smtClean="0">
                <a:latin typeface="Arial Rounded MT Bold" pitchFamily="34" charset="0"/>
              </a:rPr>
              <a:t>Moïse un leader qui opère sous la dictée de L’ Éternel</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Exode 14 :1-5</a:t>
            </a:r>
            <a:endParaRPr lang="en-US" sz="4400" dirty="0" smtClean="0">
              <a:solidFill>
                <a:srgbClr val="0D069A"/>
              </a:solidFill>
              <a:latin typeface="Arial Rounded MT Bold" pitchFamily="34" charset="0"/>
            </a:endParaRPr>
          </a:p>
          <a:p>
            <a:pPr algn="just"/>
            <a:r>
              <a:rPr lang="fr-FR" sz="4400" dirty="0" smtClean="0">
                <a:latin typeface="Arial Rounded MT Bold" pitchFamily="34" charset="0"/>
              </a:rPr>
              <a:t>Ex 14:1 ¶ L'Éternel parla à Moïse, et dit:</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D069A"/>
                </a:solidFill>
                <a:latin typeface="Arial Rounded MT Bold" pitchFamily="34" charset="0"/>
              </a:rPr>
              <a:t>2 Parle aux enfants d'Israël; qu'ils se détournent, et qu'ils campent devant Pi-</a:t>
            </a:r>
            <a:r>
              <a:rPr lang="fr-FR" sz="4400" dirty="0" err="1" smtClean="0">
                <a:solidFill>
                  <a:srgbClr val="0D069A"/>
                </a:solidFill>
                <a:latin typeface="Arial Rounded MT Bold" pitchFamily="34" charset="0"/>
              </a:rPr>
              <a:t>Hahiroth</a:t>
            </a:r>
            <a:r>
              <a:rPr lang="fr-FR" sz="4400" dirty="0" smtClean="0">
                <a:solidFill>
                  <a:srgbClr val="0D069A"/>
                </a:solidFill>
                <a:latin typeface="Arial Rounded MT Bold" pitchFamily="34" charset="0"/>
              </a:rPr>
              <a:t>, entre </a:t>
            </a:r>
            <a:r>
              <a:rPr lang="fr-FR" sz="4400" dirty="0" err="1" smtClean="0">
                <a:solidFill>
                  <a:srgbClr val="0D069A"/>
                </a:solidFill>
                <a:latin typeface="Arial Rounded MT Bold" pitchFamily="34" charset="0"/>
              </a:rPr>
              <a:t>Migdol</a:t>
            </a:r>
            <a:r>
              <a:rPr lang="fr-FR" sz="4400" dirty="0" smtClean="0">
                <a:solidFill>
                  <a:srgbClr val="0D069A"/>
                </a:solidFill>
                <a:latin typeface="Arial Rounded MT Bold" pitchFamily="34" charset="0"/>
              </a:rPr>
              <a:t> et la mer, vis-à-vis de Baal-</a:t>
            </a:r>
            <a:r>
              <a:rPr lang="fr-FR" sz="4400" dirty="0" err="1" smtClean="0">
                <a:solidFill>
                  <a:srgbClr val="0D069A"/>
                </a:solidFill>
                <a:latin typeface="Arial Rounded MT Bold" pitchFamily="34" charset="0"/>
              </a:rPr>
              <a:t>Tsephon</a:t>
            </a:r>
            <a:r>
              <a:rPr lang="fr-FR" sz="4400" dirty="0" smtClean="0">
                <a:solidFill>
                  <a:srgbClr val="0D069A"/>
                </a:solidFill>
                <a:latin typeface="Arial Rounded MT Bold" pitchFamily="34" charset="0"/>
              </a:rPr>
              <a:t>; c'est en face de ce lieu que vous camperez, près de la mer</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lnSpcReduction="10000"/>
          </a:bodyPr>
          <a:lstStyle/>
          <a:p>
            <a:pPr algn="just"/>
            <a:r>
              <a:rPr lang="fr-FR" sz="4400" dirty="0" smtClean="0">
                <a:latin typeface="Arial Rounded MT Bold" pitchFamily="34" charset="0"/>
              </a:rPr>
              <a:t>3 </a:t>
            </a:r>
            <a:r>
              <a:rPr lang="fr-FR" sz="4400" dirty="0" smtClean="0">
                <a:latin typeface="Arial Rounded MT Bold" pitchFamily="34" charset="0"/>
              </a:rPr>
              <a:t>Pharaon dira des enfants d'Israël: Ils sont égarés dans le pays; le désert les enferme.</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D069A"/>
                </a:solidFill>
                <a:latin typeface="Arial Rounded MT Bold" pitchFamily="34" charset="0"/>
              </a:rPr>
              <a:t>4 J'endurcirai le </a:t>
            </a:r>
            <a:r>
              <a:rPr lang="fr-FR" sz="4400" dirty="0" smtClean="0">
                <a:solidFill>
                  <a:srgbClr val="0D069A"/>
                </a:solidFill>
                <a:latin typeface="Arial Rounded MT Bold" pitchFamily="34" charset="0"/>
              </a:rPr>
              <a:t>cœur </a:t>
            </a:r>
            <a:r>
              <a:rPr lang="fr-FR" sz="4400" dirty="0" smtClean="0">
                <a:solidFill>
                  <a:srgbClr val="0D069A"/>
                </a:solidFill>
                <a:latin typeface="Arial Rounded MT Bold" pitchFamily="34" charset="0"/>
              </a:rPr>
              <a:t>de Pharaon, et il les poursuivra; mais Pharaon et toute son armée serviront à faire éclater ma gloire, et les Égyptiens sauront que je suis l'Éternel. Et les enfants d'Israël firent ainsi</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fontScale="92500" lnSpcReduction="10000"/>
          </a:bodyPr>
          <a:lstStyle/>
          <a:p>
            <a:pPr algn="just"/>
            <a:r>
              <a:rPr lang="fr-FR" sz="4400" dirty="0" smtClean="0">
                <a:latin typeface="Arial Rounded MT Bold" pitchFamily="34" charset="0"/>
              </a:rPr>
              <a:t>5 </a:t>
            </a:r>
            <a:r>
              <a:rPr lang="fr-FR" sz="4400" dirty="0" smtClean="0">
                <a:latin typeface="Arial Rounded MT Bold" pitchFamily="34" charset="0"/>
              </a:rPr>
              <a:t>On annonça au roi d'Égypte que le peuple avait pris la fuite. Alors le cœur de Pharaon et celui de ses serviteurs furent changés à l'égard du peuple. Ils dirent: Qu'avons-nous fait, en laissant aller Israël, dont nous n'aurons plus les services</a:t>
            </a:r>
            <a:r>
              <a:rPr lang="fr-FR" sz="4400" dirty="0" smtClean="0">
                <a:latin typeface="Arial Rounded MT Bold" pitchFamily="34" charset="0"/>
              </a:rPr>
              <a:t>?</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L’ennemi de l’enfant de Dieu fait souvent des plans qui lui font tomber dans son propre piège</a:t>
            </a:r>
            <a:r>
              <a:rPr lang="fr-FR" sz="4400" dirty="0" smtClean="0">
                <a:latin typeface="Arial Rounded MT Bold" pitchFamily="34" charset="0"/>
              </a:rPr>
              <a:t>.  </a:t>
            </a:r>
            <a:endParaRPr lang="en-US" sz="4400" dirty="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fontScale="92500" lnSpcReduction="20000"/>
          </a:bodyPr>
          <a:lstStyle/>
          <a:p>
            <a:pPr algn="just"/>
            <a:r>
              <a:rPr lang="fr-FR" sz="4400" dirty="0" smtClean="0">
                <a:solidFill>
                  <a:schemeClr val="bg1"/>
                </a:solidFill>
                <a:latin typeface="Arial Rounded MT Bold" pitchFamily="34" charset="0"/>
              </a:rPr>
              <a:t>5- Moise à la lourde charge de mener un peuple faible, et inconsistant</a:t>
            </a:r>
            <a:endParaRPr lang="en-US" sz="4400" dirty="0" smtClean="0">
              <a:solidFill>
                <a:schemeClr val="bg1"/>
              </a:solidFill>
              <a:latin typeface="Arial Rounded MT Bold" pitchFamily="34" charset="0"/>
            </a:endParaRPr>
          </a:p>
          <a:p>
            <a:pPr algn="just"/>
            <a:r>
              <a:rPr lang="fr-FR" sz="4400" dirty="0" smtClean="0">
                <a:solidFill>
                  <a:srgbClr val="FFFF00"/>
                </a:solidFill>
                <a:latin typeface="Arial Rounded MT Bold" pitchFamily="34" charset="0"/>
              </a:rPr>
              <a:t>Exode 14 : 10-14</a:t>
            </a:r>
            <a:endParaRPr lang="en-US" sz="4400" dirty="0" smtClean="0">
              <a:solidFill>
                <a:srgbClr val="FFFF00"/>
              </a:solidFill>
              <a:latin typeface="Arial Rounded MT Bold" pitchFamily="34" charset="0"/>
            </a:endParaRPr>
          </a:p>
          <a:p>
            <a:pPr algn="just"/>
            <a:r>
              <a:rPr lang="fr-FR" sz="4400" dirty="0" smtClean="0">
                <a:solidFill>
                  <a:schemeClr val="bg1"/>
                </a:solidFill>
                <a:latin typeface="Arial Rounded MT Bold" pitchFamily="34" charset="0"/>
              </a:rPr>
              <a:t>Ex 14:10 ¶ Pharaon approchait. Les enfants d'Israël levèrent les yeux, et voici, les Égyptiens étaient en marche derrière eux. Et les enfants d'Israël eurent une grande frayeur, et crièrent à l'Éternel.</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endParaRPr lang="en-US" sz="4400" dirty="0">
              <a:solidFill>
                <a:schemeClr val="bg1"/>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fontScale="92500" lnSpcReduction="10000"/>
          </a:bodyPr>
          <a:lstStyle/>
          <a:p>
            <a:pPr algn="just"/>
            <a:r>
              <a:rPr lang="fr-FR" sz="4400" dirty="0" smtClean="0">
                <a:solidFill>
                  <a:schemeClr val="bg1"/>
                </a:solidFill>
                <a:latin typeface="Arial Rounded MT Bold" pitchFamily="34" charset="0"/>
              </a:rPr>
              <a:t>11 </a:t>
            </a:r>
            <a:r>
              <a:rPr lang="fr-FR" sz="4400" dirty="0" smtClean="0">
                <a:solidFill>
                  <a:schemeClr val="bg1"/>
                </a:solidFill>
                <a:latin typeface="Arial Rounded MT Bold" pitchFamily="34" charset="0"/>
              </a:rPr>
              <a:t>Ils dirent à Moïse: N'y avait-il pas des sépulcres en Égypte, sans qu'il fût besoin de nous mener mourir au désert? Que nous as-tu fait en nous faisant sortir d'Égypte?</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12 N'est-ce pas là ce que nous te disions en Égypte: Laisse-nous servir les Égyptiens, car nous aimons mieux servir les Égyptiens que de mourir au désert?</a:t>
            </a:r>
            <a:endParaRPr lang="en-US" sz="4400" dirty="0" smtClean="0">
              <a:solidFill>
                <a:srgbClr val="FFFF00"/>
              </a:solidFill>
              <a:latin typeface="Arial Rounded MT Bold" pitchFamily="34" charset="0"/>
            </a:endParaRPr>
          </a:p>
          <a:p>
            <a:pPr algn="just"/>
            <a:endParaRPr lang="en-US" sz="4400" dirty="0">
              <a:solidFill>
                <a:schemeClr val="bg1"/>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fontScale="92500" lnSpcReduction="20000"/>
          </a:bodyPr>
          <a:lstStyle/>
          <a:p>
            <a:pPr algn="just"/>
            <a:r>
              <a:rPr lang="fr-FR" sz="4400" dirty="0" smtClean="0">
                <a:solidFill>
                  <a:schemeClr val="bg1"/>
                </a:solidFill>
                <a:latin typeface="Arial Rounded MT Bold" pitchFamily="34" charset="0"/>
              </a:rPr>
              <a:t>13 </a:t>
            </a:r>
            <a:r>
              <a:rPr lang="fr-FR" sz="4400" dirty="0" smtClean="0">
                <a:solidFill>
                  <a:schemeClr val="bg1"/>
                </a:solidFill>
                <a:latin typeface="Arial Rounded MT Bold" pitchFamily="34" charset="0"/>
              </a:rPr>
              <a:t>Moïse répondit au peuple: Ne craignez rien, restez en place, et regardez la délivrance que l'Éternel va vous accorder en ce jour; car les Égyptiens que vous voyez aujourd'hui, vous ne les verrez plus jamais.</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14 L'Éternel combattra pour vous; et vous, gardez le silence</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L’Eternel rentre directement en charge. Il prend la direction de la bataille</a:t>
            </a:r>
            <a:endParaRPr lang="en-US" sz="4400" dirty="0">
              <a:solidFill>
                <a:schemeClr val="bg1"/>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a:bodyPr>
          <a:lstStyle/>
          <a:p>
            <a:pPr algn="just"/>
            <a:r>
              <a:rPr lang="fr-FR" sz="4400" dirty="0" smtClean="0">
                <a:solidFill>
                  <a:srgbClr val="FFFF00"/>
                </a:solidFill>
                <a:latin typeface="Arial Rounded MT Bold" pitchFamily="34" charset="0"/>
              </a:rPr>
              <a:t>Exode 14 : 15- 20</a:t>
            </a:r>
            <a:endParaRPr lang="en-US" sz="4400" dirty="0" smtClean="0">
              <a:solidFill>
                <a:srgbClr val="FFFF00"/>
              </a:solidFill>
              <a:latin typeface="Arial Rounded MT Bold" pitchFamily="34" charset="0"/>
            </a:endParaRPr>
          </a:p>
          <a:p>
            <a:pPr algn="just"/>
            <a:r>
              <a:rPr lang="fr-FR" sz="4400" dirty="0" smtClean="0">
                <a:solidFill>
                  <a:schemeClr val="bg1"/>
                </a:solidFill>
                <a:latin typeface="Arial Rounded MT Bold" pitchFamily="34" charset="0"/>
              </a:rPr>
              <a:t>Ex 14:15 ¶ L'Éternel dit à Moïse: Pourquoi ces cris? Parle aux enfants d'Israël, et qu'ils marchent.</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16 Toi, lève ta verge, étends ta main sur la mer, et fends-la; et les enfants d'Israël entreront au milieu de la mer à sec</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a:bodyPr>
          <a:lstStyle/>
          <a:p>
            <a:pPr algn="just"/>
            <a:r>
              <a:rPr lang="fr-FR" sz="4400" dirty="0" smtClean="0">
                <a:solidFill>
                  <a:schemeClr val="bg1"/>
                </a:solidFill>
                <a:latin typeface="Arial Rounded MT Bold" pitchFamily="34" charset="0"/>
              </a:rPr>
              <a:t>17 </a:t>
            </a:r>
            <a:r>
              <a:rPr lang="fr-FR" sz="4400" dirty="0" smtClean="0">
                <a:solidFill>
                  <a:schemeClr val="bg1"/>
                </a:solidFill>
                <a:latin typeface="Arial Rounded MT Bold" pitchFamily="34" charset="0"/>
              </a:rPr>
              <a:t>Et moi, je vais endurcir le </a:t>
            </a:r>
            <a:r>
              <a:rPr lang="fr-FR" sz="4400" dirty="0" err="1" smtClean="0">
                <a:solidFill>
                  <a:schemeClr val="bg1"/>
                </a:solidFill>
                <a:latin typeface="Arial Rounded MT Bold" pitchFamily="34" charset="0"/>
              </a:rPr>
              <a:t>coeur</a:t>
            </a:r>
            <a:r>
              <a:rPr lang="fr-FR" sz="4400" dirty="0" smtClean="0">
                <a:solidFill>
                  <a:schemeClr val="bg1"/>
                </a:solidFill>
                <a:latin typeface="Arial Rounded MT Bold" pitchFamily="34" charset="0"/>
              </a:rPr>
              <a:t> des Égyptiens, pour qu'ils y entrent après eux: et Pharaon et toute son armée, ses chars et ses cavaliers, feront éclater ma gloire.</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18 Et les Égyptiens sauront que je suis l'Éternel, quand Pharaon, ses chars et ses cavaliers, auront fait éclater ma gloire.</a:t>
            </a:r>
            <a:endParaRPr lang="en-US" sz="4400" dirty="0" smtClean="0">
              <a:solidFill>
                <a:srgbClr val="FFFF00"/>
              </a:solidFill>
              <a:latin typeface="Arial Rounded MT Bold" pitchFamily="34" charset="0"/>
            </a:endParaRPr>
          </a:p>
          <a:p>
            <a:pPr algn="just">
              <a:buNone/>
            </a:pPr>
            <a:endParaRPr lang="en-US" sz="4400" dirty="0">
              <a:solidFill>
                <a:schemeClr val="bg1"/>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lnSpcReduction="20000"/>
          </a:bodyPr>
          <a:lstStyle/>
          <a:p>
            <a:pPr algn="just"/>
            <a:r>
              <a:rPr lang="fr-FR" sz="4400" dirty="0" smtClean="0">
                <a:solidFill>
                  <a:schemeClr val="bg1"/>
                </a:solidFill>
                <a:latin typeface="Arial Rounded MT Bold" pitchFamily="34" charset="0"/>
              </a:rPr>
              <a:t>19 </a:t>
            </a:r>
            <a:r>
              <a:rPr lang="fr-FR" sz="4400" dirty="0" smtClean="0">
                <a:solidFill>
                  <a:schemeClr val="bg1"/>
                </a:solidFill>
                <a:latin typeface="Arial Rounded MT Bold" pitchFamily="34" charset="0"/>
              </a:rPr>
              <a:t>L'ange de Dieu, qui allait devant le camp d'Israël, partit et alla derrière eux; et la colonne de nuée qui les précédait, partit et se tint derrière eux.</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20 Elle se plaça entre le camp des Égyptiens et le camp d'Israël. Cette nuée était ténébreuse d'un côté, et de l'autre elle éclairait la nuit. Et les deux camps n'approchèrent point l'un de l'autre pendant toute la nuit</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a:bodyPr>
          <a:lstStyle/>
          <a:p>
            <a:pPr lvl="0" algn="just"/>
            <a:r>
              <a:rPr lang="fr-FR" sz="4400" dirty="0" smtClean="0">
                <a:solidFill>
                  <a:schemeClr val="bg1"/>
                </a:solidFill>
                <a:latin typeface="Arial Rounded MT Bold" pitchFamily="34" charset="0"/>
              </a:rPr>
              <a:t>Moïse </a:t>
            </a:r>
            <a:r>
              <a:rPr lang="fr-FR" sz="4400" dirty="0" smtClean="0">
                <a:solidFill>
                  <a:schemeClr val="bg1"/>
                </a:solidFill>
                <a:latin typeface="Arial Rounded MT Bold" pitchFamily="34" charset="0"/>
              </a:rPr>
              <a:t>sous la direction de L’éternel fera connaître à Pharaon une défaite totale.</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Exode </a:t>
            </a:r>
            <a:r>
              <a:rPr lang="fr-FR" sz="4400" dirty="0" smtClean="0">
                <a:solidFill>
                  <a:srgbClr val="FFFF00"/>
                </a:solidFill>
                <a:latin typeface="Arial Rounded MT Bold" pitchFamily="34" charset="0"/>
              </a:rPr>
              <a:t>14: 21-30</a:t>
            </a:r>
            <a:endParaRPr lang="en-US" sz="4400" dirty="0" smtClean="0">
              <a:solidFill>
                <a:srgbClr val="FFFF00"/>
              </a:solidFill>
              <a:latin typeface="Arial Rounded MT Bold" pitchFamily="34" charset="0"/>
            </a:endParaRPr>
          </a:p>
          <a:p>
            <a:pPr algn="just"/>
            <a:r>
              <a:rPr lang="fr-FR" sz="4400" dirty="0" smtClean="0">
                <a:solidFill>
                  <a:schemeClr val="bg1"/>
                </a:solidFill>
                <a:latin typeface="Arial Rounded MT Bold" pitchFamily="34" charset="0"/>
              </a:rPr>
              <a:t>Ex 14:21 ¶ Moïse étendit sa main sur la mer. Et l'Éternel refoula la mer par un vent d'orient, qui souffla avec impétuosité toute la nuit; il mit la mer à sec, et les eaux se fendirent</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lnSpcReduction="10000"/>
          </a:bodyPr>
          <a:lstStyle/>
          <a:p>
            <a:pPr algn="just"/>
            <a:r>
              <a:rPr lang="fr-FR" sz="4400" dirty="0" smtClean="0">
                <a:solidFill>
                  <a:schemeClr val="bg1"/>
                </a:solidFill>
                <a:latin typeface="Arial Rounded MT Bold" pitchFamily="34" charset="0"/>
              </a:rPr>
              <a:t>22 </a:t>
            </a:r>
            <a:r>
              <a:rPr lang="fr-FR" sz="4400" dirty="0" smtClean="0">
                <a:solidFill>
                  <a:schemeClr val="bg1"/>
                </a:solidFill>
                <a:latin typeface="Arial Rounded MT Bold" pitchFamily="34" charset="0"/>
              </a:rPr>
              <a:t>Les enfants d'Israël entrèrent au milieu de la mer à sec, et les eaux formaient comme une muraille à leur droite et à leur gauche.</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23 Les Égyptiens les poursuivirent; et tous les chevaux de Pharaon, ses chars et ses cavaliers, entrèrent après eux au milieu de la mer.</a:t>
            </a:r>
            <a:endParaRPr lang="en-US" sz="4400" dirty="0" smtClean="0">
              <a:solidFill>
                <a:srgbClr val="FFFF00"/>
              </a:solidFill>
              <a:latin typeface="Arial Rounded MT Bold" pitchFamily="34" charset="0"/>
            </a:endParaRPr>
          </a:p>
          <a:p>
            <a:pPr algn="just">
              <a:buNone/>
            </a:pPr>
            <a:endParaRPr lang="en-US" sz="4400" dirty="0">
              <a:solidFill>
                <a:srgbClr val="FFFF00"/>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lnSpcReduction="10000"/>
          </a:bodyPr>
          <a:lstStyle/>
          <a:p>
            <a:pPr algn="just"/>
            <a:r>
              <a:rPr lang="fr-FR" sz="4400" dirty="0" smtClean="0">
                <a:solidFill>
                  <a:schemeClr val="bg1"/>
                </a:solidFill>
                <a:latin typeface="Arial Rounded MT Bold" pitchFamily="34" charset="0"/>
              </a:rPr>
              <a:t>24 </a:t>
            </a:r>
            <a:r>
              <a:rPr lang="fr-FR" sz="4400" dirty="0" smtClean="0">
                <a:solidFill>
                  <a:schemeClr val="bg1"/>
                </a:solidFill>
                <a:latin typeface="Arial Rounded MT Bold" pitchFamily="34" charset="0"/>
              </a:rPr>
              <a:t>A la veille du matin, l'Éternel, de la colonne de feu et de nuée, regarda le camp des Égyptiens, et mit en désordre le camp des Égyptiens.</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25 Il ôta les roues de leurs chars et en rendit la marche difficile. Les Égyptiens dirent alors: Fuyons devant Israël, car l'Éternel combat pour lui contre les Égyptiens</a:t>
            </a:r>
            <a:r>
              <a:rPr lang="fr-FR" sz="4400" dirty="0" smtClean="0">
                <a:solidFill>
                  <a:srgbClr val="FFFF00"/>
                </a:solidFill>
                <a:latin typeface="Arial Rounded MT Bold" pitchFamily="34" charset="0"/>
              </a:rPr>
              <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a:bodyPr>
          <a:lstStyle/>
          <a:p>
            <a:pPr algn="just"/>
            <a:r>
              <a:rPr lang="fr-FR" sz="4400" dirty="0" smtClean="0">
                <a:solidFill>
                  <a:schemeClr val="bg1"/>
                </a:solidFill>
                <a:latin typeface="Arial Rounded MT Bold" pitchFamily="34" charset="0"/>
              </a:rPr>
              <a:t>26 L'Éternel dit à Moïse: Étends ta main sur la mer; et les eaux reviendront sur les Égyptiens, sur leurs chars et sur leurs cavaliers.</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27 Moïse étendit sa main sur la mer. Et vers le matin, la mer reprit son impétuosité, et les Égyptiens s'enfuirent à son approche; mais l'Éternel précipita les Égyptiens au milieu de la mer.</a:t>
            </a:r>
            <a:endParaRPr lang="en-US" sz="4400" dirty="0" smtClean="0">
              <a:solidFill>
                <a:srgbClr val="FFFF00"/>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lnSpcReduction="10000"/>
          </a:bodyPr>
          <a:lstStyle/>
          <a:p>
            <a:pPr algn="just"/>
            <a:r>
              <a:rPr lang="fr-FR" sz="4400" dirty="0" smtClean="0">
                <a:solidFill>
                  <a:schemeClr val="bg1"/>
                </a:solidFill>
                <a:latin typeface="Arial Rounded MT Bold" pitchFamily="34" charset="0"/>
              </a:rPr>
              <a:t>28 Les eaux revinrent, et couvrirent les chars, les cavaliers et toute l'armée de Pharaon, qui étaient entrés dans la mer après les enfants d'Israël; et il n'en échappa pas un seul.</a:t>
            </a:r>
            <a:endParaRPr lang="en-US" sz="4400" dirty="0" smtClean="0">
              <a:solidFill>
                <a:schemeClr val="bg1"/>
              </a:solidFill>
              <a:latin typeface="Arial Rounded MT Bold" pitchFamily="34" charset="0"/>
            </a:endParaRPr>
          </a:p>
          <a:p>
            <a:pPr algn="just"/>
            <a:r>
              <a:rPr lang="fr-FR" sz="4400" dirty="0" smtClean="0">
                <a:solidFill>
                  <a:srgbClr val="FFFF00"/>
                </a:solidFill>
                <a:latin typeface="Arial Rounded MT Bold" pitchFamily="34" charset="0"/>
              </a:rPr>
              <a:t> 29 Mais les enfants d'Israël marchèrent à sec au milieu de la mer, et les eaux formaient comme une muraille à leur droite et à leur gauche.</a:t>
            </a:r>
            <a:endParaRPr lang="en-US" sz="4400" dirty="0" smtClean="0">
              <a:solidFill>
                <a:srgbClr val="FFFF00"/>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a:bodyPr>
          <a:lstStyle/>
          <a:p>
            <a:pPr algn="just"/>
            <a:r>
              <a:rPr lang="fr-FR" sz="6000" dirty="0" smtClean="0">
                <a:solidFill>
                  <a:srgbClr val="FFFF00"/>
                </a:solidFill>
                <a:latin typeface="Arial Rounded MT Bold" pitchFamily="34" charset="0"/>
              </a:rPr>
              <a:t>30</a:t>
            </a:r>
            <a:r>
              <a:rPr lang="fr-FR" sz="6000" dirty="0" smtClean="0">
                <a:solidFill>
                  <a:schemeClr val="bg1"/>
                </a:solidFill>
                <a:latin typeface="Arial Rounded MT Bold" pitchFamily="34" charset="0"/>
              </a:rPr>
              <a:t> En ce jour, l'Éternel délivra Israël de la main des Égyptiens; et Israël vit sur le rivage de la mer les Égyptiens qui étaient morts.</a:t>
            </a:r>
            <a:endParaRPr lang="en-US" sz="6000" dirty="0">
              <a:solidFill>
                <a:schemeClr val="bg1"/>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algn="ctr">
              <a:buNone/>
            </a:pPr>
            <a:r>
              <a:rPr lang="fr-FR" sz="4400" dirty="0" smtClean="0">
                <a:solidFill>
                  <a:srgbClr val="C00000"/>
                </a:solidFill>
                <a:latin typeface="Copperplate Gothic Bold" pitchFamily="34" charset="0"/>
              </a:rPr>
              <a:t>Conclusion -</a:t>
            </a:r>
            <a:r>
              <a:rPr lang="fr-FR" sz="4400" dirty="0" smtClean="0">
                <a:latin typeface="Arial Rounded MT Bold" pitchFamily="34" charset="0"/>
              </a:rPr>
              <a:t> </a:t>
            </a:r>
            <a:endParaRPr lang="en-US" sz="4400" dirty="0" smtClean="0">
              <a:latin typeface="Arial Rounded MT Bold" pitchFamily="34" charset="0"/>
            </a:endParaRPr>
          </a:p>
          <a:p>
            <a:pPr lvl="0" algn="just"/>
            <a:r>
              <a:rPr lang="fr-FR" sz="4400" dirty="0" smtClean="0">
                <a:latin typeface="Arial Rounded MT Bold" pitchFamily="34" charset="0"/>
              </a:rPr>
              <a:t>Il est vrai que nous sommes rudement combattus, mais Dieu a un plan pour notre vie.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Malgré les tournants, les virages qui nous semblent parfois incompréhensibles, insaisissables, le plan de Dieu se poursuit, il s’accomplit. </a:t>
            </a:r>
            <a:endParaRPr lang="en-US" sz="4400" dirty="0" smtClean="0">
              <a:solidFill>
                <a:srgbClr val="C00000"/>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lvl="0" algn="just"/>
            <a:r>
              <a:rPr lang="fr-FR" sz="4400" dirty="0" smtClean="0">
                <a:latin typeface="Arial Rounded MT Bold" pitchFamily="34" charset="0"/>
              </a:rPr>
              <a:t>Tout </a:t>
            </a:r>
            <a:r>
              <a:rPr lang="fr-FR" sz="4400" dirty="0" smtClean="0">
                <a:latin typeface="Arial Rounded MT Bold" pitchFamily="34" charset="0"/>
              </a:rPr>
              <a:t>ce qu'il a dit s’accomplira.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Tous ceux ont foi en Dieu verront s’accomplir leur destinée sous les yeux mêmes de l’ennemi.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Dieu a le contrôle absolu de l’univers. Si Dieu vous conduit vous verrez bientôt sa gloire.</a:t>
            </a:r>
            <a:endParaRPr lang="en-US" sz="4400" dirty="0" smtClean="0">
              <a:latin typeface="Arial Rounded MT Bold" pitchFamily="34" charset="0"/>
            </a:endParaRPr>
          </a:p>
          <a:p>
            <a:pPr algn="r"/>
            <a:r>
              <a:rPr lang="fr-FR" sz="4400" dirty="0" smtClean="0">
                <a:solidFill>
                  <a:srgbClr val="C00000"/>
                </a:solidFill>
                <a:latin typeface="Arial Rounded MT Bold" pitchFamily="34" charset="0"/>
              </a:rPr>
              <a:t>AMEN ! </a:t>
            </a:r>
            <a:endParaRPr lang="en-US" sz="4400" dirty="0">
              <a:solidFill>
                <a:srgbClr val="C00000"/>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FF"/>
          </a:solidFill>
        </p:spPr>
        <p:txBody>
          <a:bodyPr>
            <a:normAutofit fontScale="55000" lnSpcReduction="20000"/>
          </a:bodyPr>
          <a:lstStyle/>
          <a:p>
            <a:pPr marL="0" indent="0" algn="ctr">
              <a:buNone/>
            </a:pPr>
            <a:r>
              <a:rPr lang="fr-FR" sz="5400" dirty="0" smtClean="0">
                <a:solidFill>
                  <a:srgbClr val="C00000"/>
                </a:solidFill>
                <a:latin typeface="Arial Rounded MT Bold" pitchFamily="34" charset="0"/>
              </a:rPr>
              <a:t>220 Fr CE: Sur </a:t>
            </a:r>
            <a:r>
              <a:rPr lang="fr-FR" sz="5400" dirty="0" smtClean="0">
                <a:solidFill>
                  <a:srgbClr val="C00000"/>
                </a:solidFill>
                <a:latin typeface="Arial Rounded MT Bold" pitchFamily="34" charset="0"/>
              </a:rPr>
              <a:t>De La Victoire </a:t>
            </a:r>
            <a:br>
              <a:rPr lang="fr-FR" sz="5400" dirty="0" smtClean="0">
                <a:solidFill>
                  <a:srgbClr val="C00000"/>
                </a:solidFill>
                <a:latin typeface="Arial Rounded MT Bold" pitchFamily="34" charset="0"/>
              </a:rPr>
            </a:br>
            <a:r>
              <a:rPr lang="fr-FR" sz="5400" dirty="0" smtClean="0">
                <a:solidFill>
                  <a:srgbClr val="C00000"/>
                </a:solidFill>
                <a:latin typeface="Arial Rounded MT Bold" pitchFamily="34" charset="0"/>
              </a:rPr>
              <a:t>1</a:t>
            </a:r>
            <a:r>
              <a:rPr lang="fr-FR" sz="5400" dirty="0" smtClean="0">
                <a:latin typeface="Arial Rounded MT Bold" pitchFamily="34" charset="0"/>
              </a:rPr>
              <a:t/>
            </a:r>
            <a:br>
              <a:rPr lang="fr-FR" sz="5400" dirty="0" smtClean="0">
                <a:latin typeface="Arial Rounded MT Bold" pitchFamily="34" charset="0"/>
              </a:rPr>
            </a:br>
            <a:r>
              <a:rPr lang="fr-FR" sz="6400" dirty="0" smtClean="0">
                <a:latin typeface="Arial Rounded MT Bold" pitchFamily="34" charset="0"/>
              </a:rPr>
              <a:t>Sur de la victoire, </a:t>
            </a:r>
            <a:br>
              <a:rPr lang="fr-FR" sz="6400" dirty="0" smtClean="0">
                <a:latin typeface="Arial Rounded MT Bold" pitchFamily="34" charset="0"/>
              </a:rPr>
            </a:br>
            <a:r>
              <a:rPr lang="fr-FR" sz="6400" dirty="0" smtClean="0">
                <a:latin typeface="Arial Rounded MT Bold" pitchFamily="34" charset="0"/>
              </a:rPr>
              <a:t>Soldat du Seigneur, </a:t>
            </a:r>
            <a:br>
              <a:rPr lang="fr-FR" sz="6400" dirty="0" smtClean="0">
                <a:latin typeface="Arial Rounded MT Bold" pitchFamily="34" charset="0"/>
              </a:rPr>
            </a:br>
            <a:r>
              <a:rPr lang="fr-FR" sz="6400" dirty="0" smtClean="0">
                <a:latin typeface="Arial Rounded MT Bold" pitchFamily="34" charset="0"/>
              </a:rPr>
              <a:t>Marche, chante : «Gloire!» </a:t>
            </a:r>
            <a:br>
              <a:rPr lang="fr-FR" sz="6400" dirty="0" smtClean="0">
                <a:latin typeface="Arial Rounded MT Bold" pitchFamily="34" charset="0"/>
              </a:rPr>
            </a:br>
            <a:r>
              <a:rPr lang="fr-FR" sz="6400" dirty="0" smtClean="0">
                <a:latin typeface="Arial Rounded MT Bold" pitchFamily="34" charset="0"/>
              </a:rPr>
              <a:t>Tu seras vainqueur. </a:t>
            </a:r>
            <a:br>
              <a:rPr lang="fr-FR" sz="6400" dirty="0" smtClean="0">
                <a:latin typeface="Arial Rounded MT Bold" pitchFamily="34" charset="0"/>
              </a:rPr>
            </a:br>
            <a:r>
              <a:rPr lang="fr-FR" sz="6400" dirty="0" smtClean="0">
                <a:latin typeface="Arial Rounded MT Bold" pitchFamily="34" charset="0"/>
              </a:rPr>
              <a:t>Le grand Capitaine Qui va devant toi </a:t>
            </a:r>
            <a:br>
              <a:rPr lang="fr-FR" sz="6400" dirty="0" smtClean="0">
                <a:latin typeface="Arial Rounded MT Bold" pitchFamily="34" charset="0"/>
              </a:rPr>
            </a:br>
            <a:r>
              <a:rPr lang="fr-FR" sz="6400" dirty="0" smtClean="0">
                <a:latin typeface="Arial Rounded MT Bold" pitchFamily="34" charset="0"/>
              </a:rPr>
              <a:t>Te la rend certaine; </a:t>
            </a:r>
            <a:br>
              <a:rPr lang="fr-FR" sz="6400" dirty="0" smtClean="0">
                <a:latin typeface="Arial Rounded MT Bold" pitchFamily="34" charset="0"/>
              </a:rPr>
            </a:br>
            <a:r>
              <a:rPr lang="fr-FR" sz="6400" dirty="0" smtClean="0">
                <a:latin typeface="Arial Rounded MT Bold" pitchFamily="34" charset="0"/>
              </a:rPr>
              <a:t>Combats avec foi. </a:t>
            </a:r>
            <a:br>
              <a:rPr lang="fr-FR" sz="6400" dirty="0" smtClean="0">
                <a:latin typeface="Arial Rounded MT Bold" pitchFamily="34" charset="0"/>
              </a:rPr>
            </a:br>
            <a:r>
              <a:rPr lang="fr-FR" sz="6400" dirty="0" smtClean="0">
                <a:solidFill>
                  <a:srgbClr val="C00000"/>
                </a:solidFill>
                <a:latin typeface="Arial Rounded MT Bold" pitchFamily="34" charset="0"/>
              </a:rPr>
              <a:t>Refrain </a:t>
            </a:r>
            <a:r>
              <a:rPr lang="fr-FR" sz="6400" dirty="0" smtClean="0">
                <a:latin typeface="Arial Rounded MT Bold" pitchFamily="34" charset="0"/>
              </a:rPr>
              <a:t/>
            </a:r>
            <a:br>
              <a:rPr lang="fr-FR" sz="6400" dirty="0" smtClean="0">
                <a:latin typeface="Arial Rounded MT Bold" pitchFamily="34" charset="0"/>
              </a:rPr>
            </a:br>
            <a:r>
              <a:rPr lang="fr-FR" sz="6400" dirty="0" smtClean="0">
                <a:solidFill>
                  <a:srgbClr val="003300"/>
                </a:solidFill>
                <a:latin typeface="Arial Rounded MT Bold" pitchFamily="34" charset="0"/>
              </a:rPr>
              <a:t>Oui, la victoire, Tu l’auras! </a:t>
            </a:r>
            <a:br>
              <a:rPr lang="fr-FR" sz="6400" dirty="0" smtClean="0">
                <a:solidFill>
                  <a:srgbClr val="003300"/>
                </a:solidFill>
                <a:latin typeface="Arial Rounded MT Bold" pitchFamily="34" charset="0"/>
              </a:rPr>
            </a:br>
            <a:r>
              <a:rPr lang="fr-FR" sz="6400" dirty="0" smtClean="0">
                <a:solidFill>
                  <a:srgbClr val="003300"/>
                </a:solidFill>
                <a:latin typeface="Arial Rounded MT Bold" pitchFamily="34" charset="0"/>
              </a:rPr>
              <a:t>Chante donc : «Gloire!» Tu verras </a:t>
            </a:r>
            <a:br>
              <a:rPr lang="fr-FR" sz="6400" dirty="0" smtClean="0">
                <a:solidFill>
                  <a:srgbClr val="003300"/>
                </a:solidFill>
                <a:latin typeface="Arial Rounded MT Bold" pitchFamily="34" charset="0"/>
              </a:rPr>
            </a:br>
            <a:r>
              <a:rPr lang="fr-FR" sz="6400" dirty="0" smtClean="0">
                <a:solidFill>
                  <a:srgbClr val="003300"/>
                </a:solidFill>
                <a:latin typeface="Arial Rounded MT Bold" pitchFamily="34" charset="0"/>
              </a:rPr>
              <a:t>Ton adversaire – Fort, vaillant, </a:t>
            </a:r>
            <a:br>
              <a:rPr lang="fr-FR" sz="6400" dirty="0" smtClean="0">
                <a:solidFill>
                  <a:srgbClr val="003300"/>
                </a:solidFill>
                <a:latin typeface="Arial Rounded MT Bold" pitchFamily="34" charset="0"/>
              </a:rPr>
            </a:br>
            <a:r>
              <a:rPr lang="fr-FR" sz="6400" dirty="0" smtClean="0">
                <a:solidFill>
                  <a:srgbClr val="003300"/>
                </a:solidFill>
                <a:latin typeface="Arial Rounded MT Bold" pitchFamily="34" charset="0"/>
              </a:rPr>
              <a:t>Couche par terre – A l’instant! </a:t>
            </a:r>
            <a:r>
              <a:rPr lang="fr-FR" sz="5400" dirty="0" smtClean="0">
                <a:latin typeface="Arial Rounded MT Bold" pitchFamily="34" charset="0"/>
              </a:rPr>
              <a:t/>
            </a:r>
            <a:br>
              <a:rPr lang="fr-FR" sz="5400" dirty="0" smtClean="0">
                <a:latin typeface="Arial Rounded MT Bold" pitchFamily="34" charset="0"/>
              </a:rPr>
            </a:br>
            <a:endParaRPr lang="en-US" sz="5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FF"/>
          </a:solidFill>
        </p:spPr>
        <p:txBody>
          <a:bodyPr>
            <a:normAutofit fontScale="62500" lnSpcReduction="20000"/>
          </a:bodyPr>
          <a:lstStyle/>
          <a:p>
            <a:pPr marL="0" indent="0" algn="ctr">
              <a:buNone/>
            </a:pPr>
            <a:r>
              <a:rPr lang="fr-FR" sz="5400" dirty="0" smtClean="0">
                <a:solidFill>
                  <a:srgbClr val="C00000"/>
                </a:solidFill>
                <a:latin typeface="Arial Rounded MT Bold" pitchFamily="34" charset="0"/>
              </a:rPr>
              <a:t>2</a:t>
            </a:r>
            <a:r>
              <a:rPr lang="fr-FR" sz="5400" dirty="0" smtClean="0">
                <a:solidFill>
                  <a:srgbClr val="C00000"/>
                </a:solidFill>
                <a:latin typeface="Arial Rounded MT Bold" pitchFamily="34" charset="0"/>
              </a:rPr>
              <a:t>. </a:t>
            </a:r>
            <a:r>
              <a:rPr lang="fr-FR" sz="5400" dirty="0" smtClean="0">
                <a:latin typeface="Arial Rounded MT Bold" pitchFamily="34" charset="0"/>
              </a:rPr>
              <a:t/>
            </a:r>
            <a:br>
              <a:rPr lang="fr-FR" sz="5400" dirty="0" smtClean="0">
                <a:latin typeface="Arial Rounded MT Bold" pitchFamily="34" charset="0"/>
              </a:rPr>
            </a:br>
            <a:r>
              <a:rPr lang="fr-FR" sz="5800" dirty="0" smtClean="0">
                <a:latin typeface="Arial Rounded MT Bold" pitchFamily="34" charset="0"/>
              </a:rPr>
              <a:t>L’ennemi s’avance </a:t>
            </a:r>
            <a:br>
              <a:rPr lang="fr-FR" sz="5800" dirty="0" smtClean="0">
                <a:latin typeface="Arial Rounded MT Bold" pitchFamily="34" charset="0"/>
              </a:rPr>
            </a:br>
            <a:r>
              <a:rPr lang="fr-FR" sz="5800" dirty="0" smtClean="0">
                <a:latin typeface="Arial Rounded MT Bold" pitchFamily="34" charset="0"/>
              </a:rPr>
              <a:t>Redoublant le pas </a:t>
            </a:r>
            <a:br>
              <a:rPr lang="fr-FR" sz="5800" dirty="0" smtClean="0">
                <a:latin typeface="Arial Rounded MT Bold" pitchFamily="34" charset="0"/>
              </a:rPr>
            </a:br>
            <a:r>
              <a:rPr lang="fr-FR" sz="5800" dirty="0" smtClean="0">
                <a:latin typeface="Arial Rounded MT Bold" pitchFamily="34" charset="0"/>
              </a:rPr>
              <a:t>Et plein d’assurance, </a:t>
            </a:r>
            <a:br>
              <a:rPr lang="fr-FR" sz="5800" dirty="0" smtClean="0">
                <a:latin typeface="Arial Rounded MT Bold" pitchFamily="34" charset="0"/>
              </a:rPr>
            </a:br>
            <a:r>
              <a:rPr lang="fr-FR" sz="5800" dirty="0" smtClean="0">
                <a:latin typeface="Arial Rounded MT Bold" pitchFamily="34" charset="0"/>
              </a:rPr>
              <a:t>Ne s’arrête pas; </a:t>
            </a:r>
            <a:br>
              <a:rPr lang="fr-FR" sz="5800" dirty="0" smtClean="0">
                <a:latin typeface="Arial Rounded MT Bold" pitchFamily="34" charset="0"/>
              </a:rPr>
            </a:br>
            <a:r>
              <a:rPr lang="fr-FR" sz="5800" dirty="0" smtClean="0">
                <a:latin typeface="Arial Rounded MT Bold" pitchFamily="34" charset="0"/>
              </a:rPr>
              <a:t>Mais, Christ va combattre, </a:t>
            </a:r>
            <a:br>
              <a:rPr lang="fr-FR" sz="5800" dirty="0" smtClean="0">
                <a:latin typeface="Arial Rounded MT Bold" pitchFamily="34" charset="0"/>
              </a:rPr>
            </a:br>
            <a:r>
              <a:rPr lang="fr-FR" sz="5800" dirty="0" smtClean="0">
                <a:latin typeface="Arial Rounded MT Bold" pitchFamily="34" charset="0"/>
              </a:rPr>
              <a:t>Reste près de lui; </a:t>
            </a:r>
            <a:br>
              <a:rPr lang="fr-FR" sz="5800" dirty="0" smtClean="0">
                <a:latin typeface="Arial Rounded MT Bold" pitchFamily="34" charset="0"/>
              </a:rPr>
            </a:br>
            <a:r>
              <a:rPr lang="fr-FR" sz="5800" dirty="0" smtClean="0">
                <a:latin typeface="Arial Rounded MT Bold" pitchFamily="34" charset="0"/>
              </a:rPr>
              <a:t>Déjà pour l’abattre</a:t>
            </a:r>
            <a:endParaRPr lang="en-US" sz="5800" dirty="0" smtClean="0">
              <a:latin typeface="Arial Rounded MT Bold" pitchFamily="34" charset="0"/>
            </a:endParaRPr>
          </a:p>
          <a:p>
            <a:pPr marL="0" indent="0" algn="ctr">
              <a:buNone/>
            </a:pPr>
            <a:r>
              <a:rPr lang="fr-FR" sz="5800" dirty="0" smtClean="0">
                <a:latin typeface="Arial Rounded MT Bold" pitchFamily="34" charset="0"/>
              </a:rPr>
              <a:t>Son épée a Lui</a:t>
            </a:r>
            <a:endParaRPr lang="en-US" sz="5800" dirty="0" smtClean="0">
              <a:latin typeface="Arial Rounded MT Bold" pitchFamily="34" charset="0"/>
            </a:endParaRPr>
          </a:p>
          <a:p>
            <a:pPr marL="0" indent="0" algn="ctr">
              <a:buNone/>
            </a:pPr>
            <a:r>
              <a:rPr lang="fr-FR" sz="5800" dirty="0" smtClean="0">
                <a:solidFill>
                  <a:srgbClr val="C00000"/>
                </a:solidFill>
                <a:latin typeface="Arial Rounded MT Bold" pitchFamily="34" charset="0"/>
              </a:rPr>
              <a:t>Refrain </a:t>
            </a:r>
            <a:r>
              <a:rPr lang="fr-FR" sz="5800" dirty="0" smtClean="0">
                <a:latin typeface="Arial Rounded MT Bold" pitchFamily="34" charset="0"/>
              </a:rPr>
              <a:t/>
            </a:r>
            <a:br>
              <a:rPr lang="fr-FR" sz="5800" dirty="0" smtClean="0">
                <a:latin typeface="Arial Rounded MT Bold" pitchFamily="34" charset="0"/>
              </a:rPr>
            </a:br>
            <a:r>
              <a:rPr lang="fr-FR" sz="5800" dirty="0" smtClean="0">
                <a:solidFill>
                  <a:srgbClr val="003300"/>
                </a:solidFill>
                <a:latin typeface="Arial Rounded MT Bold" pitchFamily="34" charset="0"/>
              </a:rPr>
              <a:t>Oui, la victoire, Tu l’auras! </a:t>
            </a:r>
            <a:br>
              <a:rPr lang="fr-FR" sz="5800" dirty="0" smtClean="0">
                <a:solidFill>
                  <a:srgbClr val="003300"/>
                </a:solidFill>
                <a:latin typeface="Arial Rounded MT Bold" pitchFamily="34" charset="0"/>
              </a:rPr>
            </a:br>
            <a:r>
              <a:rPr lang="fr-FR" sz="5800" dirty="0" smtClean="0">
                <a:solidFill>
                  <a:srgbClr val="003300"/>
                </a:solidFill>
                <a:latin typeface="Arial Rounded MT Bold" pitchFamily="34" charset="0"/>
              </a:rPr>
              <a:t>Chante donc : «Gloire!» Tu verras </a:t>
            </a:r>
            <a:br>
              <a:rPr lang="fr-FR" sz="5800" dirty="0" smtClean="0">
                <a:solidFill>
                  <a:srgbClr val="003300"/>
                </a:solidFill>
                <a:latin typeface="Arial Rounded MT Bold" pitchFamily="34" charset="0"/>
              </a:rPr>
            </a:br>
            <a:r>
              <a:rPr lang="fr-FR" sz="5800" dirty="0" smtClean="0">
                <a:solidFill>
                  <a:srgbClr val="003300"/>
                </a:solidFill>
                <a:latin typeface="Arial Rounded MT Bold" pitchFamily="34" charset="0"/>
              </a:rPr>
              <a:t>Ton adversaire – Fort, vaillant, </a:t>
            </a:r>
            <a:br>
              <a:rPr lang="fr-FR" sz="5800" dirty="0" smtClean="0">
                <a:solidFill>
                  <a:srgbClr val="003300"/>
                </a:solidFill>
                <a:latin typeface="Arial Rounded MT Bold" pitchFamily="34" charset="0"/>
              </a:rPr>
            </a:br>
            <a:r>
              <a:rPr lang="fr-FR" sz="5800" dirty="0" smtClean="0">
                <a:solidFill>
                  <a:srgbClr val="003300"/>
                </a:solidFill>
                <a:latin typeface="Arial Rounded MT Bold" pitchFamily="34" charset="0"/>
              </a:rPr>
              <a:t>Couche par terre – A l’instant! </a:t>
            </a:r>
            <a:r>
              <a:rPr lang="fr-FR" sz="4400" dirty="0" smtClean="0">
                <a:latin typeface="Arial Rounded MT Bold" pitchFamily="34" charset="0"/>
              </a:rPr>
              <a:t/>
            </a:r>
            <a:br>
              <a:rPr lang="fr-FR" sz="4400" dirty="0" smtClean="0">
                <a:latin typeface="Arial Rounded MT Bold" pitchFamily="34" charset="0"/>
              </a:rPr>
            </a:br>
            <a:endParaRPr lang="en-US" sz="4400" dirty="0" smtClean="0"/>
          </a:p>
          <a:p>
            <a:pPr>
              <a:buNone/>
            </a:pPr>
            <a:endParaRPr lang="en-US" sz="5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FF"/>
          </a:solidFill>
        </p:spPr>
        <p:txBody>
          <a:bodyPr>
            <a:normAutofit fontScale="70000" lnSpcReduction="20000"/>
          </a:bodyPr>
          <a:lstStyle/>
          <a:p>
            <a:pPr marL="0" indent="0" algn="ctr">
              <a:buNone/>
            </a:pPr>
            <a:r>
              <a:rPr lang="fr-FR" sz="5400" dirty="0" smtClean="0">
                <a:solidFill>
                  <a:srgbClr val="C00000"/>
                </a:solidFill>
                <a:latin typeface="Arial Rounded MT Bold" pitchFamily="34" charset="0"/>
              </a:rPr>
              <a:t>3</a:t>
            </a:r>
            <a:endParaRPr lang="en-US" sz="5400" dirty="0" smtClean="0">
              <a:solidFill>
                <a:srgbClr val="C00000"/>
              </a:solidFill>
              <a:latin typeface="Arial Rounded MT Bold" pitchFamily="34" charset="0"/>
            </a:endParaRPr>
          </a:p>
          <a:p>
            <a:pPr marL="0" indent="0" algn="ctr">
              <a:buNone/>
            </a:pPr>
            <a:r>
              <a:rPr lang="fr-FR" sz="5400" dirty="0" smtClean="0">
                <a:latin typeface="Arial Rounded MT Bold" pitchFamily="34" charset="0"/>
              </a:rPr>
              <a:t>Dieu tient la couronne</a:t>
            </a:r>
            <a:br>
              <a:rPr lang="fr-FR" sz="5400" dirty="0" smtClean="0">
                <a:latin typeface="Arial Rounded MT Bold" pitchFamily="34" charset="0"/>
              </a:rPr>
            </a:br>
            <a:r>
              <a:rPr lang="fr-FR" sz="5400" dirty="0" smtClean="0">
                <a:latin typeface="Arial Rounded MT Bold" pitchFamily="34" charset="0"/>
              </a:rPr>
              <a:t>Promise aux Vainqueurs</a:t>
            </a:r>
            <a:br>
              <a:rPr lang="fr-FR" sz="5400" dirty="0" smtClean="0">
                <a:latin typeface="Arial Rounded MT Bold" pitchFamily="34" charset="0"/>
              </a:rPr>
            </a:br>
            <a:r>
              <a:rPr lang="fr-FR" sz="5400" dirty="0" smtClean="0">
                <a:latin typeface="Arial Rounded MT Bold" pitchFamily="34" charset="0"/>
              </a:rPr>
              <a:t>C´est lui qui la donne</a:t>
            </a:r>
            <a:br>
              <a:rPr lang="fr-FR" sz="5400" dirty="0" smtClean="0">
                <a:latin typeface="Arial Rounded MT Bold" pitchFamily="34" charset="0"/>
              </a:rPr>
            </a:br>
            <a:r>
              <a:rPr lang="fr-FR" sz="5400" dirty="0" smtClean="0">
                <a:latin typeface="Arial Rounded MT Bold" pitchFamily="34" charset="0"/>
              </a:rPr>
              <a:t>Avec le bonheur</a:t>
            </a:r>
            <a:br>
              <a:rPr lang="fr-FR" sz="5400" dirty="0" smtClean="0">
                <a:latin typeface="Arial Rounded MT Bold" pitchFamily="34" charset="0"/>
              </a:rPr>
            </a:br>
            <a:r>
              <a:rPr lang="fr-FR" sz="5400" dirty="0" smtClean="0">
                <a:latin typeface="Arial Rounded MT Bold" pitchFamily="34" charset="0"/>
              </a:rPr>
              <a:t>Bientôt sur ta tête Il va l´a poser</a:t>
            </a:r>
            <a:br>
              <a:rPr lang="fr-FR" sz="5400" dirty="0" smtClean="0">
                <a:latin typeface="Arial Rounded MT Bold" pitchFamily="34" charset="0"/>
              </a:rPr>
            </a:br>
            <a:r>
              <a:rPr lang="fr-FR" sz="5400" dirty="0" smtClean="0">
                <a:latin typeface="Arial Rounded MT Bold" pitchFamily="34" charset="0"/>
              </a:rPr>
              <a:t>Dans sa paix parfaite tu va reposer</a:t>
            </a:r>
            <a:endParaRPr lang="en-US" sz="5400" dirty="0" smtClean="0">
              <a:latin typeface="Arial Rounded MT Bold" pitchFamily="34" charset="0"/>
            </a:endParaRPr>
          </a:p>
          <a:p>
            <a:pPr marL="0" indent="0" algn="ctr">
              <a:buNone/>
            </a:pPr>
            <a:r>
              <a:rPr lang="fr-FR" sz="5400" smtClean="0">
                <a:solidFill>
                  <a:srgbClr val="C00000"/>
                </a:solidFill>
                <a:latin typeface="Arial Rounded MT Bold" pitchFamily="34" charset="0"/>
              </a:rPr>
              <a:t>Refrain</a:t>
            </a:r>
            <a:r>
              <a:rPr lang="fr-FR" sz="5400" smtClean="0">
                <a:latin typeface="Arial Rounded MT Bold" pitchFamily="34" charset="0"/>
              </a:rPr>
              <a:t/>
            </a:r>
            <a:br>
              <a:rPr lang="fr-FR" sz="5400" smtClean="0">
                <a:latin typeface="Arial Rounded MT Bold" pitchFamily="34" charset="0"/>
              </a:rPr>
            </a:br>
            <a:r>
              <a:rPr lang="fr-FR" sz="5400" smtClean="0">
                <a:solidFill>
                  <a:srgbClr val="003300"/>
                </a:solidFill>
                <a:latin typeface="Arial Rounded MT Bold" pitchFamily="34" charset="0"/>
              </a:rPr>
              <a:t>Car, </a:t>
            </a:r>
            <a:r>
              <a:rPr lang="fr-FR" sz="5400" dirty="0" smtClean="0">
                <a:solidFill>
                  <a:srgbClr val="003300"/>
                </a:solidFill>
                <a:latin typeface="Arial Rounded MT Bold" pitchFamily="34" charset="0"/>
              </a:rPr>
              <a:t>la victoire, Tu l’auras! </a:t>
            </a:r>
            <a:br>
              <a:rPr lang="fr-FR" sz="5400" dirty="0" smtClean="0">
                <a:solidFill>
                  <a:srgbClr val="003300"/>
                </a:solidFill>
                <a:latin typeface="Arial Rounded MT Bold" pitchFamily="34" charset="0"/>
              </a:rPr>
            </a:br>
            <a:r>
              <a:rPr lang="fr-FR" sz="5400" dirty="0" smtClean="0">
                <a:solidFill>
                  <a:srgbClr val="003300"/>
                </a:solidFill>
                <a:latin typeface="Arial Rounded MT Bold" pitchFamily="34" charset="0"/>
              </a:rPr>
              <a:t>Chante donc : «Gloire!» Tu verras </a:t>
            </a:r>
            <a:br>
              <a:rPr lang="fr-FR" sz="5400" dirty="0" smtClean="0">
                <a:solidFill>
                  <a:srgbClr val="003300"/>
                </a:solidFill>
                <a:latin typeface="Arial Rounded MT Bold" pitchFamily="34" charset="0"/>
              </a:rPr>
            </a:br>
            <a:r>
              <a:rPr lang="fr-FR" sz="5400" dirty="0" smtClean="0">
                <a:solidFill>
                  <a:srgbClr val="003300"/>
                </a:solidFill>
                <a:latin typeface="Arial Rounded MT Bold" pitchFamily="34" charset="0"/>
              </a:rPr>
              <a:t>Ton adversaire – Fort, vaillant, </a:t>
            </a:r>
            <a:br>
              <a:rPr lang="fr-FR" sz="5400" dirty="0" smtClean="0">
                <a:solidFill>
                  <a:srgbClr val="003300"/>
                </a:solidFill>
                <a:latin typeface="Arial Rounded MT Bold" pitchFamily="34" charset="0"/>
              </a:rPr>
            </a:br>
            <a:r>
              <a:rPr lang="fr-FR" sz="5400" dirty="0" smtClean="0">
                <a:solidFill>
                  <a:srgbClr val="003300"/>
                </a:solidFill>
                <a:latin typeface="Arial Rounded MT Bold" pitchFamily="34" charset="0"/>
              </a:rPr>
              <a:t>Couche par terre – A l’instant! </a:t>
            </a:r>
            <a:r>
              <a:rPr lang="fr-FR" sz="4400" dirty="0" smtClean="0">
                <a:latin typeface="Arial Rounded MT Bold" pitchFamily="34" charset="0"/>
              </a:rPr>
              <a:t/>
            </a:r>
            <a:br>
              <a:rPr lang="fr-FR" sz="4400" dirty="0" smtClean="0">
                <a:latin typeface="Arial Rounded MT Bold" pitchFamily="34" charset="0"/>
              </a:rPr>
            </a:br>
            <a:endParaRPr lang="en-US" sz="4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54505</TotalTime>
  <Words>2190</Words>
  <Application>Microsoft Office PowerPoint</Application>
  <PresentationFormat>On-screen Show (4:3)</PresentationFormat>
  <Paragraphs>124</Paragraphs>
  <Slides>47</Slides>
  <Notes>1</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CHRIST THE ROCK CONGREGATION SUNDAY FEBRUARY 9TH   2025  SERMON PAR PASTEUR  JEAN C JEAN-BAPTISTE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435</cp:revision>
  <dcterms:created xsi:type="dcterms:W3CDTF">2022-04-13T13:36:19Z</dcterms:created>
  <dcterms:modified xsi:type="dcterms:W3CDTF">2025-02-08T22:47:12Z</dcterms:modified>
</cp:coreProperties>
</file>