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304" r:id="rId2"/>
    <p:sldId id="1805" r:id="rId3"/>
    <p:sldId id="1878" r:id="rId4"/>
    <p:sldId id="1879" r:id="rId5"/>
    <p:sldId id="1880" r:id="rId6"/>
    <p:sldId id="1881" r:id="rId7"/>
    <p:sldId id="1868" r:id="rId8"/>
    <p:sldId id="1882" r:id="rId9"/>
    <p:sldId id="1883" r:id="rId10"/>
    <p:sldId id="1884" r:id="rId11"/>
    <p:sldId id="1861" r:id="rId12"/>
    <p:sldId id="1885" r:id="rId13"/>
    <p:sldId id="1886" r:id="rId14"/>
    <p:sldId id="1887" r:id="rId15"/>
    <p:sldId id="1888" r:id="rId16"/>
    <p:sldId id="1869" r:id="rId17"/>
    <p:sldId id="1889" r:id="rId18"/>
    <p:sldId id="1870" r:id="rId19"/>
    <p:sldId id="1890" r:id="rId20"/>
    <p:sldId id="1891" r:id="rId21"/>
    <p:sldId id="1892" r:id="rId22"/>
    <p:sldId id="1893" r:id="rId23"/>
    <p:sldId id="1871" r:id="rId24"/>
    <p:sldId id="1894" r:id="rId25"/>
    <p:sldId id="1895" r:id="rId26"/>
    <p:sldId id="1872" r:id="rId27"/>
    <p:sldId id="1896" r:id="rId28"/>
    <p:sldId id="1873" r:id="rId29"/>
    <p:sldId id="1897" r:id="rId30"/>
    <p:sldId id="1898" r:id="rId31"/>
    <p:sldId id="1899" r:id="rId32"/>
    <p:sldId id="1900" r:id="rId33"/>
    <p:sldId id="1901" r:id="rId34"/>
    <p:sldId id="1902" r:id="rId35"/>
    <p:sldId id="1903" r:id="rId36"/>
    <p:sldId id="1874" r:id="rId37"/>
    <p:sldId id="1904" r:id="rId38"/>
    <p:sldId id="1905" r:id="rId39"/>
    <p:sldId id="1875" r:id="rId40"/>
    <p:sldId id="1910" r:id="rId41"/>
    <p:sldId id="1906" r:id="rId42"/>
    <p:sldId id="1907" r:id="rId43"/>
    <p:sldId id="1876" r:id="rId44"/>
    <p:sldId id="1912" r:id="rId45"/>
    <p:sldId id="1913" r:id="rId46"/>
    <p:sldId id="1911" r:id="rId47"/>
    <p:sldId id="1877" r:id="rId48"/>
    <p:sldId id="1914" r:id="rId49"/>
    <p:sldId id="1915" r:id="rId50"/>
    <p:sldId id="1916"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660066"/>
    <a:srgbClr val="0D069A"/>
    <a:srgbClr val="000066"/>
    <a:srgbClr val="66FFFF"/>
    <a:srgbClr val="FF99FF"/>
    <a:srgbClr val="FF3300"/>
    <a:srgbClr val="99FF33"/>
    <a:srgbClr val="003300"/>
    <a:srgbClr val="46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4" autoAdjust="0"/>
    <p:restoredTop sz="94436" autoAdjust="0"/>
  </p:normalViewPr>
  <p:slideViewPr>
    <p:cSldViewPr>
      <p:cViewPr varScale="1">
        <p:scale>
          <a:sx n="74" d="100"/>
          <a:sy n="74" d="100"/>
        </p:scale>
        <p:origin x="-786" y="-102"/>
      </p:cViewPr>
      <p:guideLst>
        <p:guide orient="horz" pos="2160"/>
        <p:guide pos="2880"/>
      </p:guideLst>
    </p:cSldViewPr>
  </p:slideViewPr>
  <p:outlineViewPr>
    <p:cViewPr>
      <p:scale>
        <a:sx n="33" d="100"/>
        <a:sy n="33" d="100"/>
      </p:scale>
      <p:origin x="48" y="2335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1/24/2025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pPr>
              <a:tabLst>
                <a:tab pos="2344738" algn="l"/>
              </a:tabLst>
            </a:pPr>
            <a:r>
              <a:rPr lang="en-US" sz="3600" b="1" dirty="0" smtClean="0">
                <a:solidFill>
                  <a:srgbClr val="000066"/>
                </a:solidFill>
              </a:rPr>
              <a:t>CHRIST THE ROCK CONGREGATION</a:t>
            </a:r>
            <a:r>
              <a:rPr lang="en-US" sz="3600" b="1" dirty="0" smtClean="0"/>
              <a:t/>
            </a:r>
            <a:br>
              <a:rPr lang="en-US" sz="3600" b="1" dirty="0" smtClean="0"/>
            </a:br>
            <a:r>
              <a:rPr lang="en-US" sz="3600" b="1" dirty="0" smtClean="0">
                <a:solidFill>
                  <a:srgbClr val="660066"/>
                </a:solidFill>
              </a:rPr>
              <a:t>SUNDAY JANUARY </a:t>
            </a:r>
            <a:r>
              <a:rPr lang="en-US" sz="3600" b="1" dirty="0" smtClean="0">
                <a:solidFill>
                  <a:srgbClr val="660066"/>
                </a:solidFill>
              </a:rPr>
              <a:t>26</a:t>
            </a:r>
            <a:r>
              <a:rPr lang="en-US" sz="3600" b="1" baseline="30000" dirty="0" smtClean="0">
                <a:solidFill>
                  <a:srgbClr val="660066"/>
                </a:solidFill>
              </a:rPr>
              <a:t>TH</a:t>
            </a:r>
            <a:r>
              <a:rPr lang="en-US" sz="3600" b="1" dirty="0" smtClean="0">
                <a:solidFill>
                  <a:srgbClr val="660066"/>
                </a:solidFill>
              </a:rPr>
              <a:t> </a:t>
            </a:r>
            <a:r>
              <a:rPr lang="en-US" sz="3600" b="1" dirty="0" smtClean="0">
                <a:solidFill>
                  <a:srgbClr val="660066"/>
                </a:solidFill>
              </a:rPr>
              <a:t>2025</a:t>
            </a:r>
            <a:r>
              <a:rPr lang="fr-FR" sz="3600" b="1" dirty="0" smtClean="0"/>
              <a:t> </a:t>
            </a:r>
            <a:br>
              <a:rPr lang="fr-FR" sz="3600" b="1" dirty="0" smtClean="0"/>
            </a:br>
            <a:r>
              <a:rPr lang="fr-FR" sz="3600" b="1" dirty="0" smtClean="0">
                <a:solidFill>
                  <a:srgbClr val="460000"/>
                </a:solidFill>
              </a:rPr>
              <a:t>SERMON</a:t>
            </a:r>
            <a:r>
              <a:rPr lang="en-US" sz="3600" b="1" dirty="0" smtClean="0">
                <a:solidFill>
                  <a:srgbClr val="460000"/>
                </a:solidFill>
              </a:rPr>
              <a:t> PAR PASTEUR  MARC SIMEON</a:t>
            </a:r>
            <a:endParaRPr lang="en-US" sz="3600" b="1" dirty="0">
              <a:solidFill>
                <a:srgbClr val="460000"/>
              </a:solidFill>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3622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800" b="1" dirty="0" smtClean="0">
                <a:solidFill>
                  <a:schemeClr val="tx1"/>
                </a:solidFill>
              </a:rPr>
              <a:t>LA VERGE D’AARON</a:t>
            </a:r>
            <a:endParaRPr lang="en-US" sz="4800" b="1" dirty="0" smtClean="0">
              <a:solidFill>
                <a:schemeClr val="tx1"/>
              </a:solidFill>
            </a:endParaRPr>
          </a:p>
          <a:p>
            <a:r>
              <a:rPr lang="fr-FR" sz="4800" b="1" dirty="0" smtClean="0">
                <a:solidFill>
                  <a:srgbClr val="660066"/>
                </a:solidFill>
              </a:rPr>
              <a:t>QUE FAIS-TU DE TA VERGE?</a:t>
            </a:r>
            <a:endParaRPr lang="en-US" sz="4800" b="1" dirty="0" smtClean="0">
              <a:solidFill>
                <a:srgbClr val="660066"/>
              </a:solidFill>
            </a:endParaRPr>
          </a:p>
          <a:p>
            <a:endParaRPr lang="en-US" sz="48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algn="ctr"/>
            <a:r>
              <a:rPr lang="fr-FR" sz="4400" dirty="0" smtClean="0">
                <a:solidFill>
                  <a:srgbClr val="FF0000"/>
                </a:solidFill>
                <a:latin typeface="Arial Rounded MT Bold" pitchFamily="34" charset="0"/>
              </a:rPr>
              <a:t>NOMBRES </a:t>
            </a:r>
            <a:r>
              <a:rPr lang="fr-FR" sz="4400" dirty="0" smtClean="0">
                <a:solidFill>
                  <a:srgbClr val="FF0000"/>
                </a:solidFill>
                <a:latin typeface="Arial Rounded MT Bold" pitchFamily="34" charset="0"/>
              </a:rPr>
              <a:t>17:1-11 </a:t>
            </a:r>
            <a:endParaRPr lang="fr-FR" sz="4400" dirty="0" smtClean="0">
              <a:solidFill>
                <a:srgbClr val="FF0000"/>
              </a:solidFill>
              <a:latin typeface="Arial Rounded MT Bold" pitchFamily="34" charset="0"/>
            </a:endParaRPr>
          </a:p>
          <a:p>
            <a:pPr algn="just"/>
            <a:r>
              <a:rPr lang="fr-FR" sz="4400" dirty="0" smtClean="0">
                <a:solidFill>
                  <a:srgbClr val="000066"/>
                </a:solidFill>
                <a:latin typeface="Arial Rounded MT Bold" pitchFamily="34" charset="0"/>
              </a:rPr>
              <a:t>1</a:t>
            </a:r>
            <a:r>
              <a:rPr lang="fr-FR" sz="4400" dirty="0" smtClean="0">
                <a:solidFill>
                  <a:srgbClr val="000066"/>
                </a:solidFill>
                <a:latin typeface="Arial Rounded MT Bold" pitchFamily="34" charset="0"/>
              </a:rPr>
              <a:t>¶ </a:t>
            </a:r>
            <a:r>
              <a:rPr lang="fr-FR" sz="4400" dirty="0" smtClean="0">
                <a:solidFill>
                  <a:srgbClr val="000066"/>
                </a:solidFill>
                <a:latin typeface="Arial Rounded MT Bold" pitchFamily="34" charset="0"/>
              </a:rPr>
              <a:t>L'Éternel parla à Moïse, et dit:</a:t>
            </a:r>
            <a:endParaRPr lang="en-US" sz="4400" b="1" dirty="0" smtClean="0">
              <a:solidFill>
                <a:srgbClr val="000066"/>
              </a:solidFill>
              <a:latin typeface="Arial Rounded MT Bold" pitchFamily="34" charset="0"/>
            </a:endParaRPr>
          </a:p>
          <a:p>
            <a:pPr algn="just"/>
            <a:r>
              <a:rPr lang="fr-FR" sz="4400" dirty="0" smtClean="0">
                <a:solidFill>
                  <a:srgbClr val="FF0000"/>
                </a:solidFill>
                <a:latin typeface="Arial Rounded MT Bold" pitchFamily="34" charset="0"/>
              </a:rPr>
              <a:t> 2 Parle aux enfants d'Israël, et prends d'eux une verge selon les maisons de leurs pères, soit douze verges de la part de tous leurs princes selon les maisons de leurs pères. </a:t>
            </a:r>
            <a:endParaRPr lang="fr-FR" sz="4400" dirty="0" smtClean="0">
              <a:solidFill>
                <a:srgbClr val="FF0000"/>
              </a:solidFill>
              <a:latin typeface="Arial Rounded MT Bold" pitchFamily="34" charset="0"/>
            </a:endParaRPr>
          </a:p>
          <a:p>
            <a:pPr algn="just"/>
            <a:r>
              <a:rPr lang="fr-FR" sz="4400" dirty="0" smtClean="0">
                <a:solidFill>
                  <a:srgbClr val="000066"/>
                </a:solidFill>
                <a:latin typeface="Arial Rounded MT Bold" pitchFamily="34" charset="0"/>
              </a:rPr>
              <a:t>3 </a:t>
            </a:r>
            <a:r>
              <a:rPr lang="fr-FR" sz="4400" dirty="0" smtClean="0">
                <a:solidFill>
                  <a:srgbClr val="000066"/>
                </a:solidFill>
                <a:latin typeface="Arial Rounded MT Bold" pitchFamily="34" charset="0"/>
              </a:rPr>
              <a:t>Tu écriras le nom de chacun sur sa </a:t>
            </a:r>
            <a:r>
              <a:rPr lang="fr-FR" sz="4400" dirty="0" smtClean="0">
                <a:solidFill>
                  <a:srgbClr val="000066"/>
                </a:solidFill>
                <a:latin typeface="Arial Rounded MT Bold" pitchFamily="34" charset="0"/>
              </a:rPr>
              <a:t>verge, </a:t>
            </a:r>
            <a:r>
              <a:rPr lang="fr-FR" sz="4400" dirty="0" smtClean="0">
                <a:solidFill>
                  <a:srgbClr val="000066"/>
                </a:solidFill>
                <a:latin typeface="Arial Rounded MT Bold" pitchFamily="34" charset="0"/>
              </a:rPr>
              <a:t>et tu écriras le nom d'Aaron sur la verge de Lévi; car il y aura une verge pour chaque chef des maisons de leurs pères.</a:t>
            </a:r>
            <a:endParaRPr lang="en-US" sz="4400" b="1" dirty="0" smtClean="0">
              <a:solidFill>
                <a:srgbClr val="000066"/>
              </a:solidFill>
              <a:latin typeface="Arial Rounded MT Bold" pitchFamily="34" charset="0"/>
            </a:endParaRPr>
          </a:p>
          <a:p>
            <a:pPr algn="just"/>
            <a:endParaRPr lang="en-US" sz="4400" dirty="0" smtClean="0">
              <a:solidFill>
                <a:srgbClr val="000066"/>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smtClean="0">
                <a:solidFill>
                  <a:srgbClr val="000066"/>
                </a:solidFill>
                <a:latin typeface="Arial Rounded MT Bold" pitchFamily="34" charset="0"/>
              </a:rPr>
              <a:t> 4 Tu les déposeras dans la tente d'assignation, devant le témoignage, où je me rencontre avec vous.</a:t>
            </a:r>
            <a:endParaRPr lang="en-US" sz="4400" b="1"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 </a:t>
            </a:r>
            <a:r>
              <a:rPr lang="fr-FR" sz="4400" dirty="0" smtClean="0">
                <a:solidFill>
                  <a:srgbClr val="FF0000"/>
                </a:solidFill>
                <a:latin typeface="Arial Rounded MT Bold" pitchFamily="34" charset="0"/>
              </a:rPr>
              <a:t>5 L'homme que je choisirai sera celui dont la verge fleurira, et je ferai cesser de devant moi les murmures que profèrent contre vous les enfants d'Israël.</a:t>
            </a:r>
            <a:endParaRPr lang="en-US" sz="4400" b="1" dirty="0" smtClean="0">
              <a:solidFill>
                <a:srgbClr val="FF0000"/>
              </a:solidFill>
              <a:latin typeface="Arial Rounded MT Bold" pitchFamily="34" charset="0"/>
            </a:endParaRPr>
          </a:p>
          <a:p>
            <a:pPr algn="just"/>
            <a:endParaRPr lang="en-US" sz="4400" dirty="0" smtClean="0">
              <a:solidFill>
                <a:srgbClr val="000066"/>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dirty="0" smtClean="0">
                <a:solidFill>
                  <a:srgbClr val="000066"/>
                </a:solidFill>
                <a:latin typeface="Arial Rounded MT Bold" pitchFamily="34" charset="0"/>
              </a:rPr>
              <a:t> 6 Moïse parla aux enfants d'Israël; et tous leurs princes lui donnèrent une verge, chaque prince une verge, selon les maisons de leurs pères, soit douze verges; la verge d'Aaron était au milieu des leurs.</a:t>
            </a:r>
            <a:endParaRPr lang="en-US" sz="4400" b="1" dirty="0" smtClean="0">
              <a:solidFill>
                <a:srgbClr val="000066"/>
              </a:solidFill>
              <a:latin typeface="Arial Rounded MT Bold" pitchFamily="34" charset="0"/>
            </a:endParaRPr>
          </a:p>
          <a:p>
            <a:pPr algn="just"/>
            <a:r>
              <a:rPr lang="fr-FR" sz="4400" dirty="0" smtClean="0">
                <a:solidFill>
                  <a:srgbClr val="FF0000"/>
                </a:solidFill>
                <a:latin typeface="Arial Rounded MT Bold" pitchFamily="34" charset="0"/>
              </a:rPr>
              <a:t> 7 Moïse déposa les verges devant l'Éternel, dans la tente du témoignage.</a:t>
            </a:r>
            <a:endParaRPr lang="en-US" sz="4400" b="1" dirty="0" smtClean="0">
              <a:solidFill>
                <a:srgbClr val="FF0000"/>
              </a:solidFill>
              <a:latin typeface="Arial Rounded MT Bold" pitchFamily="34" charset="0"/>
            </a:endParaRPr>
          </a:p>
          <a:p>
            <a:pPr algn="just"/>
            <a:endParaRPr lang="en-US" sz="4400" dirty="0" smtClean="0">
              <a:solidFill>
                <a:srgbClr val="000066"/>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just"/>
            <a:r>
              <a:rPr lang="fr-FR" sz="4400" dirty="0" smtClean="0">
                <a:solidFill>
                  <a:srgbClr val="000066"/>
                </a:solidFill>
                <a:latin typeface="Arial Rounded MT Bold" pitchFamily="34" charset="0"/>
              </a:rPr>
              <a:t> 8 ¶ Le lendemain, lorsque Moïse entra dans la tente du témoignage, voici, la verge d'Aaron, pour la maison de Lévi, avait fleuri, elle avait poussé des boutons, produit des fleurs, et mûri des amandes.</a:t>
            </a:r>
            <a:endParaRPr lang="en-US" sz="4400" b="1" dirty="0" smtClean="0">
              <a:solidFill>
                <a:srgbClr val="000066"/>
              </a:solidFill>
              <a:latin typeface="Arial Rounded MT Bold" pitchFamily="34" charset="0"/>
            </a:endParaRPr>
          </a:p>
          <a:p>
            <a:pPr algn="just"/>
            <a:r>
              <a:rPr lang="fr-FR" sz="4400" dirty="0" smtClean="0">
                <a:solidFill>
                  <a:srgbClr val="000066"/>
                </a:solidFill>
                <a:latin typeface="Arial Rounded MT Bold" pitchFamily="34" charset="0"/>
              </a:rPr>
              <a:t> </a:t>
            </a:r>
            <a:r>
              <a:rPr lang="fr-FR" sz="4400" dirty="0" smtClean="0">
                <a:solidFill>
                  <a:srgbClr val="FF0000"/>
                </a:solidFill>
                <a:latin typeface="Arial Rounded MT Bold" pitchFamily="34" charset="0"/>
              </a:rPr>
              <a:t>9 Moïse ôta de devant l'Éternel toutes les verges, et les porta à tous les enfants d'Israël, afin qu'ils les vissent et qu'ils prissent chacun leur verge.</a:t>
            </a:r>
            <a:endParaRPr lang="en-US" sz="4400" b="1" dirty="0" smtClean="0">
              <a:solidFill>
                <a:srgbClr val="FF0000"/>
              </a:solidFill>
              <a:latin typeface="Arial Rounded MT Bold" pitchFamily="34" charset="0"/>
            </a:endParaRPr>
          </a:p>
          <a:p>
            <a:pPr algn="just"/>
            <a:endParaRPr lang="en-US" sz="4400" dirty="0" smtClean="0">
              <a:solidFill>
                <a:srgbClr val="FF00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400" dirty="0" smtClean="0">
                <a:solidFill>
                  <a:srgbClr val="000066"/>
                </a:solidFill>
                <a:latin typeface="Arial Rounded MT Bold" pitchFamily="34" charset="0"/>
              </a:rPr>
              <a:t> 10 L'Éternel dit à Moïse: Reporte la verge d'Aaron devant le témoignage, pour être conservée comme un signe pour les enfants de rébellion, afin que tu fasses cesser de devant moi leurs murmures et qu'ils ne meurent point.</a:t>
            </a:r>
            <a:endParaRPr lang="en-US" sz="4400" b="1" dirty="0" smtClean="0">
              <a:solidFill>
                <a:srgbClr val="000066"/>
              </a:solidFill>
              <a:latin typeface="Arial Rounded MT Bold" pitchFamily="34" charset="0"/>
            </a:endParaRPr>
          </a:p>
          <a:p>
            <a:pPr algn="just"/>
            <a:r>
              <a:rPr lang="fr-FR" sz="4400" b="1" dirty="0" smtClean="0">
                <a:solidFill>
                  <a:srgbClr val="FF0000"/>
                </a:solidFill>
                <a:latin typeface="Arial Rounded MT Bold" pitchFamily="34" charset="0"/>
              </a:rPr>
              <a:t> 11 Moïse fit ainsi; il se conforma à l'ordre que l'Éternel lui avait donné.</a:t>
            </a:r>
            <a:endParaRPr lang="en-US" sz="4400" dirty="0" smtClean="0">
              <a:solidFill>
                <a:srgbClr val="FF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a:bodyPr>
          <a:lstStyle/>
          <a:p>
            <a:pPr algn="ctr">
              <a:buNone/>
            </a:pPr>
            <a:r>
              <a:rPr lang="fr-FR" sz="4400" b="1" dirty="0" smtClean="0">
                <a:solidFill>
                  <a:srgbClr val="0D069A"/>
                </a:solidFill>
                <a:latin typeface="Arial Rounded MT Bold" pitchFamily="34" charset="0"/>
              </a:rPr>
              <a:t>INTRODUCTION</a:t>
            </a:r>
            <a:endParaRPr lang="en-US" sz="4400" b="1" dirty="0" smtClean="0">
              <a:solidFill>
                <a:srgbClr val="0D069A"/>
              </a:solidFill>
              <a:latin typeface="Arial Rounded MT Bold" pitchFamily="34" charset="0"/>
            </a:endParaRPr>
          </a:p>
          <a:p>
            <a:pPr lvl="0" algn="just"/>
            <a:r>
              <a:rPr lang="fr-FR" sz="4400" dirty="0" smtClean="0">
                <a:latin typeface="Arial Rounded MT Bold" pitchFamily="34" charset="0"/>
              </a:rPr>
              <a:t>Aujourd’hui je veux débuter avec une petite série de message sur la verge d’Aaron.</a:t>
            </a:r>
            <a:endParaRPr lang="en-US" sz="4400" b="1" dirty="0" smtClean="0">
              <a:latin typeface="Arial Rounded MT Bold" pitchFamily="34" charset="0"/>
            </a:endParaRPr>
          </a:p>
          <a:p>
            <a:pPr lvl="0" algn="just"/>
            <a:r>
              <a:rPr lang="fr-FR" sz="4400" dirty="0" smtClean="0">
                <a:solidFill>
                  <a:srgbClr val="0D069A"/>
                </a:solidFill>
                <a:latin typeface="Arial Rounded MT Bold" pitchFamily="34" charset="0"/>
              </a:rPr>
              <a:t>J’étais en prière et l’’Esprit de Dieu répète la verge d’Aaron dans mon esprit.</a:t>
            </a:r>
            <a:endParaRPr lang="en-US" sz="4400" b="1" dirty="0" smtClean="0">
              <a:solidFill>
                <a:srgbClr val="0D069A"/>
              </a:solidFill>
              <a:latin typeface="Arial Rounded MT Bold" pitchFamily="34" charset="0"/>
            </a:endParaRPr>
          </a:p>
          <a:p>
            <a:pPr lvl="0" algn="just"/>
            <a:r>
              <a:rPr lang="fr-FR" sz="4400" dirty="0" smtClean="0">
                <a:latin typeface="Arial Rounded MT Bold" pitchFamily="34" charset="0"/>
              </a:rPr>
              <a:t>Tout de suite après, j’ai effectué une recherche sur la verge d’Aaron et sa signification</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a:bodyPr>
          <a:lstStyle/>
          <a:p>
            <a:pPr lvl="0" algn="just"/>
            <a:r>
              <a:rPr lang="fr-FR" sz="4400" dirty="0" smtClean="0">
                <a:latin typeface="Arial Rounded MT Bold" pitchFamily="34" charset="0"/>
              </a:rPr>
              <a:t>J’étais </a:t>
            </a:r>
            <a:r>
              <a:rPr lang="fr-FR" sz="4400" dirty="0" smtClean="0">
                <a:latin typeface="Arial Rounded MT Bold" pitchFamily="34" charset="0"/>
              </a:rPr>
              <a:t>surpris de trouver tant d’alimentation spirituelle dedans.</a:t>
            </a:r>
            <a:endParaRPr lang="en-US" sz="4400" b="1" dirty="0" smtClean="0">
              <a:latin typeface="Arial Rounded MT Bold" pitchFamily="34" charset="0"/>
            </a:endParaRPr>
          </a:p>
          <a:p>
            <a:pPr lvl="0" algn="just"/>
            <a:r>
              <a:rPr lang="fr-FR" sz="4400" dirty="0" smtClean="0">
                <a:solidFill>
                  <a:srgbClr val="0D069A"/>
                </a:solidFill>
                <a:latin typeface="Arial Rounded MT Bold" pitchFamily="34" charset="0"/>
              </a:rPr>
              <a:t>J’ai compris par là que c’était le message du jour que Dieu voulait me communiquer.</a:t>
            </a:r>
            <a:endParaRPr lang="en-US" sz="4400" b="1" dirty="0" smtClean="0">
              <a:solidFill>
                <a:srgbClr val="0D069A"/>
              </a:solidFill>
              <a:latin typeface="Arial Rounded MT Bold" pitchFamily="34" charset="0"/>
            </a:endParaRPr>
          </a:p>
          <a:p>
            <a:pPr lvl="0" algn="just"/>
            <a:r>
              <a:rPr lang="fr-FR" sz="4400" dirty="0" smtClean="0">
                <a:latin typeface="Arial Rounded MT Bold" pitchFamily="34" charset="0"/>
              </a:rPr>
              <a:t>Nous parlons tant du bâton de Moïse, cependant, beaucoup des grands prodiges de l’Egypte ont été exécutés par le biais du bâton d’Aaron</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lvl="0" algn="just"/>
            <a:r>
              <a:rPr lang="fr-FR" sz="4400" dirty="0" smtClean="0">
                <a:latin typeface="Arial Rounded MT Bold" pitchFamily="34" charset="0"/>
              </a:rPr>
              <a:t>Enfin </a:t>
            </a:r>
            <a:r>
              <a:rPr lang="fr-FR" sz="4400" dirty="0" smtClean="0">
                <a:latin typeface="Arial Rounded MT Bold" pitchFamily="34" charset="0"/>
              </a:rPr>
              <a:t>de conte ce fut le bâton d’Aaron qui était conservé dans l’Arche de l’Alliance de l’Eternel.</a:t>
            </a:r>
            <a:endParaRPr lang="en-US" sz="4400" b="1" dirty="0" smtClean="0">
              <a:latin typeface="Arial Rounded MT Bold" pitchFamily="34" charset="0"/>
            </a:endParaRPr>
          </a:p>
          <a:p>
            <a:pPr lvl="0" algn="just"/>
            <a:r>
              <a:rPr lang="fr-FR" sz="4400" dirty="0" smtClean="0">
                <a:solidFill>
                  <a:srgbClr val="0D069A"/>
                </a:solidFill>
                <a:latin typeface="Arial Rounded MT Bold" pitchFamily="34" charset="0"/>
              </a:rPr>
              <a:t>Avant la révélation de Dieu, les bâtons de Moïse et d’Aaron paraissaient ordinaires à leurs yeux.</a:t>
            </a:r>
            <a:endParaRPr lang="en-US" sz="4400" b="1" dirty="0" smtClean="0">
              <a:solidFill>
                <a:srgbClr val="0D069A"/>
              </a:solidFill>
              <a:latin typeface="Arial Rounded MT Bold" pitchFamily="34" charset="0"/>
            </a:endParaRPr>
          </a:p>
          <a:p>
            <a:pPr lvl="0" algn="just">
              <a:buNone/>
            </a:pPr>
            <a:endParaRPr lang="en-US" sz="4400" b="1" dirty="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lvl="0" algn="just"/>
            <a:r>
              <a:rPr lang="fr-FR" sz="4400" dirty="0" smtClean="0">
                <a:latin typeface="Arial Rounded MT Bold" pitchFamily="34" charset="0"/>
              </a:rPr>
              <a:t>Quand </a:t>
            </a:r>
            <a:r>
              <a:rPr lang="fr-FR" sz="4400" dirty="0" smtClean="0">
                <a:latin typeface="Arial Rounded MT Bold" pitchFamily="34" charset="0"/>
              </a:rPr>
              <a:t>Dieu intervient, le naturel se change en super naturel, l’ordinaire en extraordinaire.</a:t>
            </a:r>
            <a:endParaRPr lang="en-US" sz="4400" b="1" dirty="0" smtClean="0">
              <a:latin typeface="Arial Rounded MT Bold" pitchFamily="34" charset="0"/>
            </a:endParaRPr>
          </a:p>
          <a:p>
            <a:pPr lvl="0" algn="just"/>
            <a:r>
              <a:rPr lang="fr-FR" sz="4400" dirty="0" smtClean="0">
                <a:solidFill>
                  <a:srgbClr val="0D069A"/>
                </a:solidFill>
                <a:latin typeface="Arial Rounded MT Bold" pitchFamily="34" charset="0"/>
              </a:rPr>
              <a:t>Ces deux bâtons de Moïse et d’Aaron allèrent causer de la consternation même parmi leurs concitoyens Juifs.</a:t>
            </a:r>
            <a:endParaRPr lang="en-US" sz="4400" b="1" dirty="0">
              <a:solidFill>
                <a:srgbClr val="0D069A"/>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lnSpcReduction="10000"/>
          </a:bodyPr>
          <a:lstStyle/>
          <a:p>
            <a:pPr algn="just"/>
            <a:r>
              <a:rPr lang="fr-FR" sz="4400" dirty="0" smtClean="0">
                <a:solidFill>
                  <a:srgbClr val="0D069A"/>
                </a:solidFill>
                <a:latin typeface="Arial Rounded MT Bold" pitchFamily="34" charset="0"/>
              </a:rPr>
              <a:t>LA RÉVOLTE DE KORÉ</a:t>
            </a:r>
            <a:endParaRPr lang="en-US" sz="4400" b="1" dirty="0" smtClean="0">
              <a:solidFill>
                <a:srgbClr val="0D069A"/>
              </a:solidFill>
              <a:latin typeface="Arial Rounded MT Bold" pitchFamily="34" charset="0"/>
            </a:endParaRPr>
          </a:p>
          <a:p>
            <a:pPr lvl="0" algn="just"/>
            <a:r>
              <a:rPr lang="fr-FR" sz="4400" dirty="0" smtClean="0">
                <a:latin typeface="Arial Rounded MT Bold" pitchFamily="34" charset="0"/>
              </a:rPr>
              <a:t>Pour mieux comprendre ce qui se passe dans Nombres chapitre 17 que nous venons de lire et la raison pour laquelle l’Eternel ordonnait à tous les chefs des tribus d’Israël d'apporter leurs verges à Moïse, il vaut voir le chapitre précédent</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fontScale="92500" lnSpcReduction="20000"/>
          </a:bodyPr>
          <a:lstStyle/>
          <a:p>
            <a:pPr lvl="0" algn="just"/>
            <a:r>
              <a:rPr lang="fr-FR" sz="4400" dirty="0" smtClean="0">
                <a:latin typeface="Arial Rounded MT Bold" pitchFamily="34" charset="0"/>
              </a:rPr>
              <a:t>Nombres </a:t>
            </a:r>
            <a:r>
              <a:rPr lang="fr-FR" sz="4400" dirty="0" smtClean="0">
                <a:latin typeface="Arial Rounded MT Bold" pitchFamily="34" charset="0"/>
              </a:rPr>
              <a:t>16:1-3 ¶ </a:t>
            </a:r>
            <a:r>
              <a:rPr lang="fr-FR" sz="4400" dirty="0" err="1" smtClean="0">
                <a:latin typeface="Arial Rounded MT Bold" pitchFamily="34" charset="0"/>
              </a:rPr>
              <a:t>Koré</a:t>
            </a:r>
            <a:r>
              <a:rPr lang="fr-FR" sz="4400" dirty="0" smtClean="0">
                <a:latin typeface="Arial Rounded MT Bold" pitchFamily="34" charset="0"/>
              </a:rPr>
              <a:t>, fils de </a:t>
            </a:r>
            <a:r>
              <a:rPr lang="fr-FR" sz="4400" dirty="0" err="1" smtClean="0">
                <a:latin typeface="Arial Rounded MT Bold" pitchFamily="34" charset="0"/>
              </a:rPr>
              <a:t>Jitsehar</a:t>
            </a:r>
            <a:r>
              <a:rPr lang="fr-FR" sz="4400" dirty="0" smtClean="0">
                <a:latin typeface="Arial Rounded MT Bold" pitchFamily="34" charset="0"/>
              </a:rPr>
              <a:t>, fils de </a:t>
            </a:r>
            <a:r>
              <a:rPr lang="fr-FR" sz="4400" dirty="0" err="1" smtClean="0">
                <a:latin typeface="Arial Rounded MT Bold" pitchFamily="34" charset="0"/>
              </a:rPr>
              <a:t>Kehath</a:t>
            </a:r>
            <a:r>
              <a:rPr lang="fr-FR" sz="4400" dirty="0" smtClean="0">
                <a:latin typeface="Arial Rounded MT Bold" pitchFamily="34" charset="0"/>
              </a:rPr>
              <a:t>, fils de </a:t>
            </a:r>
            <a:r>
              <a:rPr lang="fr-FR" sz="4400" u="sng" dirty="0" smtClean="0">
                <a:latin typeface="Arial Rounded MT Bold" pitchFamily="34" charset="0"/>
              </a:rPr>
              <a:t>Lévi</a:t>
            </a:r>
            <a:r>
              <a:rPr lang="fr-FR" sz="4400" dirty="0" smtClean="0">
                <a:latin typeface="Arial Rounded MT Bold" pitchFamily="34" charset="0"/>
              </a:rPr>
              <a:t>, se révolta avec </a:t>
            </a:r>
            <a:r>
              <a:rPr lang="fr-FR" sz="4400" dirty="0" err="1" smtClean="0">
                <a:latin typeface="Arial Rounded MT Bold" pitchFamily="34" charset="0"/>
              </a:rPr>
              <a:t>Dathan</a:t>
            </a:r>
            <a:r>
              <a:rPr lang="fr-FR" sz="4400" dirty="0" smtClean="0">
                <a:latin typeface="Arial Rounded MT Bold" pitchFamily="34" charset="0"/>
              </a:rPr>
              <a:t> et </a:t>
            </a:r>
            <a:r>
              <a:rPr lang="fr-FR" sz="4400" dirty="0" err="1" smtClean="0">
                <a:latin typeface="Arial Rounded MT Bold" pitchFamily="34" charset="0"/>
              </a:rPr>
              <a:t>Abiram</a:t>
            </a:r>
            <a:r>
              <a:rPr lang="fr-FR" sz="4400" dirty="0" smtClean="0">
                <a:latin typeface="Arial Rounded MT Bold" pitchFamily="34" charset="0"/>
              </a:rPr>
              <a:t>, fils d'</a:t>
            </a:r>
            <a:r>
              <a:rPr lang="fr-FR" sz="4400" dirty="0" err="1" smtClean="0">
                <a:latin typeface="Arial Rounded MT Bold" pitchFamily="34" charset="0"/>
              </a:rPr>
              <a:t>Éliab</a:t>
            </a:r>
            <a:r>
              <a:rPr lang="fr-FR" sz="4400" dirty="0" smtClean="0">
                <a:latin typeface="Arial Rounded MT Bold" pitchFamily="34" charset="0"/>
              </a:rPr>
              <a:t>, et On, fils de </a:t>
            </a:r>
            <a:r>
              <a:rPr lang="fr-FR" sz="4400" dirty="0" err="1" smtClean="0">
                <a:latin typeface="Arial Rounded MT Bold" pitchFamily="34" charset="0"/>
              </a:rPr>
              <a:t>Péleth</a:t>
            </a:r>
            <a:r>
              <a:rPr lang="fr-FR" sz="4400" dirty="0" smtClean="0">
                <a:latin typeface="Arial Rounded MT Bold" pitchFamily="34" charset="0"/>
              </a:rPr>
              <a:t>, tous </a:t>
            </a:r>
            <a:r>
              <a:rPr lang="fr-FR" sz="4400" u="sng" dirty="0" smtClean="0">
                <a:latin typeface="Arial Rounded MT Bold" pitchFamily="34" charset="0"/>
              </a:rPr>
              <a:t>trois fils de Ruben</a:t>
            </a:r>
            <a:r>
              <a:rPr lang="fr-FR" sz="4400" dirty="0" smtClean="0">
                <a:latin typeface="Arial Rounded MT Bold" pitchFamily="34" charset="0"/>
              </a:rPr>
              <a:t>.</a:t>
            </a:r>
            <a:endParaRPr lang="en-US" sz="4400" b="1" dirty="0" smtClean="0">
              <a:latin typeface="Arial Rounded MT Bold" pitchFamily="34" charset="0"/>
            </a:endParaRPr>
          </a:p>
          <a:p>
            <a:pPr lvl="0" algn="just"/>
            <a:r>
              <a:rPr lang="fr-FR" sz="4400" dirty="0" smtClean="0">
                <a:solidFill>
                  <a:srgbClr val="000066"/>
                </a:solidFill>
                <a:latin typeface="Arial Rounded MT Bold" pitchFamily="34" charset="0"/>
              </a:rPr>
              <a:t>2 Ils se soulevèrent contre Moïse, avec </a:t>
            </a:r>
            <a:r>
              <a:rPr lang="fr-FR" sz="4400" u="sng" dirty="0" smtClean="0">
                <a:solidFill>
                  <a:srgbClr val="000066"/>
                </a:solidFill>
                <a:latin typeface="Arial Rounded MT Bold" pitchFamily="34" charset="0"/>
              </a:rPr>
              <a:t>deux cent cinquante hommes</a:t>
            </a:r>
            <a:r>
              <a:rPr lang="fr-FR" sz="4400" dirty="0" smtClean="0">
                <a:solidFill>
                  <a:srgbClr val="000066"/>
                </a:solidFill>
                <a:latin typeface="Arial Rounded MT Bold" pitchFamily="34" charset="0"/>
              </a:rPr>
              <a:t> des enfants d'Israël, </a:t>
            </a:r>
            <a:r>
              <a:rPr lang="fr-FR" sz="4400" u="sng" dirty="0" smtClean="0">
                <a:solidFill>
                  <a:srgbClr val="000066"/>
                </a:solidFill>
                <a:latin typeface="Arial Rounded MT Bold" pitchFamily="34" charset="0"/>
              </a:rPr>
              <a:t>des principaux de l'assemblée</a:t>
            </a:r>
            <a:r>
              <a:rPr lang="fr-FR" sz="4400" dirty="0" smtClean="0">
                <a:solidFill>
                  <a:srgbClr val="000066"/>
                </a:solidFill>
                <a:latin typeface="Arial Rounded MT Bold" pitchFamily="34" charset="0"/>
              </a:rPr>
              <a:t>, de ceux que l'on convoquait à l'assemblée, et qui étaient </a:t>
            </a:r>
            <a:r>
              <a:rPr lang="fr-FR" sz="4400" u="sng" dirty="0" smtClean="0">
                <a:solidFill>
                  <a:srgbClr val="000066"/>
                </a:solidFill>
                <a:latin typeface="Arial Rounded MT Bold" pitchFamily="34" charset="0"/>
              </a:rPr>
              <a:t>des gens de renom</a:t>
            </a:r>
            <a:r>
              <a:rPr lang="fr-FR" sz="4400" dirty="0" smtClean="0">
                <a:solidFill>
                  <a:srgbClr val="000066"/>
                </a:solidFill>
                <a:latin typeface="Arial Rounded MT Bold" pitchFamily="34" charset="0"/>
              </a:rPr>
              <a:t>.</a:t>
            </a:r>
            <a:endParaRPr lang="en-US" sz="4400" b="1" dirty="0" smtClean="0">
              <a:solidFill>
                <a:srgbClr val="000066"/>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lnSpcReduction="10000"/>
          </a:bodyPr>
          <a:lstStyle/>
          <a:p>
            <a:pPr lvl="0" algn="just"/>
            <a:r>
              <a:rPr lang="fr-FR" sz="4400" dirty="0" smtClean="0">
                <a:latin typeface="Arial Rounded MT Bold" pitchFamily="34" charset="0"/>
              </a:rPr>
              <a:t>3 </a:t>
            </a:r>
            <a:r>
              <a:rPr lang="fr-FR" sz="4400" dirty="0" smtClean="0">
                <a:latin typeface="Arial Rounded MT Bold" pitchFamily="34" charset="0"/>
              </a:rPr>
              <a:t>Ils s'assemblèrent contre Moïse et Aaron, et leur dirent: C'en est assez! car toute l'assemblée, </a:t>
            </a:r>
            <a:r>
              <a:rPr lang="fr-FR" sz="4400" u="sng" dirty="0" smtClean="0">
                <a:latin typeface="Arial Rounded MT Bold" pitchFamily="34" charset="0"/>
              </a:rPr>
              <a:t>tous sont saints</a:t>
            </a:r>
            <a:r>
              <a:rPr lang="fr-FR" sz="4400" dirty="0" smtClean="0">
                <a:latin typeface="Arial Rounded MT Bold" pitchFamily="34" charset="0"/>
              </a:rPr>
              <a:t>, et </a:t>
            </a:r>
            <a:r>
              <a:rPr lang="fr-FR" sz="4400" u="sng" dirty="0" smtClean="0">
                <a:latin typeface="Arial Rounded MT Bold" pitchFamily="34" charset="0"/>
              </a:rPr>
              <a:t>l'Éternel est au milieu d'eux</a:t>
            </a:r>
            <a:r>
              <a:rPr lang="fr-FR" sz="4400" dirty="0" smtClean="0">
                <a:latin typeface="Arial Rounded MT Bold" pitchFamily="34" charset="0"/>
              </a:rPr>
              <a:t>. </a:t>
            </a:r>
            <a:r>
              <a:rPr lang="fr-FR" sz="4400" u="sng" dirty="0" smtClean="0">
                <a:latin typeface="Arial Rounded MT Bold" pitchFamily="34" charset="0"/>
              </a:rPr>
              <a:t>Pourquoi vous élevez-vous au-dessus de l'assemblée de l'Éternel?</a:t>
            </a:r>
            <a:endParaRPr lang="en-US" sz="4400" b="1" dirty="0" smtClean="0">
              <a:latin typeface="Arial Rounded MT Bold" pitchFamily="34" charset="0"/>
            </a:endParaRPr>
          </a:p>
          <a:p>
            <a:pPr lvl="0" algn="just"/>
            <a:r>
              <a:rPr lang="fr-FR" sz="4400" dirty="0" err="1" smtClean="0">
                <a:solidFill>
                  <a:srgbClr val="000066"/>
                </a:solidFill>
                <a:latin typeface="Arial Rounded MT Bold" pitchFamily="34" charset="0"/>
              </a:rPr>
              <a:t>Koré</a:t>
            </a:r>
            <a:r>
              <a:rPr lang="fr-FR" sz="4400" dirty="0" smtClean="0">
                <a:solidFill>
                  <a:srgbClr val="000066"/>
                </a:solidFill>
                <a:latin typeface="Arial Rounded MT Bold" pitchFamily="34" charset="0"/>
              </a:rPr>
              <a:t> était un Lévite, mais il n’était pas un fils d’Aaron</a:t>
            </a:r>
            <a:r>
              <a:rPr lang="fr-FR" sz="4400" dirty="0" smtClean="0">
                <a:solidFill>
                  <a:srgbClr val="000066"/>
                </a:solidFill>
                <a:latin typeface="Arial Rounded MT Bold" pitchFamily="34" charset="0"/>
              </a:rPr>
              <a:t>.</a:t>
            </a:r>
            <a:endParaRPr lang="en-US" sz="4400" b="1" dirty="0" smtClean="0">
              <a:solidFill>
                <a:srgbClr val="000066"/>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a:bodyPr>
          <a:lstStyle/>
          <a:p>
            <a:pPr lvl="0" algn="just"/>
            <a:r>
              <a:rPr lang="fr-FR" sz="4400" dirty="0" smtClean="0">
                <a:latin typeface="Arial Rounded MT Bold" pitchFamily="34" charset="0"/>
              </a:rPr>
              <a:t>Les </a:t>
            </a:r>
            <a:r>
              <a:rPr lang="fr-FR" sz="4400" dirty="0" smtClean="0">
                <a:latin typeface="Arial Rounded MT Bold" pitchFamily="34" charset="0"/>
              </a:rPr>
              <a:t>fils d’Aaron étaient considérés saints et consacrés au sacerdoce, tandis que le reste des Lévites devaient jouer des rôles de support au travail de Dieu.</a:t>
            </a:r>
            <a:endParaRPr lang="en-US" sz="4400" b="1" dirty="0" smtClean="0">
              <a:latin typeface="Arial Rounded MT Bold" pitchFamily="34" charset="0"/>
            </a:endParaRPr>
          </a:p>
          <a:p>
            <a:pPr lvl="0" algn="just"/>
            <a:r>
              <a:rPr lang="fr-FR" sz="4400" dirty="0" err="1" smtClean="0">
                <a:solidFill>
                  <a:srgbClr val="000066"/>
                </a:solidFill>
                <a:latin typeface="Arial Rounded MT Bold" pitchFamily="34" charset="0"/>
              </a:rPr>
              <a:t>Koré</a:t>
            </a:r>
            <a:r>
              <a:rPr lang="fr-FR" sz="4400" dirty="0" smtClean="0">
                <a:solidFill>
                  <a:srgbClr val="000066"/>
                </a:solidFill>
                <a:latin typeface="Arial Rounded MT Bold" pitchFamily="34" charset="0"/>
              </a:rPr>
              <a:t> avait convoité les places de Moïse et d’Aaron, bien qu’il était aussi un Lévite. </a:t>
            </a:r>
            <a:endParaRPr lang="en-US" sz="4400" b="1" dirty="0" smtClean="0">
              <a:solidFill>
                <a:srgbClr val="000066"/>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rmAutofit/>
          </a:bodyPr>
          <a:lstStyle/>
          <a:p>
            <a:pPr lvl="0" algn="just"/>
            <a:r>
              <a:rPr lang="fr-FR" sz="5400" dirty="0" err="1" smtClean="0">
                <a:latin typeface="Arial Rounded MT Bold" pitchFamily="34" charset="0"/>
              </a:rPr>
              <a:t>Koré</a:t>
            </a:r>
            <a:r>
              <a:rPr lang="fr-FR" sz="5400" dirty="0" smtClean="0">
                <a:latin typeface="Arial Rounded MT Bold" pitchFamily="34" charset="0"/>
              </a:rPr>
              <a:t> </a:t>
            </a:r>
            <a:r>
              <a:rPr lang="fr-FR" sz="5400" dirty="0" smtClean="0">
                <a:latin typeface="Arial Rounded MT Bold" pitchFamily="34" charset="0"/>
              </a:rPr>
              <a:t>se joignit avec d’autres personnes de renom parmi le peuple qui sont d’autres tribus afin de supplanter le leadership de Moïse et d’Aaron.</a:t>
            </a:r>
            <a:endParaRPr lang="en-US" sz="5400" b="1" dirty="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FF"/>
          </a:solidFill>
        </p:spPr>
        <p:txBody>
          <a:bodyPr>
            <a:normAutofit fontScale="92500"/>
          </a:bodyPr>
          <a:lstStyle/>
          <a:p>
            <a:pPr lvl="0" algn="just"/>
            <a:r>
              <a:rPr lang="fr-FR" sz="4400" dirty="0" smtClean="0">
                <a:latin typeface="Arial Rounded MT Bold" pitchFamily="34" charset="0"/>
              </a:rPr>
              <a:t>Nombres 16 :2 Ils se soulevèrent contre Moïse, avec </a:t>
            </a:r>
            <a:r>
              <a:rPr lang="fr-FR" sz="4400" u="sng" dirty="0" smtClean="0">
                <a:latin typeface="Arial Rounded MT Bold" pitchFamily="34" charset="0"/>
              </a:rPr>
              <a:t>deux cent cinquante hommes</a:t>
            </a:r>
            <a:r>
              <a:rPr lang="fr-FR" sz="4400" dirty="0" smtClean="0">
                <a:latin typeface="Arial Rounded MT Bold" pitchFamily="34" charset="0"/>
              </a:rPr>
              <a:t> des enfants d'Israël, </a:t>
            </a:r>
            <a:r>
              <a:rPr lang="fr-FR" sz="4400" u="sng" dirty="0" smtClean="0">
                <a:latin typeface="Arial Rounded MT Bold" pitchFamily="34" charset="0"/>
              </a:rPr>
              <a:t>des principaux de l'assemblée</a:t>
            </a:r>
            <a:r>
              <a:rPr lang="fr-FR" sz="4400" dirty="0" smtClean="0">
                <a:latin typeface="Arial Rounded MT Bold" pitchFamily="34" charset="0"/>
              </a:rPr>
              <a:t>, de ceux que l'on convoquait à l'assemblée, et qui étaient </a:t>
            </a:r>
            <a:r>
              <a:rPr lang="fr-FR" sz="4400" u="sng" dirty="0" smtClean="0">
                <a:latin typeface="Arial Rounded MT Bold" pitchFamily="34" charset="0"/>
              </a:rPr>
              <a:t>des gens de renom</a:t>
            </a:r>
            <a:r>
              <a:rPr lang="fr-FR" sz="4400" dirty="0" smtClean="0">
                <a:latin typeface="Arial Rounded MT Bold" pitchFamily="34" charset="0"/>
              </a:rPr>
              <a:t>.</a:t>
            </a:r>
            <a:endParaRPr lang="en-US" sz="4400" b="1" dirty="0" smtClean="0">
              <a:latin typeface="Arial Rounded MT Bold" pitchFamily="34" charset="0"/>
            </a:endParaRPr>
          </a:p>
          <a:p>
            <a:pPr lvl="0" algn="just"/>
            <a:r>
              <a:rPr lang="fr-FR" sz="4400" dirty="0" smtClean="0">
                <a:solidFill>
                  <a:srgbClr val="000066"/>
                </a:solidFill>
                <a:latin typeface="Arial Rounded MT Bold" pitchFamily="34" charset="0"/>
              </a:rPr>
              <a:t>Ils voulaient imposer la voix du peuple au-dessus de la voix de Dieu à leur profit</a:t>
            </a:r>
            <a:r>
              <a:rPr lang="fr-FR" sz="4400" dirty="0" smtClean="0">
                <a:solidFill>
                  <a:srgbClr val="000066"/>
                </a:solidFill>
                <a:latin typeface="Arial Rounded MT Bold" pitchFamily="34" charset="0"/>
              </a:rPr>
              <a:t>.</a:t>
            </a:r>
            <a:endParaRPr lang="en-US" sz="4400" b="1" dirty="0" smtClean="0">
              <a:solidFill>
                <a:srgbClr val="000066"/>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FF"/>
          </a:solidFill>
        </p:spPr>
        <p:txBody>
          <a:bodyPr>
            <a:normAutofit/>
          </a:bodyPr>
          <a:lstStyle/>
          <a:p>
            <a:pPr lvl="0" algn="just"/>
            <a:r>
              <a:rPr lang="fr-FR" sz="4400" dirty="0" smtClean="0">
                <a:latin typeface="Arial Rounded MT Bold" pitchFamily="34" charset="0"/>
              </a:rPr>
              <a:t>Quand </a:t>
            </a:r>
            <a:r>
              <a:rPr lang="fr-FR" sz="4400" dirty="0" smtClean="0">
                <a:latin typeface="Arial Rounded MT Bold" pitchFamily="34" charset="0"/>
              </a:rPr>
              <a:t>on a la foule à ses côtés, on ne pense plus à Dieu.</a:t>
            </a:r>
            <a:endParaRPr lang="en-US" sz="4400" b="1" dirty="0" smtClean="0">
              <a:latin typeface="Arial Rounded MT Bold" pitchFamily="34" charset="0"/>
            </a:endParaRPr>
          </a:p>
          <a:p>
            <a:pPr lvl="0" algn="just"/>
            <a:r>
              <a:rPr lang="fr-FR" sz="4400" dirty="0" smtClean="0">
                <a:solidFill>
                  <a:srgbClr val="000066"/>
                </a:solidFill>
                <a:latin typeface="Arial Rounded MT Bold" pitchFamily="34" charset="0"/>
              </a:rPr>
              <a:t>Moïse fit la tentative de les faire venir consulter l’Eternel pour authentifier qui il a choisi pour mener le peuple, mais ces derniers refusèrent de se présenter au devant de Moïse.</a:t>
            </a:r>
            <a:endParaRPr lang="en-US" sz="4400" b="1" dirty="0">
              <a:solidFill>
                <a:srgbClr val="000066"/>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b="1" dirty="0" smtClean="0">
                <a:solidFill>
                  <a:srgbClr val="FFFF00"/>
                </a:solidFill>
                <a:latin typeface="Arial Rounded MT Bold" pitchFamily="34" charset="0"/>
              </a:rPr>
              <a:t>Nombres 16:4-7</a:t>
            </a:r>
            <a:r>
              <a:rPr lang="fr-FR" sz="4400" dirty="0" smtClean="0">
                <a:solidFill>
                  <a:srgbClr val="FFFF00"/>
                </a:solidFill>
                <a:latin typeface="Arial Rounded MT Bold" pitchFamily="34" charset="0"/>
              </a:rPr>
              <a:t> </a:t>
            </a:r>
            <a:r>
              <a:rPr lang="fr-FR" sz="4400" dirty="0" smtClean="0">
                <a:latin typeface="Arial Rounded MT Bold" pitchFamily="34" charset="0"/>
              </a:rPr>
              <a:t>Quand Moïse eut entendu cela, il tomba sur son visage.</a:t>
            </a:r>
            <a:endParaRPr lang="en-US" sz="4400" b="1" dirty="0" smtClean="0">
              <a:latin typeface="Arial Rounded MT Bold" pitchFamily="34" charset="0"/>
            </a:endParaRPr>
          </a:p>
          <a:p>
            <a:pPr algn="just"/>
            <a:r>
              <a:rPr lang="fr-FR" sz="4400" dirty="0" smtClean="0">
                <a:solidFill>
                  <a:srgbClr val="FFFF00"/>
                </a:solidFill>
                <a:latin typeface="Arial Rounded MT Bold" pitchFamily="34" charset="0"/>
              </a:rPr>
              <a:t> 5 Il parla à </a:t>
            </a:r>
            <a:r>
              <a:rPr lang="fr-FR" sz="4400" dirty="0" err="1" smtClean="0">
                <a:solidFill>
                  <a:srgbClr val="FFFF00"/>
                </a:solidFill>
                <a:latin typeface="Arial Rounded MT Bold" pitchFamily="34" charset="0"/>
              </a:rPr>
              <a:t>Koré</a:t>
            </a:r>
            <a:r>
              <a:rPr lang="fr-FR" sz="4400" dirty="0" smtClean="0">
                <a:solidFill>
                  <a:srgbClr val="FFFF00"/>
                </a:solidFill>
                <a:latin typeface="Arial Rounded MT Bold" pitchFamily="34" charset="0"/>
              </a:rPr>
              <a:t> et à toute sa troupe, en disant: Demain, l'Éternel fera connaître qui est à lui et qui est saint, et il le fera approcher de lui; il fera approcher de lui celui qu'il choisira.</a:t>
            </a:r>
            <a:endParaRPr lang="en-US" sz="4400" b="1" dirty="0" smtClean="0">
              <a:solidFill>
                <a:srgbClr val="FFFF00"/>
              </a:solidFill>
              <a:latin typeface="Arial Rounded MT Bold" pitchFamily="34" charset="0"/>
            </a:endParaRPr>
          </a:p>
          <a:p>
            <a:pPr algn="just"/>
            <a:r>
              <a:rPr lang="fr-FR" sz="4400" dirty="0" smtClean="0">
                <a:latin typeface="Arial Rounded MT Bold" pitchFamily="34" charset="0"/>
              </a:rPr>
              <a:t> 6 Faites ceci. Prenez des brasiers, </a:t>
            </a:r>
            <a:r>
              <a:rPr lang="fr-FR" sz="4400" dirty="0" err="1" smtClean="0">
                <a:latin typeface="Arial Rounded MT Bold" pitchFamily="34" charset="0"/>
              </a:rPr>
              <a:t>Koré</a:t>
            </a:r>
            <a:r>
              <a:rPr lang="fr-FR" sz="4400" dirty="0" smtClean="0">
                <a:latin typeface="Arial Rounded MT Bold" pitchFamily="34" charset="0"/>
              </a:rPr>
              <a:t> et toute sa troupe</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dirty="0" smtClean="0">
                <a:solidFill>
                  <a:srgbClr val="FFFF00"/>
                </a:solidFill>
                <a:latin typeface="Arial Rounded MT Bold" pitchFamily="34" charset="0"/>
              </a:rPr>
              <a:t> 7 </a:t>
            </a:r>
            <a:r>
              <a:rPr lang="fr-FR" sz="4400" dirty="0" smtClean="0">
                <a:latin typeface="Arial Rounded MT Bold" pitchFamily="34" charset="0"/>
              </a:rPr>
              <a:t>Demain, mettez-y du feu, et posez-y du parfum devant l'Éternel; celui que l'Éternel choisira, c'est celui-là qui sera saint. C'en est assez, enfants de Lévi!</a:t>
            </a:r>
            <a:endParaRPr lang="en-US" sz="4400" b="1" dirty="0" smtClean="0">
              <a:latin typeface="Arial Rounded MT Bold" pitchFamily="34" charset="0"/>
            </a:endParaRPr>
          </a:p>
          <a:p>
            <a:pPr lvl="0" algn="just"/>
            <a:r>
              <a:rPr lang="fr-FR" sz="4400" dirty="0" smtClean="0">
                <a:solidFill>
                  <a:srgbClr val="FFFF00"/>
                </a:solidFill>
                <a:latin typeface="Arial Rounded MT Bold" pitchFamily="34" charset="0"/>
              </a:rPr>
              <a:t>Les gens qui révoltent ne veulent rien entendre de Dieu.</a:t>
            </a:r>
            <a:endParaRPr lang="en-US" sz="4400" b="1" dirty="0" smtClean="0">
              <a:solidFill>
                <a:srgbClr val="FFFF00"/>
              </a:solidFill>
              <a:latin typeface="Arial Rounded MT Bold" pitchFamily="34" charset="0"/>
            </a:endParaRPr>
          </a:p>
          <a:p>
            <a:pPr lvl="0" algn="just"/>
            <a:r>
              <a:rPr lang="fr-FR" sz="4400" dirty="0" smtClean="0">
                <a:latin typeface="Arial Rounded MT Bold" pitchFamily="34" charset="0"/>
              </a:rPr>
              <a:t>Pour eux, la voix du peuple c’est la voix de Dieu</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smtClean="0">
                <a:latin typeface="Arial Rounded MT Bold" pitchFamily="34" charset="0"/>
              </a:rPr>
              <a:t>Ces </a:t>
            </a:r>
            <a:r>
              <a:rPr lang="fr-FR" sz="4400" dirty="0" smtClean="0">
                <a:latin typeface="Arial Rounded MT Bold" pitchFamily="34" charset="0"/>
              </a:rPr>
              <a:t>genres de révoltes sont très communs dans les églises aujourd’hui.</a:t>
            </a:r>
            <a:endParaRPr lang="en-US" sz="4400" b="1" dirty="0" smtClean="0">
              <a:latin typeface="Arial Rounded MT Bold" pitchFamily="34" charset="0"/>
            </a:endParaRPr>
          </a:p>
          <a:p>
            <a:pPr lvl="0" algn="just"/>
            <a:r>
              <a:rPr lang="fr-FR" sz="4400" dirty="0" smtClean="0">
                <a:solidFill>
                  <a:srgbClr val="FFFF00"/>
                </a:solidFill>
                <a:latin typeface="Arial Rounded MT Bold" pitchFamily="34" charset="0"/>
              </a:rPr>
              <a:t>Beaucoup de divisions débutent dans nos assemblées par les opposants du principal.</a:t>
            </a:r>
            <a:endParaRPr lang="en-US" sz="4400" b="1" dirty="0" smtClean="0">
              <a:solidFill>
                <a:srgbClr val="FFFF00"/>
              </a:solidFill>
              <a:latin typeface="Arial Rounded MT Bold" pitchFamily="34" charset="0"/>
            </a:endParaRPr>
          </a:p>
          <a:p>
            <a:pPr lvl="0" algn="just"/>
            <a:r>
              <a:rPr lang="fr-FR" sz="4400" dirty="0" smtClean="0">
                <a:latin typeface="Arial Rounded MT Bold" pitchFamily="34" charset="0"/>
              </a:rPr>
              <a:t>Ils voulaient former un comité pour installer un nouveau leader en vue de retracer leurs pas vers l' Egypte</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400" dirty="0" smtClean="0">
                <a:latin typeface="Arial Rounded MT Bold" pitchFamily="34" charset="0"/>
              </a:rPr>
              <a:t>Seuls</a:t>
            </a:r>
            <a:r>
              <a:rPr lang="fr-FR" sz="4400" dirty="0" smtClean="0">
                <a:latin typeface="Arial Rounded MT Bold" pitchFamily="34" charset="0"/>
              </a:rPr>
              <a:t>, Moïse et Aaron devaient braver ce peuple rebelle qui leur suscitait des querelles.</a:t>
            </a:r>
            <a:endParaRPr lang="en-US" sz="4400" b="1" dirty="0" smtClean="0">
              <a:latin typeface="Arial Rounded MT Bold" pitchFamily="34" charset="0"/>
            </a:endParaRPr>
          </a:p>
          <a:p>
            <a:pPr algn="just"/>
            <a:r>
              <a:rPr lang="fr-FR" sz="4400" dirty="0" smtClean="0">
                <a:solidFill>
                  <a:srgbClr val="66FFFF"/>
                </a:solidFill>
                <a:latin typeface="Arial Rounded MT Bold" pitchFamily="34" charset="0"/>
              </a:rPr>
              <a:t>Nombres 16:12-13 </a:t>
            </a:r>
            <a:r>
              <a:rPr lang="fr-FR" sz="4400" dirty="0" smtClean="0">
                <a:solidFill>
                  <a:srgbClr val="FFFF00"/>
                </a:solidFill>
                <a:latin typeface="Arial Rounded MT Bold" pitchFamily="34" charset="0"/>
              </a:rPr>
              <a:t>¶ Moïse envoya appeler </a:t>
            </a:r>
            <a:r>
              <a:rPr lang="fr-FR" sz="4400" dirty="0" err="1" smtClean="0">
                <a:solidFill>
                  <a:srgbClr val="FFFF00"/>
                </a:solidFill>
                <a:latin typeface="Arial Rounded MT Bold" pitchFamily="34" charset="0"/>
              </a:rPr>
              <a:t>Dathan</a:t>
            </a:r>
            <a:r>
              <a:rPr lang="fr-FR" sz="4400" dirty="0" smtClean="0">
                <a:solidFill>
                  <a:srgbClr val="FFFF00"/>
                </a:solidFill>
                <a:latin typeface="Arial Rounded MT Bold" pitchFamily="34" charset="0"/>
              </a:rPr>
              <a:t> et </a:t>
            </a:r>
            <a:r>
              <a:rPr lang="fr-FR" sz="4400" dirty="0" err="1" smtClean="0">
                <a:solidFill>
                  <a:srgbClr val="FFFF00"/>
                </a:solidFill>
                <a:latin typeface="Arial Rounded MT Bold" pitchFamily="34" charset="0"/>
              </a:rPr>
              <a:t>Abiram</a:t>
            </a:r>
            <a:r>
              <a:rPr lang="fr-FR" sz="4400" dirty="0" smtClean="0">
                <a:solidFill>
                  <a:srgbClr val="FFFF00"/>
                </a:solidFill>
                <a:latin typeface="Arial Rounded MT Bold" pitchFamily="34" charset="0"/>
              </a:rPr>
              <a:t>, fils d'</a:t>
            </a:r>
            <a:r>
              <a:rPr lang="fr-FR" sz="4400" dirty="0" err="1" smtClean="0">
                <a:solidFill>
                  <a:srgbClr val="FFFF00"/>
                </a:solidFill>
                <a:latin typeface="Arial Rounded MT Bold" pitchFamily="34" charset="0"/>
              </a:rPr>
              <a:t>Éliab</a:t>
            </a:r>
            <a:r>
              <a:rPr lang="fr-FR" sz="4400" dirty="0" smtClean="0">
                <a:solidFill>
                  <a:srgbClr val="FFFF00"/>
                </a:solidFill>
                <a:latin typeface="Arial Rounded MT Bold" pitchFamily="34" charset="0"/>
              </a:rPr>
              <a:t>. Mais ils dirent: Nous ne monterons pas.</a:t>
            </a:r>
            <a:endParaRPr lang="en-US" sz="4400" b="1" dirty="0" smtClean="0">
              <a:solidFill>
                <a:srgbClr val="FFFF00"/>
              </a:solidFill>
              <a:latin typeface="Arial Rounded MT Bold" pitchFamily="34" charset="0"/>
            </a:endParaRPr>
          </a:p>
          <a:p>
            <a:pPr algn="just"/>
            <a:r>
              <a:rPr lang="fr-FR" sz="4400" dirty="0" smtClean="0">
                <a:latin typeface="Arial Rounded MT Bold" pitchFamily="34" charset="0"/>
              </a:rPr>
              <a:t> 13 N'est-ce pas assez que tu nous aies fait sortir d'un pays où coulent le lait et le miel pour nous faire mourir au désert, sans que tu continues à dominer sur nous</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400" dirty="0" smtClean="0">
                <a:latin typeface="Arial Rounded MT Bold" pitchFamily="34" charset="0"/>
              </a:rPr>
              <a:t>Wow</a:t>
            </a:r>
            <a:r>
              <a:rPr lang="fr-FR" sz="4400" dirty="0" smtClean="0">
                <a:latin typeface="Arial Rounded MT Bold" pitchFamily="34" charset="0"/>
              </a:rPr>
              <a:t> ! Cette séance est particulière quand les gens commencent à se soulever contre le leader choisi par Dieu.</a:t>
            </a:r>
            <a:endParaRPr lang="en-US" sz="4400" b="1" dirty="0" smtClean="0">
              <a:latin typeface="Arial Rounded MT Bold" pitchFamily="34" charset="0"/>
            </a:endParaRPr>
          </a:p>
          <a:p>
            <a:pPr lvl="0" algn="just"/>
            <a:r>
              <a:rPr lang="fr-FR" sz="4400" dirty="0" smtClean="0">
                <a:solidFill>
                  <a:srgbClr val="FFFF00"/>
                </a:solidFill>
                <a:latin typeface="Arial Rounded MT Bold" pitchFamily="34" charset="0"/>
              </a:rPr>
              <a:t>Pour une première et seule fois, Moïse  va s’en servir de son autorité pour réagir avec colère contre le peuple.</a:t>
            </a:r>
            <a:endParaRPr lang="en-US" sz="4400" b="1" dirty="0" smtClean="0">
              <a:solidFill>
                <a:srgbClr val="FFFF00"/>
              </a:solidFill>
              <a:latin typeface="Arial Rounded MT Bold" pitchFamily="34" charset="0"/>
            </a:endParaRPr>
          </a:p>
          <a:p>
            <a:pPr lvl="0" algn="just"/>
            <a:r>
              <a:rPr lang="fr-FR" sz="4400" dirty="0" smtClean="0">
                <a:latin typeface="Arial Rounded MT Bold" pitchFamily="34" charset="0"/>
              </a:rPr>
              <a:t>Moïse était le représentant de Dieu et le plus haut chef parmi le peuple, et voici de quelle manière ils commençaient à le traiter.</a:t>
            </a:r>
            <a:endParaRPr lang="en-US" sz="4400" b="1" dirty="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a:solidFill>
            <a:schemeClr val="accent1">
              <a:lumMod val="40000"/>
              <a:lumOff val="60000"/>
            </a:schemeClr>
          </a:solidFill>
        </p:spPr>
        <p:txBody>
          <a:bodyPr>
            <a:normAutofit fontScale="92500"/>
          </a:bodyPr>
          <a:lstStyle/>
          <a:p>
            <a:pPr algn="ctr">
              <a:buNone/>
            </a:pPr>
            <a:r>
              <a:rPr lang="fr-FR" sz="4400" dirty="0" smtClean="0">
                <a:solidFill>
                  <a:srgbClr val="C00000"/>
                </a:solidFill>
                <a:latin typeface="Arial Rounded MT Bold" pitchFamily="34" charset="0"/>
              </a:rPr>
              <a:t>LA REACTION DE INITIALE MOÏSE</a:t>
            </a:r>
            <a:endParaRPr lang="en-US" sz="4400" b="1" dirty="0" smtClean="0">
              <a:solidFill>
                <a:srgbClr val="C00000"/>
              </a:solidFill>
              <a:latin typeface="Arial Rounded MT Bold" pitchFamily="34" charset="0"/>
            </a:endParaRPr>
          </a:p>
          <a:p>
            <a:pPr algn="just"/>
            <a:r>
              <a:rPr lang="fr-FR" sz="4400" dirty="0" smtClean="0">
                <a:latin typeface="Arial Rounded MT Bold" pitchFamily="34" charset="0"/>
              </a:rPr>
              <a:t>Nombres </a:t>
            </a:r>
            <a:r>
              <a:rPr lang="fr-FR" sz="4400" dirty="0" smtClean="0">
                <a:latin typeface="Arial Rounded MT Bold" pitchFamily="34" charset="0"/>
              </a:rPr>
              <a:t>16:15-16 </a:t>
            </a:r>
            <a:r>
              <a:rPr lang="fr-FR" sz="4400" dirty="0" smtClean="0">
                <a:latin typeface="Arial Rounded MT Bold" pitchFamily="34" charset="0"/>
              </a:rPr>
              <a:t>Moïse fut très irrité, et il dit à l'Éternel: N'aie point égard à leur offrande. Je ne leur ai même pas pris un âne, et je n'ai fait de mal à aucun d'eux.</a:t>
            </a:r>
            <a:endParaRPr lang="en-US" sz="4400" b="1"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16 Moïse dit à </a:t>
            </a:r>
            <a:r>
              <a:rPr lang="fr-FR" sz="4400" dirty="0" err="1" smtClean="0">
                <a:solidFill>
                  <a:srgbClr val="C00000"/>
                </a:solidFill>
                <a:latin typeface="Arial Rounded MT Bold" pitchFamily="34" charset="0"/>
              </a:rPr>
              <a:t>Koré</a:t>
            </a:r>
            <a:r>
              <a:rPr lang="fr-FR" sz="4400" dirty="0" smtClean="0">
                <a:solidFill>
                  <a:srgbClr val="C00000"/>
                </a:solidFill>
                <a:latin typeface="Arial Rounded MT Bold" pitchFamily="34" charset="0"/>
              </a:rPr>
              <a:t>: Toi et toute ta troupe, trouvez-vous demain devant l'Éternel, toi et eux, avec Aaron</a:t>
            </a:r>
            <a:r>
              <a:rPr lang="fr-FR" sz="4400" dirty="0" smtClean="0">
                <a:solidFill>
                  <a:srgbClr val="C00000"/>
                </a:solidFill>
                <a:latin typeface="Arial Rounded MT Bold" pitchFamily="34" charset="0"/>
              </a:rPr>
              <a:t>.</a:t>
            </a:r>
            <a:endParaRPr lang="en-US" sz="4400" b="1" dirty="0" smtClean="0">
              <a:solidFill>
                <a:srgbClr val="C00000"/>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a:solidFill>
            <a:schemeClr val="accent1">
              <a:lumMod val="40000"/>
              <a:lumOff val="60000"/>
            </a:schemeClr>
          </a:solidFill>
        </p:spPr>
        <p:txBody>
          <a:bodyPr>
            <a:normAutofit fontScale="92500" lnSpcReduction="10000"/>
          </a:bodyPr>
          <a:lstStyle/>
          <a:p>
            <a:pPr lvl="0" algn="just"/>
            <a:r>
              <a:rPr lang="fr-FR" sz="4400" dirty="0" smtClean="0">
                <a:latin typeface="Arial Rounded MT Bold" pitchFamily="34" charset="0"/>
              </a:rPr>
              <a:t>L’indignation </a:t>
            </a:r>
            <a:r>
              <a:rPr lang="fr-FR" sz="4400" dirty="0" smtClean="0">
                <a:latin typeface="Arial Rounded MT Bold" pitchFamily="34" charset="0"/>
              </a:rPr>
              <a:t>de Moïse était du fait qu’il les traitait avec droiture et respect.</a:t>
            </a:r>
            <a:endParaRPr lang="en-US" sz="4400" b="1" dirty="0" smtClean="0">
              <a:latin typeface="Arial Rounded MT Bold" pitchFamily="34" charset="0"/>
            </a:endParaRPr>
          </a:p>
          <a:p>
            <a:pPr lvl="0" algn="just"/>
            <a:r>
              <a:rPr lang="fr-FR" sz="4400" dirty="0" smtClean="0">
                <a:solidFill>
                  <a:srgbClr val="C00000"/>
                </a:solidFill>
                <a:latin typeface="Arial Rounded MT Bold" pitchFamily="34" charset="0"/>
              </a:rPr>
              <a:t>Moïse était un leader exceptionnel, mais ses qualités étaient obstruées au devant du peuple par la médisance de ses adversaires. </a:t>
            </a:r>
            <a:endParaRPr lang="en-US" sz="4400" b="1" dirty="0" smtClean="0">
              <a:solidFill>
                <a:srgbClr val="C00000"/>
              </a:solidFill>
              <a:latin typeface="Arial Rounded MT Bold" pitchFamily="34" charset="0"/>
            </a:endParaRPr>
          </a:p>
          <a:p>
            <a:pPr lvl="0" algn="just"/>
            <a:r>
              <a:rPr lang="fr-FR" sz="4400" dirty="0" err="1" smtClean="0">
                <a:latin typeface="Arial Rounded MT Bold" pitchFamily="34" charset="0"/>
              </a:rPr>
              <a:t>Koré</a:t>
            </a:r>
            <a:r>
              <a:rPr lang="fr-FR" sz="4400" dirty="0" smtClean="0">
                <a:latin typeface="Arial Rounded MT Bold" pitchFamily="34" charset="0"/>
              </a:rPr>
              <a:t>, l’homme du peuple, alla convoquer toute l’assemblée d’Israël contre Moïse</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a:solidFill>
            <a:schemeClr val="accent1">
              <a:lumMod val="40000"/>
              <a:lumOff val="60000"/>
            </a:schemeClr>
          </a:solidFill>
        </p:spPr>
        <p:txBody>
          <a:bodyPr>
            <a:normAutofit/>
          </a:bodyPr>
          <a:lstStyle/>
          <a:p>
            <a:pPr lvl="0" algn="just"/>
            <a:r>
              <a:rPr lang="fr-FR" sz="4800" dirty="0" smtClean="0">
                <a:latin typeface="Arial Rounded MT Bold" pitchFamily="34" charset="0"/>
              </a:rPr>
              <a:t>Tous </a:t>
            </a:r>
            <a:r>
              <a:rPr lang="fr-FR" sz="4800" dirty="0" smtClean="0">
                <a:latin typeface="Arial Rounded MT Bold" pitchFamily="34" charset="0"/>
              </a:rPr>
              <a:t>les sacrifices de Moïse à l’issu du peuple étaient passés en oubli.</a:t>
            </a:r>
            <a:endParaRPr lang="en-US" sz="4800" b="1" dirty="0" smtClean="0">
              <a:latin typeface="Arial Rounded MT Bold" pitchFamily="34" charset="0"/>
            </a:endParaRPr>
          </a:p>
          <a:p>
            <a:pPr lvl="0" algn="just"/>
            <a:r>
              <a:rPr lang="fr-FR" sz="4800" dirty="0" smtClean="0">
                <a:solidFill>
                  <a:srgbClr val="C00000"/>
                </a:solidFill>
                <a:latin typeface="Arial Rounded MT Bold" pitchFamily="34" charset="0"/>
              </a:rPr>
              <a:t>Méfiez-vous de quiconque vous demande du soutien contre un oint de l’Eternel qui marche dans l’intégrité. </a:t>
            </a:r>
            <a:endParaRPr lang="en-US" sz="4800" b="1" dirty="0">
              <a:solidFill>
                <a:srgbClr val="C00000"/>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99FF33"/>
          </a:solidFill>
        </p:spPr>
        <p:txBody>
          <a:bodyPr>
            <a:normAutofit fontScale="85000" lnSpcReduction="10000"/>
          </a:bodyPr>
          <a:lstStyle/>
          <a:p>
            <a:pPr algn="ctr">
              <a:buNone/>
            </a:pPr>
            <a:r>
              <a:rPr lang="fr-FR" sz="4400" dirty="0" smtClean="0">
                <a:solidFill>
                  <a:srgbClr val="000066"/>
                </a:solidFill>
                <a:latin typeface="Arial Rounded MT Bold" pitchFamily="34" charset="0"/>
              </a:rPr>
              <a:t>LA CONFRONTATION DE KORÉ CONTRE MOÏSE ET AARON</a:t>
            </a:r>
            <a:endParaRPr lang="en-US" sz="4400" b="1" dirty="0" smtClean="0">
              <a:solidFill>
                <a:srgbClr val="000066"/>
              </a:solidFill>
              <a:latin typeface="Arial Rounded MT Bold" pitchFamily="34" charset="0"/>
            </a:endParaRPr>
          </a:p>
          <a:p>
            <a:pPr algn="just"/>
            <a:r>
              <a:rPr lang="fr-FR" sz="4400" b="1" u="sng" dirty="0" smtClean="0">
                <a:solidFill>
                  <a:srgbClr val="C00000"/>
                </a:solidFill>
                <a:latin typeface="Arial Rounded MT Bold" pitchFamily="34" charset="0"/>
              </a:rPr>
              <a:t>Nombres </a:t>
            </a:r>
            <a:r>
              <a:rPr lang="fr-FR" sz="4400" b="1" u="sng" dirty="0" smtClean="0">
                <a:solidFill>
                  <a:srgbClr val="C00000"/>
                </a:solidFill>
                <a:latin typeface="Arial Rounded MT Bold" pitchFamily="34" charset="0"/>
              </a:rPr>
              <a:t>16:19-21 </a:t>
            </a:r>
            <a:r>
              <a:rPr lang="fr-FR" sz="4400" dirty="0" smtClean="0">
                <a:latin typeface="Arial Rounded MT Bold" pitchFamily="34" charset="0"/>
              </a:rPr>
              <a:t>Et </a:t>
            </a:r>
            <a:r>
              <a:rPr lang="fr-FR" sz="4400" dirty="0" err="1" smtClean="0">
                <a:latin typeface="Arial Rounded MT Bold" pitchFamily="34" charset="0"/>
              </a:rPr>
              <a:t>Koré</a:t>
            </a:r>
            <a:r>
              <a:rPr lang="fr-FR" sz="4400" dirty="0" smtClean="0">
                <a:latin typeface="Arial Rounded MT Bold" pitchFamily="34" charset="0"/>
              </a:rPr>
              <a:t> convoqua toute l'assemblée contre Moïse et Aaron, à l'entrée de la tente d'assignation. Alors la gloire de l'Éternel apparut à toute l'assemblée.</a:t>
            </a:r>
            <a:endParaRPr lang="en-US" sz="4400" b="1" dirty="0" smtClean="0">
              <a:latin typeface="Arial Rounded MT Bold" pitchFamily="34" charset="0"/>
            </a:endParaRPr>
          </a:p>
          <a:p>
            <a:pPr algn="just"/>
            <a:r>
              <a:rPr lang="fr-FR" sz="4400" dirty="0" smtClean="0">
                <a:solidFill>
                  <a:srgbClr val="000066"/>
                </a:solidFill>
                <a:latin typeface="Arial Rounded MT Bold" pitchFamily="34" charset="0"/>
              </a:rPr>
              <a:t> 20 Et l'Éternel parla à Moïse et à Aaron, et dit:</a:t>
            </a:r>
            <a:endParaRPr lang="en-US" sz="4400" b="1" dirty="0" smtClean="0">
              <a:solidFill>
                <a:srgbClr val="000066"/>
              </a:solidFill>
              <a:latin typeface="Arial Rounded MT Bold" pitchFamily="34" charset="0"/>
            </a:endParaRPr>
          </a:p>
          <a:p>
            <a:pPr algn="just"/>
            <a:r>
              <a:rPr lang="fr-FR" sz="4400" dirty="0" smtClean="0">
                <a:latin typeface="Arial Rounded MT Bold" pitchFamily="34" charset="0"/>
              </a:rPr>
              <a:t> 21 Séparez-vous du milieu de cette assemblée, et je les consumerai en un seul instant</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txBody>
          <a:bodyPr>
            <a:normAutofit fontScale="92500" lnSpcReduction="20000"/>
          </a:bodyPr>
          <a:lstStyle/>
          <a:p>
            <a:pPr algn="ctr">
              <a:buNone/>
            </a:pPr>
            <a:r>
              <a:rPr lang="fr-FR" sz="4400" dirty="0" smtClean="0">
                <a:solidFill>
                  <a:schemeClr val="bg1"/>
                </a:solidFill>
                <a:latin typeface="Arial Rounded MT Bold" pitchFamily="34" charset="0"/>
              </a:rPr>
              <a:t>L’INTERVENTION </a:t>
            </a:r>
            <a:r>
              <a:rPr lang="fr-FR" sz="4400" dirty="0" smtClean="0">
                <a:solidFill>
                  <a:schemeClr val="bg1"/>
                </a:solidFill>
                <a:latin typeface="Arial Rounded MT Bold" pitchFamily="34" charset="0"/>
              </a:rPr>
              <a:t>DE MOÏSE EN FAVEUR DU PEUPLE</a:t>
            </a:r>
            <a:endParaRPr lang="en-US" sz="4400" b="1" dirty="0" smtClean="0">
              <a:solidFill>
                <a:schemeClr val="bg1"/>
              </a:solidFill>
              <a:latin typeface="Arial Rounded MT Bold" pitchFamily="34" charset="0"/>
            </a:endParaRPr>
          </a:p>
          <a:p>
            <a:pPr algn="just"/>
            <a:r>
              <a:rPr lang="fr-FR" sz="4400" dirty="0" smtClean="0">
                <a:latin typeface="Arial Rounded MT Bold" pitchFamily="34" charset="0"/>
              </a:rPr>
              <a:t> 22 Ils tombèrent sur leur visage, et dirent: O Dieu, Dieu des esprits de toute chair! Un seul homme a péché, et tu t'irriterais contre toute l'assemblée?</a:t>
            </a:r>
            <a:endParaRPr lang="en-US" sz="4400" b="1" dirty="0" smtClean="0">
              <a:latin typeface="Arial Rounded MT Bold" pitchFamily="34" charset="0"/>
            </a:endParaRPr>
          </a:p>
          <a:p>
            <a:pPr lvl="0" algn="just"/>
            <a:r>
              <a:rPr lang="fr-FR" sz="4400" dirty="0" smtClean="0">
                <a:solidFill>
                  <a:schemeClr val="bg1"/>
                </a:solidFill>
                <a:latin typeface="Arial Rounded MT Bold" pitchFamily="34" charset="0"/>
              </a:rPr>
              <a:t>Le vrai leader que Dieu établit sur son peuple doit être pitoyable.</a:t>
            </a:r>
            <a:endParaRPr lang="en-US" sz="4400" b="1" dirty="0" smtClean="0">
              <a:solidFill>
                <a:schemeClr val="bg1"/>
              </a:solidFill>
              <a:latin typeface="Arial Rounded MT Bold" pitchFamily="34" charset="0"/>
            </a:endParaRPr>
          </a:p>
          <a:p>
            <a:pPr lvl="0" algn="just"/>
            <a:r>
              <a:rPr lang="fr-FR" sz="4400" dirty="0" smtClean="0">
                <a:latin typeface="Arial Rounded MT Bold" pitchFamily="34" charset="0"/>
              </a:rPr>
              <a:t>Moïse et Aaron implorèrent la miséricorde de Dieu en faveur du peuple.</a:t>
            </a:r>
            <a:endParaRPr lang="en-US" sz="4400" b="1" dirty="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pPr algn="ctr">
              <a:buNone/>
            </a:pPr>
            <a:r>
              <a:rPr lang="fr-FR" sz="4400" dirty="0" smtClean="0">
                <a:solidFill>
                  <a:srgbClr val="FF0000"/>
                </a:solidFill>
                <a:latin typeface="Arial Rounded MT Bold" pitchFamily="34" charset="0"/>
              </a:rPr>
              <a:t>LE JUGEMENT DE KORE </a:t>
            </a:r>
            <a:r>
              <a:rPr lang="fr-FR" sz="4400" dirty="0" smtClean="0">
                <a:latin typeface="Arial Rounded MT Bold" pitchFamily="34" charset="0"/>
              </a:rPr>
              <a:t> </a:t>
            </a:r>
            <a:endParaRPr lang="en-US" sz="4400" b="1" dirty="0" smtClean="0">
              <a:latin typeface="Arial Rounded MT Bold" pitchFamily="34" charset="0"/>
            </a:endParaRPr>
          </a:p>
          <a:p>
            <a:pPr algn="just"/>
            <a:r>
              <a:rPr lang="fr-FR" sz="4400" dirty="0" smtClean="0">
                <a:latin typeface="Arial Rounded MT Bold" pitchFamily="34" charset="0"/>
              </a:rPr>
              <a:t>Nu </a:t>
            </a:r>
            <a:r>
              <a:rPr lang="fr-FR" sz="4400" dirty="0" smtClean="0">
                <a:latin typeface="Arial Rounded MT Bold" pitchFamily="34" charset="0"/>
              </a:rPr>
              <a:t>16:28-33</a:t>
            </a:r>
          </a:p>
          <a:p>
            <a:pPr algn="just"/>
            <a:r>
              <a:rPr lang="fr-FR" sz="4400" dirty="0" smtClean="0">
                <a:solidFill>
                  <a:srgbClr val="FF0000"/>
                </a:solidFill>
                <a:latin typeface="Arial Rounded MT Bold" pitchFamily="34" charset="0"/>
              </a:rPr>
              <a:t>28 </a:t>
            </a:r>
            <a:r>
              <a:rPr lang="fr-FR" sz="4400" dirty="0" smtClean="0">
                <a:solidFill>
                  <a:srgbClr val="FF0000"/>
                </a:solidFill>
                <a:latin typeface="Arial Rounded MT Bold" pitchFamily="34" charset="0"/>
              </a:rPr>
              <a:t>Moïse dit: A ceci vous connaîtrez que l'Éternel m'a envoyé pour faire toutes ces choses, et que je n'agis pas de moi-même.</a:t>
            </a:r>
            <a:endParaRPr lang="en-US" sz="4400" b="1" dirty="0" smtClean="0">
              <a:solidFill>
                <a:srgbClr val="FF0000"/>
              </a:solidFill>
              <a:latin typeface="Arial Rounded MT Bold" pitchFamily="34" charset="0"/>
            </a:endParaRPr>
          </a:p>
          <a:p>
            <a:pPr algn="just"/>
            <a:r>
              <a:rPr lang="fr-FR" sz="4400" dirty="0" smtClean="0">
                <a:latin typeface="Arial Rounded MT Bold" pitchFamily="34" charset="0"/>
              </a:rPr>
              <a:t> 29 Si ces gens meurent comme tous les hommes meurent, s'ils subissent le sort commun à tous les hommes, ce n'est pas l'Éternel qui m'a envoyé</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400" dirty="0" smtClean="0">
                <a:latin typeface="Arial Rounded MT Bold" pitchFamily="34" charset="0"/>
              </a:rPr>
              <a:t> </a:t>
            </a:r>
            <a:r>
              <a:rPr lang="fr-FR" sz="4400" dirty="0" smtClean="0">
                <a:solidFill>
                  <a:srgbClr val="FF0000"/>
                </a:solidFill>
                <a:latin typeface="Arial Rounded MT Bold" pitchFamily="34" charset="0"/>
              </a:rPr>
              <a:t>30</a:t>
            </a:r>
            <a:r>
              <a:rPr lang="fr-FR" sz="4400" dirty="0" smtClean="0">
                <a:latin typeface="Arial Rounded MT Bold" pitchFamily="34" charset="0"/>
              </a:rPr>
              <a:t> mais si l'Éternel fait une chose inouïe, si la terre ouvre sa bouche pour les engloutir avec tout ce qui leur appartient, et qu'ils descendent vivants dans le séjour des morts, vous saurez alors que ces gens ont méprisé l'Éternel.</a:t>
            </a:r>
            <a:endParaRPr lang="en-US" sz="4400" b="1" dirty="0" smtClean="0">
              <a:latin typeface="Arial Rounded MT Bold" pitchFamily="34" charset="0"/>
            </a:endParaRPr>
          </a:p>
          <a:p>
            <a:pPr lvl="0" algn="just"/>
            <a:r>
              <a:rPr lang="fr-FR" sz="4400" dirty="0" smtClean="0">
                <a:solidFill>
                  <a:srgbClr val="FF0000"/>
                </a:solidFill>
                <a:latin typeface="Arial Rounded MT Bold" pitchFamily="34" charset="0"/>
              </a:rPr>
              <a:t>Moïse avait déjà cette capacité pour maudire le peuple, mais il s’abstenait toujours à le faire jusqu'à ce moment</a:t>
            </a:r>
            <a:r>
              <a:rPr lang="fr-FR" sz="4400" dirty="0" smtClean="0">
                <a:solidFill>
                  <a:srgbClr val="FF0000"/>
                </a:solidFill>
                <a:latin typeface="Arial Rounded MT Bold" pitchFamily="34" charset="0"/>
              </a:rPr>
              <a:t>.</a:t>
            </a:r>
            <a:endParaRPr lang="en-US" sz="4400" b="1" dirty="0" smtClean="0">
              <a:solidFill>
                <a:srgbClr val="FF0000"/>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400" dirty="0" smtClean="0">
                <a:latin typeface="Arial Rounded MT Bold" pitchFamily="34" charset="0"/>
              </a:rPr>
              <a:t>C’était </a:t>
            </a:r>
            <a:r>
              <a:rPr lang="fr-FR" sz="4400" dirty="0" smtClean="0">
                <a:latin typeface="Arial Rounded MT Bold" pitchFamily="34" charset="0"/>
              </a:rPr>
              <a:t>Dieu Lui-même qui exécutait le jugement contre </a:t>
            </a:r>
            <a:r>
              <a:rPr lang="fr-FR" sz="4400" dirty="0" err="1" smtClean="0">
                <a:latin typeface="Arial Rounded MT Bold" pitchFamily="34" charset="0"/>
              </a:rPr>
              <a:t>Koré</a:t>
            </a:r>
            <a:r>
              <a:rPr lang="fr-FR" sz="4400" dirty="0" smtClean="0">
                <a:latin typeface="Arial Rounded MT Bold" pitchFamily="34" charset="0"/>
              </a:rPr>
              <a:t> par la bouche de Moïse.</a:t>
            </a:r>
            <a:endParaRPr lang="en-US" sz="4400" b="1" dirty="0" smtClean="0">
              <a:latin typeface="Arial Rounded MT Bold" pitchFamily="34" charset="0"/>
            </a:endParaRPr>
          </a:p>
          <a:p>
            <a:pPr lvl="0" algn="just"/>
            <a:r>
              <a:rPr lang="fr-FR" sz="4400" dirty="0" smtClean="0">
                <a:solidFill>
                  <a:srgbClr val="FF0000"/>
                </a:solidFill>
                <a:latin typeface="Arial Rounded MT Bold" pitchFamily="34" charset="0"/>
              </a:rPr>
              <a:t>Les leaders religieux et les parents doivent à tout prix surveiller sur les mots de malédiction qu’ils prononcent sur leurs enfants et leurs sujets.</a:t>
            </a:r>
            <a:endParaRPr lang="en-US" sz="4400" b="1" dirty="0" smtClean="0">
              <a:solidFill>
                <a:srgbClr val="FF0000"/>
              </a:solidFill>
              <a:latin typeface="Arial Rounded MT Bold" pitchFamily="34" charset="0"/>
            </a:endParaRPr>
          </a:p>
          <a:p>
            <a:pPr lvl="0" algn="just"/>
            <a:r>
              <a:rPr lang="fr-FR" sz="4400" dirty="0" smtClean="0">
                <a:latin typeface="Arial Rounded MT Bold" pitchFamily="34" charset="0"/>
              </a:rPr>
              <a:t>Il y a des leaders religieux qui aiment s’en servir de cet exemple pour insinuer la peur chez les gens</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400" dirty="0" smtClean="0">
                <a:latin typeface="Arial Rounded MT Bold" pitchFamily="34" charset="0"/>
              </a:rPr>
              <a:t>De </a:t>
            </a:r>
            <a:r>
              <a:rPr lang="fr-FR" sz="4400" dirty="0" smtClean="0">
                <a:latin typeface="Arial Rounded MT Bold" pitchFamily="34" charset="0"/>
              </a:rPr>
              <a:t>toutes les façons, Dieu est très défensif de ses fidèles serviteurs.</a:t>
            </a:r>
            <a:endParaRPr lang="en-US" sz="4400" b="1" dirty="0" smtClean="0">
              <a:latin typeface="Arial Rounded MT Bold" pitchFamily="34" charset="0"/>
            </a:endParaRPr>
          </a:p>
          <a:p>
            <a:pPr lvl="0" algn="just"/>
            <a:r>
              <a:rPr lang="fr-FR" sz="4400" dirty="0" smtClean="0">
                <a:latin typeface="Arial Rounded MT Bold" pitchFamily="34" charset="0"/>
              </a:rPr>
              <a:t>Quiconque scandalise l’un des ses plus petits enfants, il serait mieux à ce vilain de mettre un moulin à son cou et se jeter dans la mer.   </a:t>
            </a:r>
            <a:endParaRPr lang="en-US" sz="4400" b="1" dirty="0" smtClean="0">
              <a:latin typeface="Arial Rounded MT Bold" pitchFamily="34" charset="0"/>
            </a:endParaRPr>
          </a:p>
          <a:p>
            <a:pPr algn="just"/>
            <a:r>
              <a:rPr lang="fr-FR" sz="4400" dirty="0" smtClean="0">
                <a:solidFill>
                  <a:srgbClr val="FF0000"/>
                </a:solidFill>
                <a:latin typeface="Arial Rounded MT Bold" pitchFamily="34" charset="0"/>
              </a:rPr>
              <a:t> 31 Comme il achevait de prononcer toutes ces paroles, la terre qui était sous eux se fendit.</a:t>
            </a:r>
            <a:endParaRPr lang="en-US" sz="4400" b="1" dirty="0" smtClean="0">
              <a:solidFill>
                <a:srgbClr val="FF0000"/>
              </a:solidFill>
              <a:latin typeface="Arial Rounded MT Bold" pitchFamily="34" charset="0"/>
            </a:endParaRPr>
          </a:p>
          <a:p>
            <a:pPr algn="just"/>
            <a:endParaRPr lang="en-US" sz="4400" b="1" dirty="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dirty="0" smtClean="0">
                <a:latin typeface="Arial Rounded MT Bold" pitchFamily="34" charset="0"/>
              </a:rPr>
              <a:t> 32 La terre ouvrit sa bouche, et les engloutit, eux et leurs maisons, avec tous les gens de </a:t>
            </a:r>
            <a:r>
              <a:rPr lang="fr-FR" sz="4400" dirty="0" err="1" smtClean="0">
                <a:latin typeface="Arial Rounded MT Bold" pitchFamily="34" charset="0"/>
              </a:rPr>
              <a:t>Koré</a:t>
            </a:r>
            <a:r>
              <a:rPr lang="fr-FR" sz="4400" dirty="0" smtClean="0">
                <a:latin typeface="Arial Rounded MT Bold" pitchFamily="34" charset="0"/>
              </a:rPr>
              <a:t> et tous leurs biens.</a:t>
            </a:r>
            <a:endParaRPr lang="en-US" sz="4400" b="1" dirty="0" smtClean="0">
              <a:latin typeface="Arial Rounded MT Bold" pitchFamily="34" charset="0"/>
            </a:endParaRPr>
          </a:p>
          <a:p>
            <a:pPr algn="just"/>
            <a:r>
              <a:rPr lang="fr-FR" sz="4400" dirty="0" smtClean="0">
                <a:solidFill>
                  <a:srgbClr val="FF0000"/>
                </a:solidFill>
                <a:latin typeface="Arial Rounded MT Bold" pitchFamily="34" charset="0"/>
              </a:rPr>
              <a:t> 33 Ils descendirent vivants dans le séjour des morts, eux et tout ce qui leur appartenait; la terre les recouvrit, et ils disparurent au milieu de l'assemblée</a:t>
            </a:r>
            <a:r>
              <a:rPr lang="fr-FR" sz="4400" dirty="0" smtClean="0">
                <a:solidFill>
                  <a:srgbClr val="FF0000"/>
                </a:solidFill>
                <a:latin typeface="Arial Rounded MT Bold" pitchFamily="34" charset="0"/>
              </a:rPr>
              <a:t>.</a:t>
            </a:r>
            <a:endParaRPr lang="en-US" sz="4400" b="1" dirty="0" smtClean="0">
              <a:solidFill>
                <a:srgbClr val="FF0000"/>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fr-FR" sz="4400" dirty="0" smtClean="0">
                <a:latin typeface="Arial Rounded MT Bold" pitchFamily="34" charset="0"/>
              </a:rPr>
              <a:t>Se </a:t>
            </a:r>
            <a:r>
              <a:rPr lang="fr-FR" sz="4400" dirty="0" smtClean="0">
                <a:latin typeface="Arial Rounded MT Bold" pitchFamily="34" charset="0"/>
              </a:rPr>
              <a:t>soulever contre la personne que Dieu établisse sans aucune raison valable est une chose de très grave.</a:t>
            </a:r>
            <a:endParaRPr lang="en-US" sz="4400" b="1" dirty="0" smtClean="0">
              <a:latin typeface="Arial Rounded MT Bold" pitchFamily="34" charset="0"/>
            </a:endParaRPr>
          </a:p>
          <a:p>
            <a:pPr lvl="0" algn="just"/>
            <a:r>
              <a:rPr lang="fr-FR" sz="4400" dirty="0" smtClean="0">
                <a:solidFill>
                  <a:srgbClr val="FF0000"/>
                </a:solidFill>
                <a:latin typeface="Arial Rounded MT Bold" pitchFamily="34" charset="0"/>
              </a:rPr>
              <a:t>Ces personnes sont destinées à leurs tâches avant même qu’elles fussent dans le ventre de leurs mères.</a:t>
            </a:r>
            <a:endParaRPr lang="en-US" sz="4400" b="1" dirty="0" smtClean="0">
              <a:solidFill>
                <a:srgbClr val="FF0000"/>
              </a:solidFill>
              <a:latin typeface="Arial Rounded MT Bold" pitchFamily="34" charset="0"/>
            </a:endParaRPr>
          </a:p>
          <a:p>
            <a:pPr lvl="0" algn="just"/>
            <a:r>
              <a:rPr lang="fr-FR" sz="4400" dirty="0" smtClean="0">
                <a:latin typeface="Arial Rounded MT Bold" pitchFamily="34" charset="0"/>
              </a:rPr>
              <a:t>Dieu a façonné ces personnes par de grandes épreuves avant de les établir dans son œuvre</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Ils </a:t>
            </a:r>
            <a:r>
              <a:rPr lang="fr-FR" sz="4400" dirty="0" smtClean="0">
                <a:latin typeface="Arial Rounded MT Bold" pitchFamily="34" charset="0"/>
              </a:rPr>
              <a:t>sont des serviteurs de Dieu pour renforcer sa volonté sur la terre.</a:t>
            </a:r>
            <a:endParaRPr lang="en-US" sz="4400" b="1" dirty="0" smtClean="0">
              <a:latin typeface="Arial Rounded MT Bold" pitchFamily="34" charset="0"/>
            </a:endParaRPr>
          </a:p>
          <a:p>
            <a:pPr lvl="0" algn="just"/>
            <a:r>
              <a:rPr lang="fr-FR" sz="4400" dirty="0" smtClean="0">
                <a:solidFill>
                  <a:srgbClr val="FF0000"/>
                </a:solidFill>
                <a:latin typeface="Arial Rounded MT Bold" pitchFamily="34" charset="0"/>
              </a:rPr>
              <a:t>Ils ne sont pas aussi remplaçables comme vous l’auriez souhaité.</a:t>
            </a:r>
            <a:endParaRPr lang="en-US" sz="4400" b="1" dirty="0" smtClean="0">
              <a:solidFill>
                <a:srgbClr val="FF0000"/>
              </a:solidFill>
              <a:latin typeface="Arial Rounded MT Bold" pitchFamily="34" charset="0"/>
            </a:endParaRPr>
          </a:p>
          <a:p>
            <a:pPr lvl="0" algn="just"/>
            <a:r>
              <a:rPr lang="fr-FR" sz="4400" dirty="0" err="1" smtClean="0">
                <a:latin typeface="Arial Rounded MT Bold" pitchFamily="34" charset="0"/>
              </a:rPr>
              <a:t>Koré</a:t>
            </a:r>
            <a:r>
              <a:rPr lang="fr-FR" sz="4400" dirty="0" smtClean="0">
                <a:latin typeface="Arial Rounded MT Bold" pitchFamily="34" charset="0"/>
              </a:rPr>
              <a:t> et toute sa famille connurent une fin tragique et pénible</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smtClean="0">
                <a:latin typeface="Arial Rounded MT Bold" pitchFamily="34" charset="0"/>
              </a:rPr>
              <a:t>La </a:t>
            </a:r>
            <a:r>
              <a:rPr lang="fr-FR" sz="4800" dirty="0" smtClean="0">
                <a:latin typeface="Arial Rounded MT Bold" pitchFamily="34" charset="0"/>
              </a:rPr>
              <a:t>colère de Dieu n’alla pas s’arrêter seul sur </a:t>
            </a:r>
            <a:r>
              <a:rPr lang="fr-FR" sz="4800" dirty="0" err="1" smtClean="0">
                <a:latin typeface="Arial Rounded MT Bold" pitchFamily="34" charset="0"/>
              </a:rPr>
              <a:t>Koré</a:t>
            </a:r>
            <a:r>
              <a:rPr lang="fr-FR" sz="4800" dirty="0" smtClean="0">
                <a:latin typeface="Arial Rounded MT Bold" pitchFamily="34" charset="0"/>
              </a:rPr>
              <a:t> qui était de la famille de Lévi, mais ceux qui le supportèrent dans son attentat connurent aussi une fin émouvante. </a:t>
            </a:r>
            <a:endParaRPr lang="en-US" sz="4800" b="1" dirty="0">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ctr">
              <a:buNone/>
            </a:pPr>
            <a:r>
              <a:rPr lang="fr-FR" sz="4400" dirty="0" smtClean="0">
                <a:solidFill>
                  <a:srgbClr val="0D069A"/>
                </a:solidFill>
                <a:latin typeface="Arial Rounded MT Bold" pitchFamily="34" charset="0"/>
              </a:rPr>
              <a:t>LE JUGEMENT DES 250 FAUX PRÊTRES</a:t>
            </a:r>
            <a:endParaRPr lang="en-US" sz="4400" b="1" dirty="0" smtClean="0">
              <a:solidFill>
                <a:srgbClr val="0D069A"/>
              </a:solidFill>
              <a:latin typeface="Arial Rounded MT Bold" pitchFamily="34" charset="0"/>
            </a:endParaRPr>
          </a:p>
          <a:p>
            <a:pPr algn="just"/>
            <a:r>
              <a:rPr lang="fr-FR" sz="4400" dirty="0" smtClean="0">
                <a:solidFill>
                  <a:srgbClr val="C00000"/>
                </a:solidFill>
                <a:latin typeface="Arial Rounded MT Bold" pitchFamily="34" charset="0"/>
              </a:rPr>
              <a:t>NOMBRES 16:34-35 </a:t>
            </a:r>
            <a:r>
              <a:rPr lang="fr-FR" sz="4400" dirty="0" smtClean="0">
                <a:latin typeface="Arial Rounded MT Bold" pitchFamily="34" charset="0"/>
              </a:rPr>
              <a:t>Tout Israël, qui était autour d'eux, s'enfuit à leur cri; car ils disaient: Fuyons, de peur que la terre ne nous engloutisse!</a:t>
            </a:r>
            <a:endParaRPr lang="en-US" sz="4400" b="1"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D069A"/>
                </a:solidFill>
                <a:latin typeface="Arial Rounded MT Bold" pitchFamily="34" charset="0"/>
              </a:rPr>
              <a:t>35 ¶ Un feu sortit d'auprès de l'Éternel, et consuma les deux cent cinquante hommes qui offraient le parfum</a:t>
            </a:r>
            <a:r>
              <a:rPr lang="fr-FR" sz="4400" dirty="0" smtClean="0">
                <a:solidFill>
                  <a:srgbClr val="0D069A"/>
                </a:solidFill>
                <a:latin typeface="Arial Rounded MT Bold" pitchFamily="34" charset="0"/>
              </a:rPr>
              <a:t>.</a:t>
            </a:r>
            <a:endParaRPr lang="en-US" sz="4400" b="1" dirty="0" smtClean="0">
              <a:solidFill>
                <a:srgbClr val="0D069A"/>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dirty="0" err="1" smtClean="0">
                <a:latin typeface="Arial Rounded MT Bold" pitchFamily="34" charset="0"/>
              </a:rPr>
              <a:t>Koré</a:t>
            </a:r>
            <a:r>
              <a:rPr lang="fr-FR" sz="4400" dirty="0" smtClean="0">
                <a:latin typeface="Arial Rounded MT Bold" pitchFamily="34" charset="0"/>
              </a:rPr>
              <a:t> </a:t>
            </a:r>
            <a:r>
              <a:rPr lang="fr-FR" sz="4400" dirty="0" smtClean="0">
                <a:latin typeface="Arial Rounded MT Bold" pitchFamily="34" charset="0"/>
              </a:rPr>
              <a:t>et toute sa famille n’est plus.</a:t>
            </a:r>
            <a:endParaRPr lang="en-US" sz="4400" b="1" dirty="0" smtClean="0">
              <a:latin typeface="Arial Rounded MT Bold" pitchFamily="34" charset="0"/>
            </a:endParaRPr>
          </a:p>
          <a:p>
            <a:pPr lvl="0" algn="just"/>
            <a:r>
              <a:rPr lang="fr-FR" sz="4400" dirty="0" smtClean="0">
                <a:solidFill>
                  <a:srgbClr val="0D069A"/>
                </a:solidFill>
                <a:latin typeface="Arial Rounded MT Bold" pitchFamily="34" charset="0"/>
              </a:rPr>
              <a:t>250 des principaux supporteurs qui voulaient neutraliser l’onction d’Aaron périssent en ce jour.</a:t>
            </a:r>
            <a:endParaRPr lang="en-US" sz="4400" b="1" dirty="0" smtClean="0">
              <a:solidFill>
                <a:srgbClr val="0D069A"/>
              </a:solidFill>
              <a:latin typeface="Arial Rounded MT Bold" pitchFamily="34" charset="0"/>
            </a:endParaRPr>
          </a:p>
          <a:p>
            <a:pPr lvl="0" algn="just"/>
            <a:r>
              <a:rPr lang="fr-FR" sz="4400" dirty="0" smtClean="0">
                <a:latin typeface="Arial Rounded MT Bold" pitchFamily="34" charset="0"/>
              </a:rPr>
              <a:t>Le fléau de Dieu alla encore se fondre sur un plus grand nombre de l’assemblée d’Israël</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dirty="0" smtClean="0">
                <a:solidFill>
                  <a:srgbClr val="0D069A"/>
                </a:solidFill>
                <a:latin typeface="Arial Rounded MT Bold" pitchFamily="34" charset="0"/>
              </a:rPr>
              <a:t>Nombres </a:t>
            </a:r>
            <a:r>
              <a:rPr lang="fr-FR" sz="4400" dirty="0" smtClean="0">
                <a:solidFill>
                  <a:srgbClr val="0D069A"/>
                </a:solidFill>
                <a:latin typeface="Arial Rounded MT Bold" pitchFamily="34" charset="0"/>
              </a:rPr>
              <a:t>16:40 </a:t>
            </a:r>
            <a:r>
              <a:rPr lang="fr-FR" sz="4400" dirty="0" smtClean="0">
                <a:latin typeface="Arial Rounded MT Bold" pitchFamily="34" charset="0"/>
              </a:rPr>
              <a:t>C'est un souvenir pour les enfants d'Israël, afin qu'aucun étranger à la race d'Aaron ne s'approche pour offrir du parfum devant l'Éternel et ne soit comme </a:t>
            </a:r>
            <a:r>
              <a:rPr lang="fr-FR" sz="4400" dirty="0" err="1" smtClean="0">
                <a:latin typeface="Arial Rounded MT Bold" pitchFamily="34" charset="0"/>
              </a:rPr>
              <a:t>Koré</a:t>
            </a:r>
            <a:r>
              <a:rPr lang="fr-FR" sz="4400" dirty="0" smtClean="0">
                <a:latin typeface="Arial Rounded MT Bold" pitchFamily="34" charset="0"/>
              </a:rPr>
              <a:t> et comme sa troupe, selon ce que l'Éternel avait déclaré par Moïse.</a:t>
            </a:r>
            <a:endParaRPr lang="en-US" sz="4400" b="1" dirty="0">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a:solidFill>
            <a:srgbClr val="FFFF00"/>
          </a:solidFill>
        </p:spPr>
        <p:txBody>
          <a:bodyPr>
            <a:normAutofit fontScale="92500" lnSpcReduction="20000"/>
          </a:bodyPr>
          <a:lstStyle/>
          <a:p>
            <a:pPr algn="ctr">
              <a:buNone/>
            </a:pPr>
            <a:r>
              <a:rPr lang="fr-FR" sz="4400" dirty="0" smtClean="0">
                <a:solidFill>
                  <a:srgbClr val="660066"/>
                </a:solidFill>
                <a:latin typeface="Arial Rounded MT Bold" pitchFamily="34" charset="0"/>
              </a:rPr>
              <a:t>LE JUGEMENT DES 14700 QUI MURMURÈRENT CONTRE MOÏSE ET </a:t>
            </a:r>
            <a:r>
              <a:rPr lang="fr-FR" sz="4400" dirty="0" smtClean="0">
                <a:solidFill>
                  <a:srgbClr val="660066"/>
                </a:solidFill>
                <a:latin typeface="Arial Rounded MT Bold" pitchFamily="34" charset="0"/>
              </a:rPr>
              <a:t>AARON</a:t>
            </a:r>
            <a:endParaRPr lang="en-US" sz="4400" b="1" dirty="0" smtClean="0">
              <a:solidFill>
                <a:srgbClr val="660066"/>
              </a:solidFill>
              <a:latin typeface="Arial Rounded MT Bold" pitchFamily="34" charset="0"/>
            </a:endParaRPr>
          </a:p>
          <a:p>
            <a:pPr lvl="0" algn="just"/>
            <a:r>
              <a:rPr lang="fr-FR" sz="4400" dirty="0" smtClean="0">
                <a:solidFill>
                  <a:srgbClr val="0D069A"/>
                </a:solidFill>
                <a:latin typeface="Arial Rounded MT Bold" pitchFamily="34" charset="0"/>
              </a:rPr>
              <a:t>En fin de conte, Moise et Aaron allèrent devoir intercéder la miséricorde de Dieu une nouvelle fois afin d’apaiser sa colère sur le peuple.</a:t>
            </a:r>
            <a:endParaRPr lang="en-US" sz="4400" b="1" dirty="0" smtClean="0">
              <a:solidFill>
                <a:srgbClr val="0D069A"/>
              </a:solidFill>
              <a:latin typeface="Arial Rounded MT Bold" pitchFamily="34" charset="0"/>
            </a:endParaRPr>
          </a:p>
          <a:p>
            <a:pPr lvl="0" algn="just"/>
            <a:r>
              <a:rPr lang="fr-FR" sz="4400" dirty="0" smtClean="0">
                <a:solidFill>
                  <a:srgbClr val="660066"/>
                </a:solidFill>
                <a:latin typeface="Arial Rounded MT Bold" pitchFamily="34" charset="0"/>
              </a:rPr>
              <a:t>Quels bons leaders ! Moïse et Aaron pourraient tarder à l’action afin de voir périr tous ses adversaires</a:t>
            </a:r>
            <a:r>
              <a:rPr lang="fr-FR" sz="4400" dirty="0" smtClean="0">
                <a:solidFill>
                  <a:srgbClr val="660066"/>
                </a:solidFill>
                <a:latin typeface="Arial Rounded MT Bold" pitchFamily="34" charset="0"/>
              </a:rPr>
              <a:t>.</a:t>
            </a:r>
            <a:endParaRPr lang="en-US" sz="4400" b="1" dirty="0" smtClean="0">
              <a:solidFill>
                <a:srgbClr val="660066"/>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a:solidFill>
            <a:srgbClr val="FFFF00"/>
          </a:solidFill>
        </p:spPr>
        <p:txBody>
          <a:bodyPr>
            <a:normAutofit fontScale="92500" lnSpcReduction="20000"/>
          </a:bodyPr>
          <a:lstStyle/>
          <a:p>
            <a:pPr algn="just"/>
            <a:r>
              <a:rPr lang="fr-FR" sz="4400" dirty="0" smtClean="0">
                <a:solidFill>
                  <a:srgbClr val="660066"/>
                </a:solidFill>
                <a:latin typeface="Arial Rounded MT Bold" pitchFamily="34" charset="0"/>
              </a:rPr>
              <a:t>Nombres </a:t>
            </a:r>
            <a:r>
              <a:rPr lang="fr-FR" sz="4400" dirty="0" smtClean="0">
                <a:solidFill>
                  <a:srgbClr val="660066"/>
                </a:solidFill>
                <a:latin typeface="Arial Rounded MT Bold" pitchFamily="34" charset="0"/>
              </a:rPr>
              <a:t>16:41-45 </a:t>
            </a:r>
            <a:r>
              <a:rPr lang="fr-FR" sz="4400" dirty="0" smtClean="0">
                <a:solidFill>
                  <a:srgbClr val="0D069A"/>
                </a:solidFill>
                <a:latin typeface="Arial Rounded MT Bold" pitchFamily="34" charset="0"/>
              </a:rPr>
              <a:t>¶ Dès le lendemain, toute l'assemblée des enfants d'Israël murmura contre Moïse et Aaron, en disant: Vous avez fait mourir le peuple de l'Éternel.</a:t>
            </a:r>
            <a:endParaRPr lang="en-US" sz="4400" b="1" dirty="0" smtClean="0">
              <a:solidFill>
                <a:srgbClr val="0D069A"/>
              </a:solidFill>
              <a:latin typeface="Arial Rounded MT Bold" pitchFamily="34" charset="0"/>
            </a:endParaRPr>
          </a:p>
          <a:p>
            <a:pPr algn="just"/>
            <a:r>
              <a:rPr lang="fr-FR" sz="4400" dirty="0" smtClean="0">
                <a:solidFill>
                  <a:srgbClr val="0D069A"/>
                </a:solidFill>
                <a:latin typeface="Arial Rounded MT Bold" pitchFamily="34" charset="0"/>
              </a:rPr>
              <a:t> </a:t>
            </a:r>
            <a:r>
              <a:rPr lang="fr-FR" sz="4400" dirty="0" smtClean="0">
                <a:solidFill>
                  <a:srgbClr val="660066"/>
                </a:solidFill>
                <a:latin typeface="Arial Rounded MT Bold" pitchFamily="34" charset="0"/>
              </a:rPr>
              <a:t>42 Comme l'assemblée se formait contre Moïse et Aaron, et comme ils tournaient les regards vers la tente d'assignation, voici, la nuée la couvrit, et la gloire de l'Éternel apparut</a:t>
            </a:r>
            <a:r>
              <a:rPr lang="fr-FR" sz="4400" dirty="0" smtClean="0">
                <a:solidFill>
                  <a:srgbClr val="660066"/>
                </a:solidFill>
                <a:latin typeface="Arial Rounded MT Bold" pitchFamily="34" charset="0"/>
              </a:rPr>
              <a:t>.</a:t>
            </a:r>
            <a:endParaRPr lang="en-US" sz="4400" b="1" dirty="0" smtClean="0">
              <a:solidFill>
                <a:srgbClr val="660066"/>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a:solidFill>
            <a:srgbClr val="FFFF00"/>
          </a:solidFill>
        </p:spPr>
        <p:txBody>
          <a:bodyPr>
            <a:normAutofit fontScale="92500"/>
          </a:bodyPr>
          <a:lstStyle/>
          <a:p>
            <a:pPr lvl="0" algn="just"/>
            <a:r>
              <a:rPr lang="fr-FR" sz="4400" dirty="0" smtClean="0">
                <a:solidFill>
                  <a:srgbClr val="0D069A"/>
                </a:solidFill>
                <a:latin typeface="Arial Rounded MT Bold" pitchFamily="34" charset="0"/>
              </a:rPr>
              <a:t>Cette </a:t>
            </a:r>
            <a:r>
              <a:rPr lang="fr-FR" sz="4400" dirty="0" smtClean="0">
                <a:solidFill>
                  <a:srgbClr val="0D069A"/>
                </a:solidFill>
                <a:latin typeface="Arial Rounded MT Bold" pitchFamily="34" charset="0"/>
              </a:rPr>
              <a:t>fois-ci encore, le peuple ne voit pas la main de Dieu dans cette affaire.</a:t>
            </a:r>
            <a:endParaRPr lang="en-US" sz="4400" b="1" dirty="0" smtClean="0">
              <a:solidFill>
                <a:srgbClr val="0D069A"/>
              </a:solidFill>
              <a:latin typeface="Arial Rounded MT Bold" pitchFamily="34" charset="0"/>
            </a:endParaRPr>
          </a:p>
          <a:p>
            <a:pPr lvl="0" algn="just"/>
            <a:r>
              <a:rPr lang="fr-FR" sz="4400" dirty="0" smtClean="0">
                <a:solidFill>
                  <a:srgbClr val="660066"/>
                </a:solidFill>
                <a:latin typeface="Arial Rounded MT Bold" pitchFamily="34" charset="0"/>
              </a:rPr>
              <a:t>Ils voulaient tirer vengeance contre Moïse et Aaron pour la perte de ces âmes rebelles. </a:t>
            </a:r>
            <a:endParaRPr lang="en-US" sz="4400" b="1" dirty="0" smtClean="0">
              <a:solidFill>
                <a:srgbClr val="660066"/>
              </a:solidFill>
              <a:latin typeface="Arial Rounded MT Bold" pitchFamily="34" charset="0"/>
            </a:endParaRPr>
          </a:p>
          <a:p>
            <a:pPr lvl="0" algn="just"/>
            <a:r>
              <a:rPr lang="fr-FR" sz="4400" dirty="0" smtClean="0">
                <a:solidFill>
                  <a:srgbClr val="0D069A"/>
                </a:solidFill>
                <a:latin typeface="Arial Rounded MT Bold" pitchFamily="34" charset="0"/>
              </a:rPr>
              <a:t>Quand un peuple est aveuglé par la désobéissance et la rébellion, il devient incapable de percevoir le jugement de Dieu</a:t>
            </a:r>
            <a:r>
              <a:rPr lang="fr-FR" sz="4400" dirty="0" smtClean="0">
                <a:solidFill>
                  <a:srgbClr val="0D069A"/>
                </a:solidFill>
                <a:latin typeface="Arial Rounded MT Bold" pitchFamily="34" charset="0"/>
              </a:rPr>
              <a:t>.</a:t>
            </a:r>
            <a:endParaRPr lang="en-US" sz="4400" b="1" dirty="0" smtClean="0">
              <a:solidFill>
                <a:srgbClr val="0D069A"/>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a:solidFill>
            <a:srgbClr val="FFFF00"/>
          </a:solidFill>
        </p:spPr>
        <p:txBody>
          <a:bodyPr>
            <a:normAutofit fontScale="92500" lnSpcReduction="20000"/>
          </a:bodyPr>
          <a:lstStyle/>
          <a:p>
            <a:pPr lvl="0" algn="just"/>
            <a:r>
              <a:rPr lang="fr-FR" sz="4400" dirty="0" smtClean="0">
                <a:solidFill>
                  <a:srgbClr val="0D069A"/>
                </a:solidFill>
                <a:latin typeface="Arial Rounded MT Bold" pitchFamily="34" charset="0"/>
              </a:rPr>
              <a:t>Pour </a:t>
            </a:r>
            <a:r>
              <a:rPr lang="fr-FR" sz="4400" dirty="0" smtClean="0">
                <a:solidFill>
                  <a:srgbClr val="0D069A"/>
                </a:solidFill>
                <a:latin typeface="Arial Rounded MT Bold" pitchFamily="34" charset="0"/>
              </a:rPr>
              <a:t>eux, c’était Moïse qui se tirait vengeance contre ses adversaires.  </a:t>
            </a:r>
            <a:endParaRPr lang="en-US" sz="4400" b="1" dirty="0" smtClean="0">
              <a:solidFill>
                <a:srgbClr val="0D069A"/>
              </a:solidFill>
              <a:latin typeface="Arial Rounded MT Bold" pitchFamily="34" charset="0"/>
            </a:endParaRPr>
          </a:p>
          <a:p>
            <a:pPr algn="just"/>
            <a:r>
              <a:rPr lang="fr-FR" sz="4400" dirty="0" smtClean="0">
                <a:solidFill>
                  <a:srgbClr val="660066"/>
                </a:solidFill>
                <a:latin typeface="Arial Rounded MT Bold" pitchFamily="34" charset="0"/>
              </a:rPr>
              <a:t>43 Moïse et Aaron arrivèrent devant la tente d'assignation.</a:t>
            </a:r>
            <a:endParaRPr lang="en-US" sz="4400" b="1" dirty="0" smtClean="0">
              <a:solidFill>
                <a:srgbClr val="660066"/>
              </a:solidFill>
              <a:latin typeface="Arial Rounded MT Bold" pitchFamily="34" charset="0"/>
            </a:endParaRPr>
          </a:p>
          <a:p>
            <a:pPr algn="just"/>
            <a:r>
              <a:rPr lang="fr-FR" sz="4400" dirty="0" smtClean="0">
                <a:solidFill>
                  <a:srgbClr val="0D069A"/>
                </a:solidFill>
                <a:latin typeface="Arial Rounded MT Bold" pitchFamily="34" charset="0"/>
              </a:rPr>
              <a:t> 44 Et l'Éternel parla à Moïse, et dit:</a:t>
            </a:r>
            <a:endParaRPr lang="en-US" sz="4400" b="1" dirty="0" smtClean="0">
              <a:solidFill>
                <a:srgbClr val="0D069A"/>
              </a:solidFill>
              <a:latin typeface="Arial Rounded MT Bold" pitchFamily="34" charset="0"/>
            </a:endParaRPr>
          </a:p>
          <a:p>
            <a:pPr algn="just"/>
            <a:r>
              <a:rPr lang="fr-FR" sz="4400" dirty="0" smtClean="0">
                <a:solidFill>
                  <a:srgbClr val="660066"/>
                </a:solidFill>
                <a:latin typeface="Arial Rounded MT Bold" pitchFamily="34" charset="0"/>
              </a:rPr>
              <a:t> 45 Retirez-vous du milieu de cette assemblée, et je les consumerai en un instant. Ils tombèrent sur leur visage;</a:t>
            </a:r>
            <a:endParaRPr lang="en-US" sz="4400" b="1" dirty="0">
              <a:solidFill>
                <a:srgbClr val="660066"/>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txBody>
          <a:bodyPr>
            <a:normAutofit lnSpcReduction="10000"/>
          </a:bodyPr>
          <a:lstStyle/>
          <a:p>
            <a:pPr algn="just"/>
            <a:r>
              <a:rPr lang="fr-FR" sz="4400" dirty="0" smtClean="0">
                <a:latin typeface="Arial Rounded MT Bold" pitchFamily="34" charset="0"/>
              </a:rPr>
              <a:t>LA DEUXIÈME INTERVENTION DE MOÏSE </a:t>
            </a:r>
            <a:endParaRPr lang="en-US" sz="4400" b="1" dirty="0" smtClean="0">
              <a:latin typeface="Arial Rounded MT Bold" pitchFamily="34" charset="0"/>
            </a:endParaRPr>
          </a:p>
          <a:p>
            <a:pPr algn="just"/>
            <a:r>
              <a:rPr lang="fr-FR" sz="4400" dirty="0" smtClean="0">
                <a:solidFill>
                  <a:srgbClr val="C00000"/>
                </a:solidFill>
                <a:latin typeface="Arial Rounded MT Bold" pitchFamily="34" charset="0"/>
              </a:rPr>
              <a:t>46 et Moïse dit à Aaron: Prends le brasier, mets-y du feu de dessus l'autel, poses-y du parfum, va promptement vers l'assemblée, et fais pour eux l'expiation; car la colère de l'Éternel a éclaté, la plaie a commencé.</a:t>
            </a:r>
            <a:endParaRPr lang="en-US" sz="4400" b="1" dirty="0" smtClean="0">
              <a:solidFill>
                <a:srgbClr val="C00000"/>
              </a:solidFill>
              <a:latin typeface="Arial Rounded MT Bold" pitchFamily="34" charset="0"/>
            </a:endParaRPr>
          </a:p>
          <a:p>
            <a:pPr algn="just"/>
            <a:endParaRPr lang="en-US" sz="4400" b="1" dirty="0" smtClean="0">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txBody>
          <a:bodyPr>
            <a:normAutofit/>
          </a:bodyPr>
          <a:lstStyle/>
          <a:p>
            <a:pPr algn="just"/>
            <a:r>
              <a:rPr lang="fr-FR" sz="4400" dirty="0" smtClean="0">
                <a:latin typeface="Arial Rounded MT Bold" pitchFamily="34" charset="0"/>
              </a:rPr>
              <a:t> 47 Aaron prit le brasier, comme Moïse avait dit, et courut au milieu de l'assemblée; et voici, la plaie avait commencé parmi le peuple. Il offrit le parfum, et il fit l'expiation pour le peuple.</a:t>
            </a:r>
            <a:endParaRPr lang="en-US" sz="4400" b="1" dirty="0" smtClean="0">
              <a:latin typeface="Arial Rounded MT Bold" pitchFamily="34" charset="0"/>
            </a:endParaRPr>
          </a:p>
          <a:p>
            <a:pPr algn="just"/>
            <a:r>
              <a:rPr lang="fr-FR" sz="4400" dirty="0" smtClean="0">
                <a:solidFill>
                  <a:srgbClr val="C00000"/>
                </a:solidFill>
                <a:latin typeface="Arial Rounded MT Bold" pitchFamily="34" charset="0"/>
              </a:rPr>
              <a:t> 48 Il se plaça entre les morts et les vivants, et la plaie fut arrêtée.</a:t>
            </a:r>
            <a:endParaRPr lang="en-US" sz="4400" b="1" dirty="0" smtClean="0">
              <a:solidFill>
                <a:srgbClr val="C00000"/>
              </a:solidFill>
              <a:latin typeface="Arial Rounded MT Bold" pitchFamily="34" charset="0"/>
            </a:endParaRPr>
          </a:p>
          <a:p>
            <a:pPr algn="just"/>
            <a:endParaRPr lang="en-US" sz="4400" b="1" dirty="0">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txBody>
          <a:bodyPr>
            <a:normAutofit/>
          </a:bodyPr>
          <a:lstStyle/>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49</a:t>
            </a:r>
            <a:r>
              <a:rPr lang="fr-FR" sz="4400" dirty="0" smtClean="0">
                <a:latin typeface="Arial Rounded MT Bold" pitchFamily="34" charset="0"/>
              </a:rPr>
              <a:t> Il y eut quatorze mille sept cents personnes qui moururent de cette plaie, outre ceux qui étaient morts à cause de </a:t>
            </a:r>
            <a:r>
              <a:rPr lang="fr-FR" sz="4400" dirty="0" err="1" smtClean="0">
                <a:latin typeface="Arial Rounded MT Bold" pitchFamily="34" charset="0"/>
              </a:rPr>
              <a:t>Koré</a:t>
            </a:r>
            <a:r>
              <a:rPr lang="fr-FR" sz="4400" dirty="0" smtClean="0">
                <a:latin typeface="Arial Rounded MT Bold" pitchFamily="34" charset="0"/>
              </a:rPr>
              <a:t>.</a:t>
            </a:r>
            <a:endParaRPr lang="en-US" sz="4400" b="1" dirty="0" smtClean="0">
              <a:latin typeface="Arial Rounded MT Bold" pitchFamily="34" charset="0"/>
            </a:endParaRPr>
          </a:p>
          <a:p>
            <a:pPr lvl="0" algn="just"/>
            <a:r>
              <a:rPr lang="fr-FR" sz="4400" dirty="0" smtClean="0">
                <a:solidFill>
                  <a:srgbClr val="C00000"/>
                </a:solidFill>
                <a:latin typeface="Arial Rounded MT Bold" pitchFamily="34" charset="0"/>
              </a:rPr>
              <a:t>Hélas ! Dans l’égarement du peuple par la poussée de </a:t>
            </a:r>
            <a:r>
              <a:rPr lang="fr-FR" sz="4400" dirty="0" err="1" smtClean="0">
                <a:solidFill>
                  <a:srgbClr val="C00000"/>
                </a:solidFill>
                <a:latin typeface="Arial Rounded MT Bold" pitchFamily="34" charset="0"/>
              </a:rPr>
              <a:t>Koré</a:t>
            </a:r>
            <a:r>
              <a:rPr lang="fr-FR" sz="4400" dirty="0" smtClean="0">
                <a:solidFill>
                  <a:srgbClr val="C00000"/>
                </a:solidFill>
                <a:latin typeface="Arial Rounded MT Bold" pitchFamily="34" charset="0"/>
              </a:rPr>
              <a:t>, près de 15000 personnes ont perdu leur vie</a:t>
            </a:r>
            <a:r>
              <a:rPr lang="fr-FR" sz="4400" dirty="0" smtClean="0">
                <a:solidFill>
                  <a:srgbClr val="C00000"/>
                </a:solidFill>
                <a:latin typeface="Arial Rounded MT Bold" pitchFamily="34" charset="0"/>
              </a:rPr>
              <a:t>.</a:t>
            </a:r>
            <a:endParaRPr lang="en-US" sz="4400" b="1" dirty="0" smtClean="0">
              <a:solidFill>
                <a:srgbClr val="C00000"/>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txBody>
          <a:bodyPr>
            <a:normAutofit/>
          </a:bodyPr>
          <a:lstStyle/>
          <a:p>
            <a:pPr lvl="0" algn="just"/>
            <a:r>
              <a:rPr lang="fr-FR" sz="4400" dirty="0" smtClean="0">
                <a:latin typeface="Arial Rounded MT Bold" pitchFamily="34" charset="0"/>
              </a:rPr>
              <a:t>Seuls </a:t>
            </a:r>
            <a:r>
              <a:rPr lang="fr-FR" sz="4400" dirty="0" smtClean="0">
                <a:latin typeface="Arial Rounded MT Bold" pitchFamily="34" charset="0"/>
              </a:rPr>
              <a:t>Moïse et Aaron pouvaient intercéder en leur faveur, et c’était vers eux que se projetait leur animosité.</a:t>
            </a:r>
            <a:endParaRPr lang="en-US" sz="4400" b="1" dirty="0" smtClean="0">
              <a:latin typeface="Arial Rounded MT Bold" pitchFamily="34" charset="0"/>
            </a:endParaRPr>
          </a:p>
          <a:p>
            <a:pPr lvl="0" algn="just"/>
            <a:r>
              <a:rPr lang="fr-FR" sz="4400" dirty="0" smtClean="0">
                <a:solidFill>
                  <a:srgbClr val="C00000"/>
                </a:solidFill>
                <a:latin typeface="Arial Rounded MT Bold" pitchFamily="34" charset="0"/>
              </a:rPr>
              <a:t>Satan aime à instiguer la haine de le cœur de enfants de Dieu contre leurs leaders spirituel, afin qu’ils deviennent odieux envers celui qui les a appelés. </a:t>
            </a:r>
            <a:endParaRPr lang="en-US" sz="4400" b="1" dirty="0">
              <a:solidFill>
                <a:srgbClr val="C00000"/>
              </a:solidFill>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ctr"/>
            <a:r>
              <a:rPr lang="fr-FR" sz="4400" dirty="0" smtClean="0">
                <a:solidFill>
                  <a:srgbClr val="0033CC"/>
                </a:solidFill>
                <a:latin typeface="Arial Rounded MT Bold" pitchFamily="34" charset="0"/>
              </a:rPr>
              <a:t>CONCLUSION</a:t>
            </a:r>
            <a:endParaRPr lang="en-US" sz="4400" b="1" dirty="0" smtClean="0">
              <a:solidFill>
                <a:srgbClr val="0033CC"/>
              </a:solidFill>
              <a:latin typeface="Arial Rounded MT Bold" pitchFamily="34" charset="0"/>
            </a:endParaRPr>
          </a:p>
          <a:p>
            <a:pPr lvl="0" algn="just"/>
            <a:r>
              <a:rPr lang="fr-FR" sz="4400" dirty="0" smtClean="0">
                <a:latin typeface="Arial Rounded MT Bold" pitchFamily="34" charset="0"/>
              </a:rPr>
              <a:t>Nous sommes dans cette petite série de Message titré « La Verge d’Aaron ».</a:t>
            </a:r>
            <a:endParaRPr lang="en-US" sz="4400" b="1" dirty="0" smtClean="0">
              <a:latin typeface="Arial Rounded MT Bold" pitchFamily="34" charset="0"/>
            </a:endParaRPr>
          </a:p>
          <a:p>
            <a:pPr lvl="0" algn="just"/>
            <a:r>
              <a:rPr lang="fr-FR" sz="4400" dirty="0" smtClean="0">
                <a:solidFill>
                  <a:srgbClr val="0033CC"/>
                </a:solidFill>
                <a:latin typeface="Arial Rounded MT Bold" pitchFamily="34" charset="0"/>
              </a:rPr>
              <a:t>Le sous-titre c’est : Que fais-tus de ta verge ?</a:t>
            </a:r>
            <a:endParaRPr lang="en-US" sz="4400" b="1" dirty="0" smtClean="0">
              <a:solidFill>
                <a:srgbClr val="0033CC"/>
              </a:solidFill>
              <a:latin typeface="Arial Rounded MT Bold" pitchFamily="34" charset="0"/>
            </a:endParaRPr>
          </a:p>
          <a:p>
            <a:pPr lvl="0" algn="just"/>
            <a:r>
              <a:rPr lang="fr-FR" sz="4400" dirty="0" smtClean="0">
                <a:latin typeface="Arial Rounded MT Bold" pitchFamily="34" charset="0"/>
              </a:rPr>
              <a:t>La verge est un signe d’autorité.</a:t>
            </a:r>
            <a:endParaRPr lang="en-US" sz="4400" b="1" dirty="0" smtClean="0">
              <a:latin typeface="Arial Rounded MT Bold" pitchFamily="34" charset="0"/>
            </a:endParaRPr>
          </a:p>
          <a:p>
            <a:pPr lvl="0" algn="just"/>
            <a:r>
              <a:rPr lang="fr-FR" sz="4400" dirty="0" smtClean="0">
                <a:solidFill>
                  <a:srgbClr val="0033CC"/>
                </a:solidFill>
                <a:latin typeface="Arial Rounded MT Bold" pitchFamily="34" charset="0"/>
              </a:rPr>
              <a:t>Ta verge est celle avec laquelle Dieu va s’en servir pour manifester sa gloire dans ta vie</a:t>
            </a:r>
            <a:r>
              <a:rPr lang="fr-FR" sz="4400" dirty="0" smtClean="0">
                <a:solidFill>
                  <a:srgbClr val="0033CC"/>
                </a:solidFill>
                <a:latin typeface="Arial Rounded MT Bold" pitchFamily="34" charset="0"/>
              </a:rPr>
              <a:t>.</a:t>
            </a:r>
            <a:endParaRPr lang="en-US" sz="4400" b="1" dirty="0" smtClean="0">
              <a:solidFill>
                <a:srgbClr val="0033CC"/>
              </a:solidFill>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lvl="0" algn="just"/>
            <a:r>
              <a:rPr lang="fr-FR" sz="4400" dirty="0" smtClean="0">
                <a:latin typeface="Arial Rounded MT Bold" pitchFamily="34" charset="0"/>
              </a:rPr>
              <a:t>Il </a:t>
            </a:r>
            <a:r>
              <a:rPr lang="fr-FR" sz="4400" dirty="0" smtClean="0">
                <a:latin typeface="Arial Rounded MT Bold" pitchFamily="34" charset="0"/>
              </a:rPr>
              <a:t>y a la verge de Moise et la verge d’Aaron à ne pas confondre.</a:t>
            </a:r>
            <a:endParaRPr lang="en-US" sz="4400" b="1" dirty="0" smtClean="0">
              <a:latin typeface="Arial Rounded MT Bold" pitchFamily="34" charset="0"/>
            </a:endParaRPr>
          </a:p>
          <a:p>
            <a:pPr lvl="0" algn="just"/>
            <a:r>
              <a:rPr lang="fr-FR" sz="4400" dirty="0" smtClean="0">
                <a:solidFill>
                  <a:srgbClr val="0033CC"/>
                </a:solidFill>
                <a:latin typeface="Arial Rounded MT Bold" pitchFamily="34" charset="0"/>
              </a:rPr>
              <a:t>La majorité des prodiges de l’Egypte ont été exécutés par la Verge d’Aaron.</a:t>
            </a:r>
            <a:endParaRPr lang="en-US" sz="4400" b="1" dirty="0" smtClean="0">
              <a:solidFill>
                <a:srgbClr val="0033CC"/>
              </a:solidFill>
              <a:latin typeface="Arial Rounded MT Bold" pitchFamily="34" charset="0"/>
            </a:endParaRPr>
          </a:p>
          <a:p>
            <a:pPr lvl="0" algn="just"/>
            <a:r>
              <a:rPr lang="fr-FR" sz="4400" dirty="0" smtClean="0">
                <a:latin typeface="Arial Rounded MT Bold" pitchFamily="34" charset="0"/>
              </a:rPr>
              <a:t>Chacun doit trouver sa verge dans la vie pour pouvoir s’accrocher à sa mission sur terre.</a:t>
            </a:r>
            <a:endParaRPr lang="en-US" sz="4400" b="1" dirty="0" smtClean="0">
              <a:latin typeface="Arial Rounded MT Bold" pitchFamily="34" charset="0"/>
            </a:endParaRPr>
          </a:p>
          <a:p>
            <a:pPr lvl="0" algn="just"/>
            <a:r>
              <a:rPr lang="fr-FR" sz="4400" dirty="0" smtClean="0">
                <a:solidFill>
                  <a:srgbClr val="0033CC"/>
                </a:solidFill>
                <a:latin typeface="Arial Rounded MT Bold" pitchFamily="34" charset="0"/>
              </a:rPr>
              <a:t>Chacun doit respecter les juridictions de sa verge</a:t>
            </a:r>
            <a:r>
              <a:rPr lang="fr-FR" sz="4400" dirty="0" smtClean="0">
                <a:solidFill>
                  <a:srgbClr val="0033CC"/>
                </a:solidFill>
                <a:latin typeface="Arial Rounded MT Bold" pitchFamily="34" charset="0"/>
              </a:rPr>
              <a:t>.</a:t>
            </a:r>
            <a:endParaRPr lang="en-US" sz="4400" b="1" dirty="0" smtClean="0">
              <a:solidFill>
                <a:srgbClr val="0033CC"/>
              </a:solidFill>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400" dirty="0" smtClean="0">
                <a:latin typeface="Arial Rounded MT Bold" pitchFamily="34" charset="0"/>
              </a:rPr>
              <a:t>Evite </a:t>
            </a:r>
            <a:r>
              <a:rPr lang="fr-FR" sz="4400" dirty="0" smtClean="0">
                <a:latin typeface="Arial Rounded MT Bold" pitchFamily="34" charset="0"/>
              </a:rPr>
              <a:t>de convoiter la verge d’un autre.</a:t>
            </a:r>
            <a:endParaRPr lang="en-US" sz="4400" b="1" dirty="0" smtClean="0">
              <a:latin typeface="Arial Rounded MT Bold" pitchFamily="34" charset="0"/>
            </a:endParaRPr>
          </a:p>
          <a:p>
            <a:pPr lvl="0" algn="just"/>
            <a:r>
              <a:rPr lang="fr-FR" sz="4400" dirty="0" smtClean="0">
                <a:solidFill>
                  <a:srgbClr val="0033CC"/>
                </a:solidFill>
                <a:latin typeface="Arial Rounded MT Bold" pitchFamily="34" charset="0"/>
              </a:rPr>
              <a:t>Cherche à te mettre en diapason avec la volonté de Dieu et non à celle du peuple.</a:t>
            </a:r>
            <a:endParaRPr lang="en-US" sz="4400" b="1" dirty="0" smtClean="0">
              <a:solidFill>
                <a:srgbClr val="0033CC"/>
              </a:solidFill>
              <a:latin typeface="Arial Rounded MT Bold" pitchFamily="34" charset="0"/>
            </a:endParaRPr>
          </a:p>
          <a:p>
            <a:pPr lvl="0" algn="just"/>
            <a:r>
              <a:rPr lang="fr-FR" sz="4400" dirty="0" smtClean="0">
                <a:latin typeface="Arial Rounded MT Bold" pitchFamily="34" charset="0"/>
              </a:rPr>
              <a:t>Ne te joigne à personne pour neutraliser un homme de Dieu dans son innocence</a:t>
            </a:r>
            <a:r>
              <a:rPr lang="fr-FR" sz="4400"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400" dirty="0" smtClean="0">
                <a:latin typeface="Arial Rounded MT Bold" pitchFamily="34" charset="0"/>
              </a:rPr>
              <a:t>Nous </a:t>
            </a:r>
            <a:r>
              <a:rPr lang="fr-FR" sz="4400" dirty="0" smtClean="0">
                <a:latin typeface="Arial Rounded MT Bold" pitchFamily="34" charset="0"/>
              </a:rPr>
              <a:t>achèverons ce message la semaine prochaine Dieu voulant.</a:t>
            </a:r>
            <a:endParaRPr lang="en-US" sz="4400" b="1" dirty="0" smtClean="0">
              <a:latin typeface="Arial Rounded MT Bold" pitchFamily="34" charset="0"/>
            </a:endParaRPr>
          </a:p>
          <a:p>
            <a:pPr lvl="0" algn="just"/>
            <a:r>
              <a:rPr lang="fr-FR" sz="4400" dirty="0" smtClean="0">
                <a:solidFill>
                  <a:srgbClr val="0033CC"/>
                </a:solidFill>
                <a:latin typeface="Arial Rounded MT Bold" pitchFamily="34" charset="0"/>
              </a:rPr>
              <a:t>Qu’il en soit ainsi pour vous et que dieu vous bénisse </a:t>
            </a:r>
            <a:r>
              <a:rPr lang="fr-FR" sz="4400" dirty="0" smtClean="0">
                <a:latin typeface="Arial Rounded MT Bold" pitchFamily="34" charset="0"/>
              </a:rPr>
              <a:t>!</a:t>
            </a:r>
            <a:endParaRPr lang="en-US" sz="4400" b="1" dirty="0" smtClean="0">
              <a:latin typeface="Arial Rounded MT Bold" pitchFamily="34" charset="0"/>
            </a:endParaRPr>
          </a:p>
          <a:p>
            <a:pPr lvl="0" algn="r"/>
            <a:r>
              <a:rPr lang="fr-FR" sz="4400" dirty="0" smtClean="0">
                <a:latin typeface="Arial Rounded MT Bold" pitchFamily="34" charset="0"/>
              </a:rPr>
              <a:t>AMEN !</a:t>
            </a:r>
            <a:endParaRPr lang="en-US" sz="4400" b="1" dirty="0">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53380</TotalTime>
  <Words>1480</Words>
  <Application>Microsoft Office PowerPoint</Application>
  <PresentationFormat>On-screen Show (4:3)</PresentationFormat>
  <Paragraphs>134</Paragraphs>
  <Slides>50</Slides>
  <Notes>1</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CHRIST THE ROCK CONGREGATION SUNDAY JANUARY 26TH 2025  SERMON PAR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415</cp:revision>
  <dcterms:created xsi:type="dcterms:W3CDTF">2022-04-13T13:36:19Z</dcterms:created>
  <dcterms:modified xsi:type="dcterms:W3CDTF">2025-01-24T19:59:39Z</dcterms:modified>
</cp:coreProperties>
</file>