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04" r:id="rId2"/>
    <p:sldId id="1878" r:id="rId3"/>
    <p:sldId id="2148" r:id="rId4"/>
    <p:sldId id="2149" r:id="rId5"/>
    <p:sldId id="2150" r:id="rId6"/>
    <p:sldId id="2151" r:id="rId7"/>
    <p:sldId id="2152" r:id="rId8"/>
    <p:sldId id="2153" r:id="rId9"/>
    <p:sldId id="2142" r:id="rId10"/>
    <p:sldId id="2143" r:id="rId11"/>
    <p:sldId id="2154" r:id="rId12"/>
    <p:sldId id="2155" r:id="rId13"/>
    <p:sldId id="2156" r:id="rId14"/>
    <p:sldId id="2157" r:id="rId15"/>
    <p:sldId id="2158" r:id="rId16"/>
    <p:sldId id="2144" r:id="rId17"/>
    <p:sldId id="2159" r:id="rId18"/>
    <p:sldId id="2160" r:id="rId19"/>
    <p:sldId id="2161" r:id="rId20"/>
    <p:sldId id="2145" r:id="rId21"/>
    <p:sldId id="2146" r:id="rId22"/>
    <p:sldId id="2164" r:id="rId23"/>
    <p:sldId id="2165" r:id="rId24"/>
    <p:sldId id="2163" r:id="rId25"/>
    <p:sldId id="2166" r:id="rId26"/>
    <p:sldId id="2167" r:id="rId27"/>
    <p:sldId id="2168" r:id="rId28"/>
    <p:sldId id="2147" r:id="rId29"/>
    <p:sldId id="2169" r:id="rId30"/>
    <p:sldId id="2170" r:id="rId31"/>
    <p:sldId id="2171" r:id="rId32"/>
    <p:sldId id="2172" r:id="rId33"/>
    <p:sldId id="2173" r:id="rId34"/>
    <p:sldId id="2135" r:id="rId35"/>
    <p:sldId id="2174" r:id="rId36"/>
    <p:sldId id="2175" r:id="rId37"/>
    <p:sldId id="2176" r:id="rId38"/>
    <p:sldId id="2179" r:id="rId39"/>
    <p:sldId id="2180" r:id="rId40"/>
    <p:sldId id="2136" r:id="rId41"/>
    <p:sldId id="316" r:id="rId42"/>
    <p:sldId id="1675" r:id="rId43"/>
    <p:sldId id="318"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2E02"/>
    <a:srgbClr val="0033CC"/>
    <a:srgbClr val="FF9300"/>
    <a:srgbClr val="FC0AFC"/>
    <a:srgbClr val="000066"/>
    <a:srgbClr val="66FFFF"/>
    <a:srgbClr val="460000"/>
    <a:srgbClr val="99FF33"/>
    <a:srgbClr val="CC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003" autoAdjust="0"/>
    <p:restoredTop sz="94444" autoAdjust="0"/>
  </p:normalViewPr>
  <p:slideViewPr>
    <p:cSldViewPr>
      <p:cViewPr varScale="1">
        <p:scale>
          <a:sx n="74" d="100"/>
          <a:sy n="74" d="100"/>
        </p:scale>
        <p:origin x="-876" y="-102"/>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1/28/2025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21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22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23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1/28/2025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1/28/2025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r>
              <a:rPr lang="en-US" sz="3600" b="1" dirty="0">
                <a:solidFill>
                  <a:srgbClr val="0033CC"/>
                </a:solidFill>
              </a:rPr>
              <a:t/>
            </a:r>
            <a:br>
              <a:rPr lang="en-US" sz="3600" b="1" dirty="0">
                <a:solidFill>
                  <a:srgbClr val="0033CC"/>
                </a:solidFill>
              </a:rPr>
            </a:br>
            <a:r>
              <a:rPr lang="en-US" sz="3600" b="1" dirty="0">
                <a:solidFill>
                  <a:srgbClr val="0033CC"/>
                </a:solidFill>
              </a:rPr>
              <a:t>ÉTUDIONS LA BIBLE </a:t>
            </a:r>
            <a:r>
              <a:rPr lang="en-US" sz="3600" b="1" dirty="0" smtClean="0">
                <a:solidFill>
                  <a:srgbClr val="0033CC"/>
                </a:solidFill>
              </a:rPr>
              <a:t>99ÈME </a:t>
            </a:r>
            <a:r>
              <a:rPr lang="en-US" sz="3600" b="1" dirty="0">
                <a:solidFill>
                  <a:srgbClr val="0033CC"/>
                </a:solidFill>
              </a:rPr>
              <a:t>SESSION </a:t>
            </a:r>
            <a:r>
              <a:rPr lang="en-US" sz="3600" b="1" dirty="0"/>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a:blipFill>
            <a:blip r:embed="rId4"/>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r>
              <a:rPr lang="fr-FR" sz="4000" b="1" dirty="0">
                <a:solidFill>
                  <a:srgbClr val="000066"/>
                </a:solidFill>
              </a:rPr>
              <a:t>VENDREDI </a:t>
            </a:r>
            <a:r>
              <a:rPr lang="fr-FR" sz="4000" b="1" dirty="0" smtClean="0">
                <a:solidFill>
                  <a:srgbClr val="000066"/>
                </a:solidFill>
              </a:rPr>
              <a:t>31</a:t>
            </a:r>
            <a:r>
              <a:rPr lang="fr-FR" sz="4000" b="1" dirty="0" smtClean="0">
                <a:solidFill>
                  <a:srgbClr val="000066"/>
                </a:solidFill>
              </a:rPr>
              <a:t> </a:t>
            </a:r>
            <a:r>
              <a:rPr lang="fr-FR" sz="4000" b="1" dirty="0" smtClean="0">
                <a:solidFill>
                  <a:srgbClr val="000066"/>
                </a:solidFill>
              </a:rPr>
              <a:t>JANVIER 2025 </a:t>
            </a:r>
            <a:endParaRPr lang="fr-FR" sz="4000" b="1" dirty="0">
              <a:solidFill>
                <a:srgbClr val="000066"/>
              </a:solidFill>
            </a:endParaRPr>
          </a:p>
          <a:p>
            <a:r>
              <a:rPr lang="fr-FR" b="1" dirty="0" smtClean="0">
                <a:solidFill>
                  <a:srgbClr val="C00000"/>
                </a:solidFill>
              </a:rPr>
              <a:t>EFFORCEZ </a:t>
            </a:r>
            <a:r>
              <a:rPr lang="fr-FR" b="1" dirty="0" smtClean="0">
                <a:solidFill>
                  <a:srgbClr val="C00000"/>
                </a:solidFill>
              </a:rPr>
              <a:t>VOUS D’ENTRER PAR LA PORTE ÉTROITE DU </a:t>
            </a:r>
            <a:r>
              <a:rPr lang="fr-FR" b="1" dirty="0" smtClean="0">
                <a:solidFill>
                  <a:srgbClr val="C00000"/>
                </a:solidFill>
              </a:rPr>
              <a:t>SALUT</a:t>
            </a:r>
          </a:p>
          <a:p>
            <a:r>
              <a:rPr lang="fr-FR" sz="2800" b="1" dirty="0" smtClean="0">
                <a:solidFill>
                  <a:schemeClr val="tx1"/>
                </a:solidFill>
                <a:latin typeface="Arial" panose="020B0604020202020204" pitchFamily="34" charset="0"/>
                <a:cs typeface="Times New Roman" panose="02020603050405020304" pitchFamily="18" charset="0"/>
              </a:rPr>
              <a:t>LUC 13:18—35 </a:t>
            </a:r>
            <a:endParaRPr lang="en-US" sz="4000" b="1" dirty="0">
              <a:solidFill>
                <a:srgbClr val="46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r>
              <a:rPr lang="fr-FR" sz="3600" b="1" dirty="0" smtClean="0">
                <a:solidFill>
                  <a:srgbClr val="FF0000"/>
                </a:solidFill>
                <a:latin typeface="Arial Rounded MT Bold" pitchFamily="34" charset="0"/>
              </a:rPr>
              <a:t>LECTURE :  LUC : 15 :18-35</a:t>
            </a:r>
            <a:endParaRPr lang="en-US" sz="3600" dirty="0" smtClean="0">
              <a:solidFill>
                <a:srgbClr val="FF0000"/>
              </a:solidFill>
              <a:latin typeface="Arial Rounded MT Bold" pitchFamily="34" charset="0"/>
            </a:endParaRPr>
          </a:p>
          <a:p>
            <a:pPr algn="just"/>
            <a:r>
              <a:rPr lang="fr-FR" sz="3600" dirty="0" smtClean="0">
                <a:solidFill>
                  <a:srgbClr val="000066"/>
                </a:solidFill>
                <a:latin typeface="Arial Rounded MT Bold" pitchFamily="34" charset="0"/>
              </a:rPr>
              <a:t>18 ¶ Il dit encore: A quoi le royaume de Dieu est-il semblable, et à quoi le comparerai-je?</a:t>
            </a:r>
            <a:endParaRPr lang="en-US" sz="3600" dirty="0" smtClean="0">
              <a:solidFill>
                <a:srgbClr val="000066"/>
              </a:solidFill>
              <a:latin typeface="Arial Rounded MT Bold" pitchFamily="34" charset="0"/>
            </a:endParaRPr>
          </a:p>
          <a:p>
            <a:pPr algn="just"/>
            <a:r>
              <a:rPr lang="fr-FR" sz="3600" dirty="0" smtClean="0">
                <a:solidFill>
                  <a:srgbClr val="FF0000"/>
                </a:solidFill>
                <a:latin typeface="Arial Rounded MT Bold" pitchFamily="34" charset="0"/>
              </a:rPr>
              <a:t> 19 Il est semblable à un grain de sénevé qu'un homme a pris et jeté dans son jardin; il pousse, devient un arbre, et les oiseaux du ciel habitent dans ses branches.</a:t>
            </a:r>
            <a:endParaRPr lang="en-US" sz="3600" dirty="0" smtClean="0">
              <a:solidFill>
                <a:srgbClr val="FF0000"/>
              </a:solidFill>
              <a:latin typeface="Arial Rounded MT Bold" pitchFamily="34" charset="0"/>
            </a:endParaRPr>
          </a:p>
          <a:p>
            <a:pPr algn="just"/>
            <a:r>
              <a:rPr lang="fr-FR" sz="3600" dirty="0" smtClean="0">
                <a:solidFill>
                  <a:srgbClr val="000066"/>
                </a:solidFill>
                <a:latin typeface="Arial Rounded MT Bold" pitchFamily="34" charset="0"/>
              </a:rPr>
              <a:t> 20 Il dit encore: A quoi comparerai-je le royaume de Dieu</a:t>
            </a:r>
            <a:r>
              <a:rPr lang="fr-FR" sz="3600" dirty="0" smtClean="0">
                <a:solidFill>
                  <a:srgbClr val="000066"/>
                </a:solidFill>
                <a:latin typeface="Arial Rounded MT Bold" pitchFamily="34" charset="0"/>
              </a:rPr>
              <a:t>?</a:t>
            </a:r>
            <a:endParaRPr lang="en-US" sz="3600" dirty="0" smtClean="0">
              <a:solidFill>
                <a:srgbClr val="000066"/>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3600" dirty="0" smtClean="0">
                <a:solidFill>
                  <a:srgbClr val="000066"/>
                </a:solidFill>
                <a:latin typeface="Arial Rounded MT Bold" pitchFamily="34" charset="0"/>
              </a:rPr>
              <a:t> 21 Il est semblable à du levain qu'une femme a pris et mis dans trois mesures de farine, pour faire lever toute la pâte.</a:t>
            </a:r>
            <a:endParaRPr lang="en-US" sz="3600" dirty="0" smtClean="0">
              <a:solidFill>
                <a:srgbClr val="000066"/>
              </a:solidFill>
              <a:latin typeface="Arial Rounded MT Bold" pitchFamily="34" charset="0"/>
            </a:endParaRPr>
          </a:p>
          <a:p>
            <a:pPr algn="just"/>
            <a:r>
              <a:rPr lang="fr-FR" sz="3600" dirty="0" smtClean="0">
                <a:solidFill>
                  <a:srgbClr val="FF0000"/>
                </a:solidFill>
                <a:latin typeface="Arial Rounded MT Bold" pitchFamily="34" charset="0"/>
              </a:rPr>
              <a:t> 22 Jésus traversait les villes et les villages, enseignant, et faisant route vers Jérusalem.</a:t>
            </a:r>
            <a:endParaRPr lang="en-US" sz="3600" dirty="0" smtClean="0">
              <a:solidFill>
                <a:srgbClr val="FF0000"/>
              </a:solidFill>
              <a:latin typeface="Arial Rounded MT Bold" pitchFamily="34" charset="0"/>
            </a:endParaRPr>
          </a:p>
          <a:p>
            <a:pPr algn="just"/>
            <a:r>
              <a:rPr lang="fr-FR" sz="3600" dirty="0" smtClean="0">
                <a:solidFill>
                  <a:srgbClr val="000066"/>
                </a:solidFill>
                <a:latin typeface="Arial Rounded MT Bold" pitchFamily="34" charset="0"/>
              </a:rPr>
              <a:t> 23 ¶ Quelqu'un lui dit: Seigneur, n'y a-t-il que peu de gens qui soient sauvés? Il leur répondit</a:t>
            </a:r>
            <a:r>
              <a:rPr lang="fr-FR" sz="3600" dirty="0" smtClean="0">
                <a:solidFill>
                  <a:srgbClr val="000066"/>
                </a:solidFill>
                <a:latin typeface="Arial Rounded MT Bold" pitchFamily="34" charset="0"/>
              </a:rPr>
              <a:t>:</a:t>
            </a:r>
            <a:endParaRPr lang="en-US" sz="3600" dirty="0" smtClean="0">
              <a:solidFill>
                <a:srgbClr val="000066"/>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3600" dirty="0" smtClean="0">
                <a:solidFill>
                  <a:srgbClr val="000066"/>
                </a:solidFill>
                <a:latin typeface="Arial Rounded MT Bold" pitchFamily="34" charset="0"/>
              </a:rPr>
              <a:t> 24 Efforcez-vous d'entrer par la porte étroite. Car, je vous le dis, beaucoup chercheront à entrer, et ne le pourront pas.</a:t>
            </a:r>
            <a:endParaRPr lang="en-US" sz="3600" dirty="0" smtClean="0">
              <a:solidFill>
                <a:srgbClr val="000066"/>
              </a:solidFill>
              <a:latin typeface="Arial Rounded MT Bold" pitchFamily="34" charset="0"/>
            </a:endParaRPr>
          </a:p>
          <a:p>
            <a:pPr algn="just"/>
            <a:r>
              <a:rPr lang="fr-FR" sz="3600" dirty="0" smtClean="0">
                <a:solidFill>
                  <a:srgbClr val="FF0000"/>
                </a:solidFill>
                <a:latin typeface="Arial Rounded MT Bold" pitchFamily="34" charset="0"/>
              </a:rPr>
              <a:t> 25 Quand le maître de la maison se sera levé et aura fermé la porte, et que vous, étant dehors, vous commencerez à frapper à la porte, en disant: Seigneur, Seigneur, ouvre-nous! il vous répondra: Je ne sais d'où vous êtes</a:t>
            </a:r>
            <a:r>
              <a:rPr lang="fr-FR" sz="3600" dirty="0" smtClean="0">
                <a:solidFill>
                  <a:srgbClr val="FF0000"/>
                </a:solidFill>
                <a:latin typeface="Arial Rounded MT Bold" pitchFamily="34" charset="0"/>
              </a:rPr>
              <a:t>.</a:t>
            </a:r>
            <a:endParaRPr lang="en-US" sz="3600" dirty="0" smtClean="0">
              <a:solidFill>
                <a:srgbClr val="FF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r>
              <a:rPr lang="fr-FR" sz="3600" dirty="0" smtClean="0">
                <a:solidFill>
                  <a:srgbClr val="000066"/>
                </a:solidFill>
                <a:latin typeface="Arial Rounded MT Bold" pitchFamily="34" charset="0"/>
              </a:rPr>
              <a:t> 26 Alors vous vous mettrez à dire: Nous avons mangé et bu devant toi, et tu as enseigné dans nos rues.</a:t>
            </a:r>
            <a:endParaRPr lang="en-US" sz="3600" dirty="0" smtClean="0">
              <a:solidFill>
                <a:srgbClr val="000066"/>
              </a:solidFill>
              <a:latin typeface="Arial Rounded MT Bold" pitchFamily="34" charset="0"/>
            </a:endParaRPr>
          </a:p>
          <a:p>
            <a:pPr algn="just"/>
            <a:r>
              <a:rPr lang="fr-FR" sz="3600" dirty="0" smtClean="0">
                <a:solidFill>
                  <a:srgbClr val="000066"/>
                </a:solidFill>
                <a:latin typeface="Arial Rounded MT Bold" pitchFamily="34" charset="0"/>
              </a:rPr>
              <a:t> </a:t>
            </a:r>
            <a:r>
              <a:rPr lang="fr-FR" sz="3600" dirty="0" smtClean="0">
                <a:solidFill>
                  <a:srgbClr val="FF0000"/>
                </a:solidFill>
                <a:latin typeface="Arial Rounded MT Bold" pitchFamily="34" charset="0"/>
              </a:rPr>
              <a:t>27 Et il répondra: Je vous le dis, je ne sais d'où vous êtes; retirez-vous de moi, vous tous, ouvriers d'iniquité.</a:t>
            </a:r>
            <a:endParaRPr lang="en-US" sz="3600" dirty="0" smtClean="0">
              <a:solidFill>
                <a:srgbClr val="FF0000"/>
              </a:solidFill>
              <a:latin typeface="Arial Rounded MT Bold" pitchFamily="34" charset="0"/>
            </a:endParaRPr>
          </a:p>
          <a:p>
            <a:pPr algn="just"/>
            <a:r>
              <a:rPr lang="fr-FR" sz="3600" dirty="0" smtClean="0">
                <a:solidFill>
                  <a:srgbClr val="000066"/>
                </a:solidFill>
                <a:latin typeface="Arial Rounded MT Bold" pitchFamily="34" charset="0"/>
              </a:rPr>
              <a:t> 28 C'est là qu'il y aura des pleurs et des grincements de dents, quand vous verrez Abraham, Isaac et Jacob, et tous les prophètes, dans le royaume de Dieu, et que vous serez jetés dehors.</a:t>
            </a:r>
            <a:endParaRPr lang="en-US" sz="3600" dirty="0" smtClean="0">
              <a:solidFill>
                <a:srgbClr val="000066"/>
              </a:solidFill>
              <a:latin typeface="Arial Rounded MT Bold" pitchFamily="34" charset="0"/>
            </a:endParaRPr>
          </a:p>
          <a:p>
            <a:pPr algn="just"/>
            <a:endParaRPr lang="en-US" sz="3600" dirty="0">
              <a:solidFill>
                <a:srgbClr val="000066"/>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3600" dirty="0" smtClean="0">
                <a:solidFill>
                  <a:srgbClr val="000066"/>
                </a:solidFill>
                <a:latin typeface="Arial Rounded MT Bold" pitchFamily="34" charset="0"/>
              </a:rPr>
              <a:t> 29 Il en viendra de l'orient et de l'occident, du nord et du midi; et ils se mettront à table dans le royaume de Dieu.</a:t>
            </a:r>
            <a:endParaRPr lang="en-US" sz="3600" dirty="0" smtClean="0">
              <a:solidFill>
                <a:srgbClr val="000066"/>
              </a:solidFill>
              <a:latin typeface="Arial Rounded MT Bold" pitchFamily="34" charset="0"/>
            </a:endParaRPr>
          </a:p>
          <a:p>
            <a:pPr algn="just"/>
            <a:r>
              <a:rPr lang="fr-FR" sz="3600" dirty="0" smtClean="0">
                <a:solidFill>
                  <a:srgbClr val="FF0000"/>
                </a:solidFill>
                <a:latin typeface="Arial Rounded MT Bold" pitchFamily="34" charset="0"/>
              </a:rPr>
              <a:t> 30 Et voici, il y en a des derniers qui seront les premiers, et des premiers qui seront les derniers.</a:t>
            </a:r>
            <a:endParaRPr lang="en-US" sz="3600" dirty="0" smtClean="0">
              <a:solidFill>
                <a:srgbClr val="FF0000"/>
              </a:solidFill>
              <a:latin typeface="Arial Rounded MT Bold" pitchFamily="34" charset="0"/>
            </a:endParaRPr>
          </a:p>
          <a:p>
            <a:pPr algn="just"/>
            <a:r>
              <a:rPr lang="fr-FR" sz="3600" dirty="0" smtClean="0">
                <a:solidFill>
                  <a:srgbClr val="000066"/>
                </a:solidFill>
                <a:latin typeface="Arial Rounded MT Bold" pitchFamily="34" charset="0"/>
              </a:rPr>
              <a:t> 31 ¶ Ce même jour, quelques pharisiens vinrent lui dire: </a:t>
            </a:r>
            <a:r>
              <a:rPr lang="fr-FR" sz="3600" dirty="0" err="1" smtClean="0">
                <a:solidFill>
                  <a:srgbClr val="000066"/>
                </a:solidFill>
                <a:latin typeface="Arial Rounded MT Bold" pitchFamily="34" charset="0"/>
              </a:rPr>
              <a:t>Va-t'en</a:t>
            </a:r>
            <a:r>
              <a:rPr lang="fr-FR" sz="3600" dirty="0" smtClean="0">
                <a:solidFill>
                  <a:srgbClr val="000066"/>
                </a:solidFill>
                <a:latin typeface="Arial Rounded MT Bold" pitchFamily="34" charset="0"/>
              </a:rPr>
              <a:t>, pars d'ici, car Hérode veut te tuer.</a:t>
            </a:r>
            <a:endParaRPr lang="en-US" sz="3600" dirty="0" smtClean="0">
              <a:solidFill>
                <a:srgbClr val="000066"/>
              </a:solidFill>
              <a:latin typeface="Arial Rounded MT Bold" pitchFamily="34" charset="0"/>
            </a:endParaRPr>
          </a:p>
          <a:p>
            <a:pPr algn="just"/>
            <a:endParaRPr lang="en-US" sz="3600" dirty="0">
              <a:solidFill>
                <a:srgbClr val="000066"/>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solidFill>
                  <a:srgbClr val="000066"/>
                </a:solidFill>
                <a:latin typeface="Arial Rounded MT Bold" pitchFamily="34" charset="0"/>
              </a:rPr>
              <a:t> 32 Il leur répondit: Allez, et dites à ce renard: Voici, je chasse les démons et je fais des guérisons aujourd'hui et demain, et le troisième jour j'aurai fini.</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33 Mais il faut que je marche aujourd'hui, demain, et le jour suivant; car il ne convient pas qu'un prophète périsse hors de Jérusalem</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3600" dirty="0" smtClean="0">
                <a:solidFill>
                  <a:srgbClr val="000066"/>
                </a:solidFill>
                <a:latin typeface="Arial Rounded MT Bold" pitchFamily="34" charset="0"/>
              </a:rPr>
              <a:t> 34 Jérusalem, Jérusalem, qui tues les prophètes et qui lapides ceux qui te sont envoyés, combien de fois ai-je voulu rassembler tes enfants, comme une poule rassemble sa couvée sous ses ailes, et vous ne l'avez pas voulu!</a:t>
            </a:r>
            <a:endParaRPr lang="en-US" sz="3600" dirty="0" smtClean="0">
              <a:solidFill>
                <a:srgbClr val="000066"/>
              </a:solidFill>
              <a:latin typeface="Arial Rounded MT Bold" pitchFamily="34" charset="0"/>
            </a:endParaRPr>
          </a:p>
          <a:p>
            <a:pPr algn="just"/>
            <a:r>
              <a:rPr lang="fr-FR" sz="3600" dirty="0" smtClean="0">
                <a:solidFill>
                  <a:srgbClr val="FF0000"/>
                </a:solidFill>
                <a:latin typeface="Arial Rounded MT Bold" pitchFamily="34" charset="0"/>
              </a:rPr>
              <a:t> 35 Voici, votre maison vous sera laissée; mais, je vous le dis, vous ne me verrez plus, jusqu'à ce que vous disiez: Béni soit celui qui vient au nom du Seigneur!</a:t>
            </a:r>
            <a:endParaRPr lang="en-US" sz="3600" dirty="0">
              <a:solidFill>
                <a:srgbClr val="FF00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r>
              <a:rPr lang="fr-FR" sz="4000" dirty="0" smtClean="0">
                <a:solidFill>
                  <a:srgbClr val="0033CC"/>
                </a:solidFill>
                <a:latin typeface="Arial Rounded MT Bold" pitchFamily="34" charset="0"/>
              </a:rPr>
              <a:t> </a:t>
            </a:r>
            <a:r>
              <a:rPr lang="fr-FR" sz="4000" b="1" dirty="0" smtClean="0">
                <a:solidFill>
                  <a:srgbClr val="0033CC"/>
                </a:solidFill>
              </a:rPr>
              <a:t>GRANDS POINTS</a:t>
            </a:r>
            <a:endParaRPr lang="en-US" sz="4000" dirty="0" smtClean="0">
              <a:solidFill>
                <a:srgbClr val="0033CC"/>
              </a:solidFill>
            </a:endParaRPr>
          </a:p>
          <a:p>
            <a:pPr marL="742950" lvl="0" indent="-742950" algn="just">
              <a:buFont typeface="+mj-lt"/>
              <a:buAutoNum type="arabicPeriod"/>
            </a:pPr>
            <a:r>
              <a:rPr lang="fr-FR" sz="4000" b="1" dirty="0" smtClean="0">
                <a:latin typeface="Arial Narrow" pitchFamily="34" charset="0"/>
              </a:rPr>
              <a:t>LE ROYAUME DES CIEUX EST SEMBLABLE A UN GRAIN DE SÉNEVÉ V.18-19</a:t>
            </a:r>
            <a:endParaRPr lang="en-US" sz="4000" b="1" dirty="0" smtClean="0">
              <a:latin typeface="Arial Narrow" pitchFamily="34" charset="0"/>
            </a:endParaRPr>
          </a:p>
          <a:p>
            <a:pPr marL="742950" lvl="0" indent="-742950" algn="just">
              <a:buFont typeface="+mj-lt"/>
              <a:buAutoNum type="arabicPeriod"/>
            </a:pPr>
            <a:r>
              <a:rPr lang="fr-FR" sz="4000" b="1" dirty="0" smtClean="0">
                <a:latin typeface="Arial Narrow" pitchFamily="34" charset="0"/>
              </a:rPr>
              <a:t>LE ROYAUME DES CIEUX EST SEMBLABLE À L'EFFET DU LEVAIN V-20-21</a:t>
            </a:r>
            <a:endParaRPr lang="en-US" sz="4000" b="1" dirty="0" smtClean="0">
              <a:latin typeface="Arial Narrow" pitchFamily="34" charset="0"/>
            </a:endParaRPr>
          </a:p>
          <a:p>
            <a:pPr marL="742950" lvl="0" indent="-742950" algn="just">
              <a:buFont typeface="+mj-lt"/>
              <a:buAutoNum type="arabicPeriod"/>
            </a:pPr>
            <a:r>
              <a:rPr lang="fr-FR" sz="4000" b="1" dirty="0" smtClean="0">
                <a:latin typeface="Arial Narrow" pitchFamily="34" charset="0"/>
              </a:rPr>
              <a:t>LA PORTE ÉTROITE DU SALUT V. 22-30</a:t>
            </a:r>
            <a:endParaRPr lang="en-US" sz="4000" b="1" dirty="0" smtClean="0">
              <a:latin typeface="Arial Narrow" pitchFamily="34" charset="0"/>
            </a:endParaRPr>
          </a:p>
          <a:p>
            <a:pPr marL="742950" lvl="0" indent="-742950" algn="just">
              <a:buFont typeface="+mj-lt"/>
              <a:buAutoNum type="arabicPeriod"/>
            </a:pPr>
            <a:r>
              <a:rPr lang="fr-FR" sz="4000" b="1" dirty="0" smtClean="0">
                <a:latin typeface="Arial Narrow" pitchFamily="34" charset="0"/>
              </a:rPr>
              <a:t>LES IMPLICATIONS DE LA PORTE FERMÉE POUR ACCÉDER AU FESTIN</a:t>
            </a:r>
            <a:endParaRPr lang="en-US" sz="4000" b="1" dirty="0" smtClean="0">
              <a:latin typeface="Arial Narrow" pitchFamily="34" charset="0"/>
            </a:endParaRPr>
          </a:p>
          <a:p>
            <a:pPr marL="742950" lvl="0" indent="-742950" algn="just">
              <a:buFont typeface="+mj-lt"/>
              <a:buAutoNum type="arabicPeriod"/>
            </a:pPr>
            <a:r>
              <a:rPr lang="fr-FR" sz="4000" b="1" dirty="0" smtClean="0">
                <a:latin typeface="Arial Narrow" pitchFamily="34" charset="0"/>
              </a:rPr>
              <a:t>LA REPONSE DE JESUS AU MENACE D'HÉRODE DE LE TUER V. 31-35</a:t>
            </a:r>
            <a:endParaRPr lang="en-US" sz="4000" b="1" dirty="0" smtClean="0">
              <a:latin typeface="Arial Narrow" pitchFamily="34" charset="0"/>
            </a:endParaRPr>
          </a:p>
          <a:p>
            <a:pPr marL="742950" indent="-742950" algn="just">
              <a:buFont typeface="+mj-lt"/>
              <a:buAutoNum type="arabicPeriod"/>
            </a:pPr>
            <a:r>
              <a:rPr lang="fr-FR" sz="4000" b="1" dirty="0" smtClean="0">
                <a:latin typeface="Arial Narrow" pitchFamily="34" charset="0"/>
              </a:rPr>
              <a:t>JÉSUS PLEURE SUR JÉRUSALEM</a:t>
            </a:r>
            <a:endParaRPr lang="en-US" sz="4000" b="1" dirty="0" smtClean="0">
              <a:latin typeface="Arial Narrow"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3600" dirty="0" smtClean="0">
                <a:solidFill>
                  <a:srgbClr val="FC0AFC"/>
                </a:solidFill>
                <a:latin typeface="Arial Rounded MT Bold" pitchFamily="34" charset="0"/>
              </a:rPr>
              <a:t> </a:t>
            </a:r>
            <a:r>
              <a:rPr lang="fr-FR" sz="3600" dirty="0" smtClean="0">
                <a:solidFill>
                  <a:srgbClr val="FC0AFC"/>
                </a:solidFill>
                <a:latin typeface="Arial Rounded MT Bold" pitchFamily="34" charset="0"/>
              </a:rPr>
              <a:t>INTRODUCTION</a:t>
            </a:r>
            <a:endParaRPr lang="en-US" sz="3600" dirty="0" smtClean="0">
              <a:solidFill>
                <a:srgbClr val="FC0AFC"/>
              </a:solidFill>
              <a:latin typeface="Arial Rounded MT Bold" pitchFamily="34" charset="0"/>
            </a:endParaRPr>
          </a:p>
          <a:p>
            <a:pPr lvl="0" algn="just"/>
            <a:r>
              <a:rPr lang="fr-FR" sz="3600" dirty="0" smtClean="0">
                <a:latin typeface="Arial Rounded MT Bold" pitchFamily="34" charset="0"/>
              </a:rPr>
              <a:t>Jésus était un enseignant par excellence, cependant ce fut avec beaucoup de difficultés qu’il arriva à décrire le royaume des cieux aux hommes.</a:t>
            </a:r>
            <a:endParaRPr lang="en-US" sz="3600" dirty="0" smtClean="0">
              <a:latin typeface="Arial Rounded MT Bold" pitchFamily="34" charset="0"/>
            </a:endParaRPr>
          </a:p>
          <a:p>
            <a:pPr lvl="0" algn="just"/>
            <a:r>
              <a:rPr lang="fr-FR" sz="3600" dirty="0" smtClean="0">
                <a:solidFill>
                  <a:srgbClr val="FC0AFC"/>
                </a:solidFill>
                <a:latin typeface="Arial Rounded MT Bold" pitchFamily="34" charset="0"/>
              </a:rPr>
              <a:t>Il puisait des particularités de certaines choses qui étaient communes à son audience pour en tirer des comparaisons avec le royaume des cieux. </a:t>
            </a:r>
            <a:endParaRPr lang="en-US" sz="3600" dirty="0" smtClean="0">
              <a:solidFill>
                <a:srgbClr val="FC0AFC"/>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3600" dirty="0" smtClean="0">
                <a:solidFill>
                  <a:srgbClr val="FC0AFC"/>
                </a:solidFill>
                <a:latin typeface="Arial Rounded MT Bold" pitchFamily="34" charset="0"/>
              </a:rPr>
              <a:t>Mt </a:t>
            </a:r>
            <a:r>
              <a:rPr lang="fr-FR" sz="3600" dirty="0" smtClean="0">
                <a:solidFill>
                  <a:srgbClr val="FC0AFC"/>
                </a:solidFill>
                <a:latin typeface="Arial Rounded MT Bold" pitchFamily="34" charset="0"/>
              </a:rPr>
              <a:t>13:24 </a:t>
            </a:r>
            <a:r>
              <a:rPr lang="fr-FR" sz="3600" dirty="0" smtClean="0">
                <a:latin typeface="Arial Rounded MT Bold" pitchFamily="34" charset="0"/>
              </a:rPr>
              <a:t>¶ Il leur proposa une autre parabole, et il dit: Le royaume des cieux est semblable à </a:t>
            </a:r>
            <a:r>
              <a:rPr lang="fr-FR" sz="3600" dirty="0" smtClean="0">
                <a:solidFill>
                  <a:srgbClr val="FFFF00"/>
                </a:solidFill>
                <a:latin typeface="Arial Rounded MT Bold" pitchFamily="34" charset="0"/>
              </a:rPr>
              <a:t>un homme qui a semé </a:t>
            </a:r>
            <a:r>
              <a:rPr lang="fr-FR" sz="3600" b="1" dirty="0" smtClean="0">
                <a:solidFill>
                  <a:srgbClr val="FFFF00"/>
                </a:solidFill>
                <a:latin typeface="Arial Rounded MT Bold" pitchFamily="34" charset="0"/>
              </a:rPr>
              <a:t>une bonne semence dans son champ</a:t>
            </a:r>
            <a:r>
              <a:rPr lang="fr-FR" sz="3600" dirty="0" smtClean="0">
                <a:solidFill>
                  <a:srgbClr val="FFFF00"/>
                </a:solidFill>
                <a:latin typeface="Arial Rounded MT Bold" pitchFamily="34" charset="0"/>
              </a:rPr>
              <a:t>.</a:t>
            </a:r>
            <a:endParaRPr lang="en-US" sz="3600" dirty="0" smtClean="0">
              <a:solidFill>
                <a:srgbClr val="FFFF00"/>
              </a:solidFill>
              <a:latin typeface="Arial Rounded MT Bold" pitchFamily="34" charset="0"/>
            </a:endParaRPr>
          </a:p>
          <a:p>
            <a:pPr lvl="0" algn="just"/>
            <a:r>
              <a:rPr lang="fr-FR" sz="3600" dirty="0" smtClean="0">
                <a:solidFill>
                  <a:srgbClr val="FC0AFC"/>
                </a:solidFill>
                <a:latin typeface="Arial Rounded MT Bold" pitchFamily="34" charset="0"/>
              </a:rPr>
              <a:t>Mt 13:31 </a:t>
            </a:r>
            <a:r>
              <a:rPr lang="fr-FR" sz="3600" dirty="0" smtClean="0">
                <a:latin typeface="Arial Rounded MT Bold" pitchFamily="34" charset="0"/>
              </a:rPr>
              <a:t>Il leur proposa une autre parabole, et il dit: Le royaume des cieux est semblable </a:t>
            </a:r>
            <a:r>
              <a:rPr lang="fr-FR" sz="3600" b="1" dirty="0" smtClean="0">
                <a:latin typeface="Arial Rounded MT Bold" pitchFamily="34" charset="0"/>
              </a:rPr>
              <a:t>à </a:t>
            </a:r>
            <a:r>
              <a:rPr lang="fr-FR" sz="3600" b="1" dirty="0" smtClean="0">
                <a:solidFill>
                  <a:srgbClr val="FFFF00"/>
                </a:solidFill>
                <a:latin typeface="Arial Rounded MT Bold" pitchFamily="34" charset="0"/>
              </a:rPr>
              <a:t>un grain de sénevé</a:t>
            </a:r>
            <a:r>
              <a:rPr lang="fr-FR" sz="3600" dirty="0" smtClean="0">
                <a:solidFill>
                  <a:srgbClr val="FFFF00"/>
                </a:solidFill>
                <a:latin typeface="Arial Rounded MT Bold" pitchFamily="34" charset="0"/>
              </a:rPr>
              <a:t> qu'un homme a pris et semé dans son champ</a:t>
            </a:r>
            <a:r>
              <a:rPr lang="fr-FR" sz="3600" dirty="0" smtClean="0">
                <a:solidFill>
                  <a:srgbClr val="FFFF00"/>
                </a:solidFill>
                <a:latin typeface="Arial Rounded MT Bold" pitchFamily="34" charset="0"/>
              </a:rPr>
              <a:t>.</a:t>
            </a:r>
            <a:endParaRPr lang="en-US" sz="3600" dirty="0" smtClean="0">
              <a:solidFill>
                <a:srgbClr val="FFFF0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3600" dirty="0" smtClean="0">
                <a:solidFill>
                  <a:srgbClr val="FC0AFC"/>
                </a:solidFill>
                <a:latin typeface="Arial Rounded MT Bold" pitchFamily="34" charset="0"/>
              </a:rPr>
              <a:t>Mt </a:t>
            </a:r>
            <a:r>
              <a:rPr lang="fr-FR" sz="3600" dirty="0" smtClean="0">
                <a:solidFill>
                  <a:srgbClr val="FC0AFC"/>
                </a:solidFill>
                <a:latin typeface="Arial Rounded MT Bold" pitchFamily="34" charset="0"/>
              </a:rPr>
              <a:t>13:33 </a:t>
            </a:r>
            <a:r>
              <a:rPr lang="fr-FR" sz="3600" dirty="0" smtClean="0">
                <a:latin typeface="Arial Rounded MT Bold" pitchFamily="34" charset="0"/>
              </a:rPr>
              <a:t>Il leur dit cette autre parabole: Le royaume des cieux est semblable </a:t>
            </a:r>
            <a:r>
              <a:rPr lang="fr-FR" sz="3600" b="1" dirty="0" smtClean="0">
                <a:latin typeface="Arial Rounded MT Bold" pitchFamily="34" charset="0"/>
              </a:rPr>
              <a:t>à </a:t>
            </a:r>
            <a:r>
              <a:rPr lang="fr-FR" sz="3600" b="1" dirty="0" smtClean="0">
                <a:solidFill>
                  <a:srgbClr val="FFFF00"/>
                </a:solidFill>
                <a:latin typeface="Arial Rounded MT Bold" pitchFamily="34" charset="0"/>
              </a:rPr>
              <a:t>du levain qu'une femme a pris et mis dans trois mesures de farine</a:t>
            </a:r>
            <a:r>
              <a:rPr lang="fr-FR" sz="3600" dirty="0" smtClean="0">
                <a:solidFill>
                  <a:srgbClr val="FFFF00"/>
                </a:solidFill>
                <a:latin typeface="Arial Rounded MT Bold" pitchFamily="34" charset="0"/>
              </a:rPr>
              <a:t>,</a:t>
            </a:r>
            <a:r>
              <a:rPr lang="fr-FR" sz="3600" dirty="0" smtClean="0">
                <a:latin typeface="Arial Rounded MT Bold" pitchFamily="34" charset="0"/>
              </a:rPr>
              <a:t> jusqu'à ce que la pâte soit toute levée.</a:t>
            </a:r>
            <a:endParaRPr lang="en-US" sz="3600" dirty="0" smtClean="0">
              <a:latin typeface="Arial Rounded MT Bold" pitchFamily="34" charset="0"/>
            </a:endParaRPr>
          </a:p>
          <a:p>
            <a:pPr lvl="0" algn="just"/>
            <a:r>
              <a:rPr lang="fr-FR" sz="3600" dirty="0" smtClean="0">
                <a:solidFill>
                  <a:srgbClr val="FC0AFC"/>
                </a:solidFill>
                <a:latin typeface="Arial Rounded MT Bold" pitchFamily="34" charset="0"/>
              </a:rPr>
              <a:t>Mt 13:44 </a:t>
            </a:r>
            <a:r>
              <a:rPr lang="fr-FR" sz="3600" dirty="0" smtClean="0">
                <a:latin typeface="Arial Rounded MT Bold" pitchFamily="34" charset="0"/>
              </a:rPr>
              <a:t>¶ Le royaume des cieux est encore semblable à </a:t>
            </a:r>
            <a:r>
              <a:rPr lang="fr-FR" sz="3600" dirty="0" smtClean="0">
                <a:solidFill>
                  <a:srgbClr val="FFFF00"/>
                </a:solidFill>
                <a:latin typeface="Arial Rounded MT Bold" pitchFamily="34" charset="0"/>
              </a:rPr>
              <a:t>un </a:t>
            </a:r>
            <a:r>
              <a:rPr lang="fr-FR" sz="3600" b="1" dirty="0" smtClean="0">
                <a:solidFill>
                  <a:srgbClr val="FFFF00"/>
                </a:solidFill>
                <a:latin typeface="Arial Rounded MT Bold" pitchFamily="34" charset="0"/>
              </a:rPr>
              <a:t>trésor caché dans un champ</a:t>
            </a:r>
            <a:r>
              <a:rPr lang="fr-FR" sz="3600" dirty="0" smtClean="0">
                <a:latin typeface="Arial Rounded MT Bold" pitchFamily="34" charset="0"/>
              </a:rPr>
              <a:t>. L'homme qui l'a trouvé le cache; et, dans sa joie, il va vendre tout ce qu'il a, et achète ce champ</a:t>
            </a:r>
            <a:r>
              <a:rPr lang="fr-FR" sz="3600" dirty="0" smtClean="0">
                <a:latin typeface="Arial Rounded MT Bold" pitchFamily="34" charset="0"/>
              </a:rPr>
              <a:t>.</a:t>
            </a:r>
            <a:endParaRPr lang="en-US" sz="36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solidFill>
                  <a:srgbClr val="FC0AFC"/>
                </a:solidFill>
                <a:latin typeface="Arial Rounded MT Bold" pitchFamily="34" charset="0"/>
              </a:rPr>
              <a:t>Mt </a:t>
            </a:r>
            <a:r>
              <a:rPr lang="fr-FR" sz="4400" dirty="0" smtClean="0">
                <a:solidFill>
                  <a:srgbClr val="FC0AFC"/>
                </a:solidFill>
                <a:latin typeface="Arial Rounded MT Bold" pitchFamily="34" charset="0"/>
              </a:rPr>
              <a:t>13:45 </a:t>
            </a:r>
            <a:r>
              <a:rPr lang="fr-FR" sz="4400" dirty="0" smtClean="0">
                <a:latin typeface="Arial Rounded MT Bold" pitchFamily="34" charset="0"/>
              </a:rPr>
              <a:t>Le royaume des cieux est encore semblable à </a:t>
            </a:r>
            <a:r>
              <a:rPr lang="fr-FR" sz="4400" b="1" dirty="0" smtClean="0">
                <a:solidFill>
                  <a:srgbClr val="FFFF00"/>
                </a:solidFill>
                <a:latin typeface="Arial Rounded MT Bold" pitchFamily="34" charset="0"/>
              </a:rPr>
              <a:t>un marchand qui cherche de belles perles.</a:t>
            </a:r>
            <a:endParaRPr lang="en-US" sz="4400" dirty="0" smtClean="0">
              <a:solidFill>
                <a:srgbClr val="FFFF00"/>
              </a:solidFill>
              <a:latin typeface="Arial Rounded MT Bold" pitchFamily="34" charset="0"/>
            </a:endParaRPr>
          </a:p>
          <a:p>
            <a:pPr lvl="0" algn="just"/>
            <a:r>
              <a:rPr lang="fr-FR" sz="4400" dirty="0" smtClean="0">
                <a:solidFill>
                  <a:srgbClr val="FC0AFC"/>
                </a:solidFill>
                <a:latin typeface="Arial Rounded MT Bold" pitchFamily="34" charset="0"/>
              </a:rPr>
              <a:t>Mt 13:47 </a:t>
            </a:r>
            <a:r>
              <a:rPr lang="fr-FR" sz="4400" dirty="0" smtClean="0">
                <a:latin typeface="Arial Rounded MT Bold" pitchFamily="34" charset="0"/>
              </a:rPr>
              <a:t>Le royaume des cieux est encore semblable à </a:t>
            </a:r>
            <a:r>
              <a:rPr lang="fr-FR" sz="4400" dirty="0" smtClean="0">
                <a:solidFill>
                  <a:srgbClr val="FFFF00"/>
                </a:solidFill>
                <a:latin typeface="Arial Rounded MT Bold" pitchFamily="34" charset="0"/>
              </a:rPr>
              <a:t>un </a:t>
            </a:r>
            <a:r>
              <a:rPr lang="fr-FR" sz="4400" b="1" dirty="0" smtClean="0">
                <a:solidFill>
                  <a:srgbClr val="FFFF00"/>
                </a:solidFill>
                <a:latin typeface="Arial Rounded MT Bold" pitchFamily="34" charset="0"/>
              </a:rPr>
              <a:t>filet jeté dans la mer et ramassant des poissons de toute espèce</a:t>
            </a:r>
            <a:r>
              <a:rPr lang="fr-FR" sz="4400" b="1"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3600" dirty="0" smtClean="0">
                <a:solidFill>
                  <a:srgbClr val="FC0AFC"/>
                </a:solidFill>
                <a:latin typeface="Arial Rounded MT Bold" pitchFamily="34" charset="0"/>
              </a:rPr>
              <a:t>Mt </a:t>
            </a:r>
            <a:r>
              <a:rPr lang="fr-FR" sz="3600" dirty="0" smtClean="0">
                <a:solidFill>
                  <a:srgbClr val="FC0AFC"/>
                </a:solidFill>
                <a:latin typeface="Arial Rounded MT Bold" pitchFamily="34" charset="0"/>
              </a:rPr>
              <a:t>13:52 </a:t>
            </a:r>
            <a:r>
              <a:rPr lang="fr-FR" sz="3600" dirty="0" smtClean="0">
                <a:latin typeface="Arial Rounded MT Bold" pitchFamily="34" charset="0"/>
              </a:rPr>
              <a:t>Et il leur dit: C'est pourquoi, tout scribe instruit de ce qui regarde le royaume des cieux est </a:t>
            </a:r>
            <a:r>
              <a:rPr lang="fr-FR" sz="3600" b="1" dirty="0" smtClean="0">
                <a:latin typeface="Arial Rounded MT Bold" pitchFamily="34" charset="0"/>
              </a:rPr>
              <a:t>semblable à </a:t>
            </a:r>
            <a:r>
              <a:rPr lang="fr-FR" sz="3600" b="1" dirty="0" smtClean="0">
                <a:solidFill>
                  <a:srgbClr val="FFFF00"/>
                </a:solidFill>
                <a:latin typeface="Arial Rounded MT Bold" pitchFamily="34" charset="0"/>
              </a:rPr>
              <a:t>un maître de maison qui tire de son trésor des choses nouvelles et des choses anciennes</a:t>
            </a:r>
            <a:r>
              <a:rPr lang="fr-FR" sz="3600" dirty="0" smtClean="0">
                <a:solidFill>
                  <a:srgbClr val="FFFF00"/>
                </a:solidFill>
                <a:latin typeface="Arial Rounded MT Bold" pitchFamily="34" charset="0"/>
              </a:rPr>
              <a:t>.</a:t>
            </a:r>
            <a:endParaRPr lang="en-US" sz="3600" dirty="0" smtClean="0">
              <a:solidFill>
                <a:srgbClr val="FFFF00"/>
              </a:solidFill>
              <a:latin typeface="Arial Rounded MT Bold" pitchFamily="34" charset="0"/>
            </a:endParaRPr>
          </a:p>
          <a:p>
            <a:pPr lvl="0" algn="just"/>
            <a:r>
              <a:rPr lang="fr-FR" sz="3600" dirty="0" smtClean="0">
                <a:solidFill>
                  <a:srgbClr val="FC0AFC"/>
                </a:solidFill>
                <a:latin typeface="Arial Rounded MT Bold" pitchFamily="34" charset="0"/>
              </a:rPr>
              <a:t>Mt 18:23 </a:t>
            </a:r>
            <a:r>
              <a:rPr lang="fr-FR" sz="3600" dirty="0" smtClean="0">
                <a:latin typeface="Arial Rounded MT Bold" pitchFamily="34" charset="0"/>
              </a:rPr>
              <a:t>C'est pourquoi, le royaume des cieux est semblable à </a:t>
            </a:r>
            <a:r>
              <a:rPr lang="fr-FR" sz="3600" b="1" dirty="0" smtClean="0">
                <a:solidFill>
                  <a:srgbClr val="FFFF00"/>
                </a:solidFill>
                <a:latin typeface="Arial Rounded MT Bold" pitchFamily="34" charset="0"/>
              </a:rPr>
              <a:t>un roi qui voulut faire rendre compte à ses serviteurs</a:t>
            </a:r>
            <a:r>
              <a:rPr lang="fr-FR" sz="3600" b="1" dirty="0" smtClean="0">
                <a:solidFill>
                  <a:srgbClr val="FFFF00"/>
                </a:solidFill>
                <a:latin typeface="Arial Rounded MT Bold" pitchFamily="34" charset="0"/>
              </a:rPr>
              <a:t>.</a:t>
            </a:r>
            <a:endParaRPr lang="en-US" sz="3600" dirty="0" smtClean="0">
              <a:solidFill>
                <a:srgbClr val="FFFF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3600" dirty="0" smtClean="0">
                <a:solidFill>
                  <a:srgbClr val="FC0AFC"/>
                </a:solidFill>
                <a:latin typeface="Arial Rounded MT Bold" pitchFamily="34" charset="0"/>
              </a:rPr>
              <a:t>Mt </a:t>
            </a:r>
            <a:r>
              <a:rPr lang="fr-FR" sz="3600" dirty="0" smtClean="0">
                <a:solidFill>
                  <a:srgbClr val="FC0AFC"/>
                </a:solidFill>
                <a:latin typeface="Arial Rounded MT Bold" pitchFamily="34" charset="0"/>
              </a:rPr>
              <a:t>20:1 </a:t>
            </a:r>
            <a:r>
              <a:rPr lang="fr-FR" sz="3600" dirty="0" smtClean="0">
                <a:latin typeface="Arial Rounded MT Bold" pitchFamily="34" charset="0"/>
              </a:rPr>
              <a:t>¶ Car le royaume des cieux est semblable à </a:t>
            </a:r>
            <a:r>
              <a:rPr lang="fr-FR" sz="3600" dirty="0" smtClean="0">
                <a:solidFill>
                  <a:srgbClr val="FFFF00"/>
                </a:solidFill>
                <a:latin typeface="Arial Rounded MT Bold" pitchFamily="34" charset="0"/>
              </a:rPr>
              <a:t>un maît</a:t>
            </a:r>
            <a:r>
              <a:rPr lang="fr-FR" sz="3600" b="1" dirty="0" smtClean="0">
                <a:solidFill>
                  <a:srgbClr val="FFFF00"/>
                </a:solidFill>
                <a:latin typeface="Arial Rounded MT Bold" pitchFamily="34" charset="0"/>
              </a:rPr>
              <a:t>re de maison qui sortit dès le matin, afin de louer des ouvriers pour sa vigne.</a:t>
            </a:r>
            <a:endParaRPr lang="en-US" sz="3600" dirty="0" smtClean="0">
              <a:solidFill>
                <a:srgbClr val="FFFF00"/>
              </a:solidFill>
              <a:latin typeface="Arial Rounded MT Bold" pitchFamily="34" charset="0"/>
            </a:endParaRPr>
          </a:p>
          <a:p>
            <a:pPr lvl="0" algn="just"/>
            <a:r>
              <a:rPr lang="fr-FR" sz="3600" dirty="0" smtClean="0">
                <a:solidFill>
                  <a:srgbClr val="FC0AFC"/>
                </a:solidFill>
                <a:latin typeface="Arial Rounded MT Bold" pitchFamily="34" charset="0"/>
              </a:rPr>
              <a:t>Mt 22:2 </a:t>
            </a:r>
            <a:r>
              <a:rPr lang="fr-FR" sz="3600" dirty="0" smtClean="0">
                <a:latin typeface="Arial Rounded MT Bold" pitchFamily="34" charset="0"/>
              </a:rPr>
              <a:t>Le royaume des cieux est </a:t>
            </a:r>
            <a:r>
              <a:rPr lang="fr-FR" sz="3600" b="1" dirty="0" smtClean="0">
                <a:latin typeface="Arial Rounded MT Bold" pitchFamily="34" charset="0"/>
              </a:rPr>
              <a:t>semblable à </a:t>
            </a:r>
            <a:r>
              <a:rPr lang="fr-FR" sz="3600" b="1" dirty="0" smtClean="0">
                <a:solidFill>
                  <a:srgbClr val="FFFF00"/>
                </a:solidFill>
                <a:latin typeface="Arial Rounded MT Bold" pitchFamily="34" charset="0"/>
              </a:rPr>
              <a:t>un roi qui fit des noces pour son fils.</a:t>
            </a:r>
            <a:endParaRPr lang="en-US" sz="3600" dirty="0" smtClean="0">
              <a:solidFill>
                <a:srgbClr val="FFFF00"/>
              </a:solidFill>
              <a:latin typeface="Arial Rounded MT Bold" pitchFamily="34" charset="0"/>
            </a:endParaRPr>
          </a:p>
          <a:p>
            <a:pPr lvl="1" algn="just"/>
            <a:r>
              <a:rPr lang="fr-FR" sz="3600" dirty="0" smtClean="0">
                <a:solidFill>
                  <a:srgbClr val="FC0AFC"/>
                </a:solidFill>
                <a:latin typeface="Arial Rounded MT Bold" pitchFamily="34" charset="0"/>
              </a:rPr>
              <a:t>Chaque exemple reflète un aspect du royaume des cieux et non la compréhension complète du royaume des cieux.</a:t>
            </a:r>
            <a:endParaRPr lang="en-US" sz="3600" dirty="0">
              <a:solidFill>
                <a:srgbClr val="FC0AFC"/>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300"/>
          </a:solidFill>
        </p:spPr>
        <p:txBody>
          <a:bodyPr>
            <a:normAutofit fontScale="92500" lnSpcReduction="20000"/>
          </a:bodyPr>
          <a:lstStyle/>
          <a:p>
            <a:pPr algn="just"/>
            <a:r>
              <a:rPr lang="fr-FR" sz="4000" dirty="0" smtClean="0">
                <a:solidFill>
                  <a:schemeClr val="bg1"/>
                </a:solidFill>
                <a:latin typeface="Arial Rounded MT Bold" pitchFamily="34" charset="0"/>
              </a:rPr>
              <a:t> </a:t>
            </a:r>
            <a:r>
              <a:rPr lang="fr-FR" sz="4000" b="1" dirty="0" smtClean="0">
                <a:solidFill>
                  <a:schemeClr val="bg1"/>
                </a:solidFill>
                <a:latin typeface="Arial Rounded MT Bold" pitchFamily="34" charset="0"/>
              </a:rPr>
              <a:t>EXPLICATION DES VERSETS</a:t>
            </a:r>
            <a:endParaRPr lang="en-US" sz="4000" dirty="0" smtClean="0">
              <a:solidFill>
                <a:schemeClr val="bg1"/>
              </a:solidFill>
              <a:latin typeface="Arial Rounded MT Bold" pitchFamily="34" charset="0"/>
            </a:endParaRPr>
          </a:p>
          <a:p>
            <a:pPr algn="just"/>
            <a:r>
              <a:rPr lang="fr-FR" sz="4000" dirty="0" smtClean="0">
                <a:solidFill>
                  <a:schemeClr val="bg1"/>
                </a:solidFill>
                <a:latin typeface="Arial Rounded MT Bold" pitchFamily="34" charset="0"/>
              </a:rPr>
              <a:t> </a:t>
            </a:r>
            <a:endParaRPr lang="en-US" sz="4000" dirty="0" smtClean="0">
              <a:solidFill>
                <a:schemeClr val="bg1"/>
              </a:solidFill>
              <a:latin typeface="Arial Rounded MT Bold" pitchFamily="34" charset="0"/>
            </a:endParaRPr>
          </a:p>
          <a:p>
            <a:pPr algn="just"/>
            <a:r>
              <a:rPr lang="fr-FR" sz="4000" dirty="0" smtClean="0">
                <a:latin typeface="Arial Rounded MT Bold" pitchFamily="34" charset="0"/>
              </a:rPr>
              <a:t>LE ROYAUME DES CIEUX EST SEMBLABLE A UN GRAIN DE SÉNEVÉ</a:t>
            </a:r>
            <a:endParaRPr lang="en-US" sz="4000" dirty="0" smtClean="0">
              <a:latin typeface="Arial Rounded MT Bold" pitchFamily="34" charset="0"/>
            </a:endParaRPr>
          </a:p>
          <a:p>
            <a:pPr algn="just"/>
            <a:r>
              <a:rPr lang="fr-FR" sz="4000" dirty="0" smtClean="0">
                <a:solidFill>
                  <a:schemeClr val="bg1"/>
                </a:solidFill>
                <a:latin typeface="Arial Rounded MT Bold" pitchFamily="34" charset="0"/>
              </a:rPr>
              <a:t>Lu 13:18 ¶ Il dit encore: A quoi le royaume de Dieu est-il semblable, et à quoi le comparerai-je?</a:t>
            </a:r>
            <a:endParaRPr lang="en-US" sz="4000" dirty="0" smtClean="0">
              <a:solidFill>
                <a:schemeClr val="bg1"/>
              </a:solidFill>
              <a:latin typeface="Arial Rounded MT Bold" pitchFamily="34" charset="0"/>
            </a:endParaRPr>
          </a:p>
          <a:p>
            <a:pPr algn="just"/>
            <a:r>
              <a:rPr lang="fr-FR" sz="4000" dirty="0" smtClean="0">
                <a:solidFill>
                  <a:schemeClr val="bg1"/>
                </a:solidFill>
                <a:latin typeface="Arial Rounded MT Bold" pitchFamily="34" charset="0"/>
              </a:rPr>
              <a:t> </a:t>
            </a:r>
            <a:r>
              <a:rPr lang="fr-FR" sz="4000" dirty="0" smtClean="0">
                <a:latin typeface="Arial Rounded MT Bold" pitchFamily="34" charset="0"/>
              </a:rPr>
              <a:t>19 Il est semblable à un grain de sénevé qu'un homme a pris et jeté dans son jardin; il pousse, devient un arbre, et les oiseaux du ciel habitent dans ses branches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300"/>
          </a:solidFill>
        </p:spPr>
        <p:txBody>
          <a:bodyPr>
            <a:normAutofit fontScale="92500" lnSpcReduction="20000"/>
          </a:bodyPr>
          <a:lstStyle/>
          <a:p>
            <a:pPr lvl="0" algn="just"/>
            <a:r>
              <a:rPr lang="fr-FR" sz="4000" dirty="0" smtClean="0">
                <a:solidFill>
                  <a:schemeClr val="bg1"/>
                </a:solidFill>
                <a:latin typeface="Arial Rounded MT Bold" pitchFamily="34" charset="0"/>
              </a:rPr>
              <a:t>L’aspect </a:t>
            </a:r>
            <a:r>
              <a:rPr lang="fr-FR" sz="4000" dirty="0" smtClean="0">
                <a:solidFill>
                  <a:schemeClr val="bg1"/>
                </a:solidFill>
                <a:latin typeface="Arial Rounded MT Bold" pitchFamily="34" charset="0"/>
              </a:rPr>
              <a:t>minuscule et restreint du royaume de Dieu est la raison pour laquelle peu de gens s’intéressent au message du salut.</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L’influence de l’évangile remplit la terre entière à présent par rapport à son faible début avec des gens ordinaires et sans renom.</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L’effet de la régénération dans la vie d’un homme peut être très minuscule et même invisible au début, cependant il s’extériorisera à temps jusqu'à impacter le monde entier.   </a:t>
            </a:r>
            <a:endParaRPr lang="en-US" sz="4000" dirty="0" smtClean="0">
              <a:solidFill>
                <a:schemeClr val="bg1"/>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E02"/>
          </a:solidFill>
        </p:spPr>
        <p:txBody>
          <a:bodyPr>
            <a:normAutofit fontScale="92500" lnSpcReduction="20000"/>
          </a:bodyPr>
          <a:lstStyle/>
          <a:p>
            <a:pPr algn="just"/>
            <a:r>
              <a:rPr lang="fr-FR" sz="4000" dirty="0" smtClean="0">
                <a:solidFill>
                  <a:srgbClr val="FFFF00"/>
                </a:solidFill>
                <a:latin typeface="Arial Rounded MT Bold" pitchFamily="34" charset="0"/>
              </a:rPr>
              <a:t>LE </a:t>
            </a:r>
            <a:r>
              <a:rPr lang="fr-FR" sz="4000" dirty="0" smtClean="0">
                <a:solidFill>
                  <a:srgbClr val="FFFF00"/>
                </a:solidFill>
                <a:latin typeface="Arial Rounded MT Bold" pitchFamily="34" charset="0"/>
              </a:rPr>
              <a:t>ROYAUME DES CIEUX EST SEMBLABLE À L'EFFET DU LEVAIN DANS LA PATTE</a:t>
            </a:r>
            <a:endParaRPr lang="en-US" sz="4000" dirty="0" smtClean="0">
              <a:solidFill>
                <a:srgbClr val="FFFF00"/>
              </a:solidFill>
              <a:latin typeface="Arial Rounded MT Bold" pitchFamily="34" charset="0"/>
            </a:endParaRPr>
          </a:p>
          <a:p>
            <a:pPr algn="just"/>
            <a:r>
              <a:rPr lang="fr-FR" sz="4000" dirty="0" smtClean="0">
                <a:solidFill>
                  <a:schemeClr val="bg1"/>
                </a:solidFill>
                <a:latin typeface="Arial Rounded MT Bold" pitchFamily="34" charset="0"/>
              </a:rPr>
              <a:t> 20 Il dit encore: A quoi comparerai-je le royaume de Dieu?</a:t>
            </a:r>
            <a:endParaRPr lang="en-US" sz="4000" dirty="0" smtClean="0">
              <a:solidFill>
                <a:schemeClr val="bg1"/>
              </a:solidFill>
              <a:latin typeface="Arial Rounded MT Bold" pitchFamily="34" charset="0"/>
            </a:endParaRPr>
          </a:p>
          <a:p>
            <a:pPr algn="just"/>
            <a:r>
              <a:rPr lang="fr-FR" sz="4000" dirty="0" smtClean="0">
                <a:solidFill>
                  <a:srgbClr val="FFFF00"/>
                </a:solidFill>
                <a:latin typeface="Arial Rounded MT Bold" pitchFamily="34" charset="0"/>
              </a:rPr>
              <a:t> 21 Il est semblable à du levain qu'une femme a pris et mis dans trois mesures de farine, pour faire lever toute la pâte.</a:t>
            </a:r>
            <a:endParaRPr lang="en-US" sz="4000" dirty="0" smtClean="0">
              <a:solidFill>
                <a:srgbClr val="FFFF00"/>
              </a:solidFill>
              <a:latin typeface="Arial Rounded MT Bold" pitchFamily="34" charset="0"/>
            </a:endParaRPr>
          </a:p>
          <a:p>
            <a:pPr lvl="0" algn="just"/>
            <a:r>
              <a:rPr lang="fr-FR" sz="4000" dirty="0" smtClean="0">
                <a:solidFill>
                  <a:schemeClr val="bg1"/>
                </a:solidFill>
                <a:latin typeface="Arial Rounded MT Bold" pitchFamily="34" charset="0"/>
              </a:rPr>
              <a:t>Une petite mesure de levain peut faire lever toute la pâte.</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Le royaume de Dieu est comme une implosion qui fait son travail de l’intérieure à l’extérieure</a:t>
            </a:r>
            <a:r>
              <a:rPr lang="fr-FR"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E02"/>
          </a:solidFill>
          <a:ln>
            <a:solidFill>
              <a:schemeClr val="accent1"/>
            </a:solidFill>
          </a:ln>
        </p:spPr>
        <p:txBody>
          <a:bodyPr>
            <a:normAutofit fontScale="92500" lnSpcReduction="20000"/>
          </a:bodyPr>
          <a:lstStyle/>
          <a:p>
            <a:pPr lvl="0" algn="just"/>
            <a:r>
              <a:rPr lang="fr-FR" sz="4000" dirty="0" smtClean="0">
                <a:solidFill>
                  <a:schemeClr val="bg1"/>
                </a:solidFill>
                <a:latin typeface="Arial Rounded MT Bold" pitchFamily="34" charset="0"/>
              </a:rPr>
              <a:t>La </a:t>
            </a:r>
            <a:r>
              <a:rPr lang="fr-FR" sz="4000" dirty="0" smtClean="0">
                <a:solidFill>
                  <a:schemeClr val="bg1"/>
                </a:solidFill>
                <a:latin typeface="Arial Rounded MT Bold" pitchFamily="34" charset="0"/>
              </a:rPr>
              <a:t>présence du royaume des cieux dans le cœur d’une personne produira des effets tangibles à l'extérieur.</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C’est impossible d’être régénéré sans que l’effet n’en reflète tous les recoins de la vie de cette personne.</a:t>
            </a:r>
            <a:endParaRPr lang="en-US" sz="4000" dirty="0" smtClean="0">
              <a:solidFill>
                <a:srgbClr val="FFFF00"/>
              </a:solidFill>
              <a:latin typeface="Arial Rounded MT Bold" pitchFamily="34" charset="0"/>
            </a:endParaRPr>
          </a:p>
          <a:p>
            <a:pPr lvl="0" algn="just"/>
            <a:r>
              <a:rPr lang="fr-FR" sz="4000" dirty="0" smtClean="0">
                <a:solidFill>
                  <a:schemeClr val="bg1"/>
                </a:solidFill>
                <a:latin typeface="Arial Rounded MT Bold" pitchFamily="34" charset="0"/>
              </a:rPr>
              <a:t>On peut douter les gens qui font profession de connaître Dieu dont leurs actions témoignent le contraire.</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Le levain de la nouvelle naissance affecte l’être entière qu’on le veuille ou pas.</a:t>
            </a:r>
            <a:endParaRPr lang="en-US" sz="4000" dirty="0">
              <a:solidFill>
                <a:srgbClr val="FFFF0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txBody>
          <a:bodyPr>
            <a:normAutofit/>
          </a:bodyPr>
          <a:lstStyle/>
          <a:p>
            <a:pPr algn="just"/>
            <a:r>
              <a:rPr lang="fr-FR" sz="4000" dirty="0" smtClean="0">
                <a:solidFill>
                  <a:srgbClr val="000066"/>
                </a:solidFill>
                <a:latin typeface="Arial Rounded MT Bold" pitchFamily="34" charset="0"/>
              </a:rPr>
              <a:t> </a:t>
            </a:r>
            <a:r>
              <a:rPr lang="fr-FR" sz="4000" dirty="0" smtClean="0">
                <a:solidFill>
                  <a:srgbClr val="0033CC"/>
                </a:solidFill>
                <a:latin typeface="Arial Rounded MT Bold" pitchFamily="34" charset="0"/>
              </a:rPr>
              <a:t>POURQUOI EN EST-IL QUE PEU DE GENS SOIENT SAUVÉS ?</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22 Jésus traversait les villes et les villages, enseignant, et faisant route vers Jérusalem.</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33CC"/>
                </a:solidFill>
                <a:latin typeface="Arial Rounded MT Bold" pitchFamily="34" charset="0"/>
              </a:rPr>
              <a:t>23 ¶ Quelqu'un lui dit: Seigneur, n'y a-t-il que peu de gens qui soient sauvés? Il leur répondit:</a:t>
            </a:r>
            <a:endParaRPr lang="en-US" sz="4000" dirty="0">
              <a:solidFill>
                <a:srgbClr val="0033CC"/>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20000"/>
          </a:bodyPr>
          <a:lstStyle/>
          <a:p>
            <a:pPr algn="just"/>
            <a:r>
              <a:rPr lang="fr-FR" sz="4000" dirty="0" smtClean="0">
                <a:solidFill>
                  <a:srgbClr val="0033CC"/>
                </a:solidFill>
                <a:latin typeface="Arial Rounded MT Bold" pitchFamily="34" charset="0"/>
              </a:rPr>
              <a:t> </a:t>
            </a:r>
            <a:r>
              <a:rPr lang="fr-FR" sz="4000" dirty="0" smtClean="0">
                <a:solidFill>
                  <a:srgbClr val="0033CC"/>
                </a:solidFill>
                <a:latin typeface="Arial Rounded MT Bold" pitchFamily="34" charset="0"/>
              </a:rPr>
              <a:t>LES IMPLICATIONS DE LA PORTE FERMÉE POUR ACCÉDER AU FESTIN</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Lu 13 :24 Efforcez-vous d'entrer par la porte étroite. Car, je vous le dis, beaucoup chercheront à entrer, et ne le pourront pas.</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25 Quand le maître de la maison se sera levé et aura fermé la porte, et que vous, étant dehors, vous commencerez à frapper à la porte, en disant: Seigneur, Seigneur, ouvre-nous! il vous répondra: Je ne sais d'où vous êtes</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10000"/>
          </a:bodyPr>
          <a:lstStyle/>
          <a:p>
            <a:pPr lvl="0" algn="just"/>
            <a:r>
              <a:rPr lang="fr-FR" sz="4000" dirty="0" smtClean="0">
                <a:latin typeface="Arial Rounded MT Bold" pitchFamily="34" charset="0"/>
              </a:rPr>
              <a:t>Ici </a:t>
            </a:r>
            <a:r>
              <a:rPr lang="fr-FR" sz="4000" dirty="0" smtClean="0">
                <a:latin typeface="Arial Rounded MT Bold" pitchFamily="34" charset="0"/>
              </a:rPr>
              <a:t>le salut ressemble à une maison de festin.</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Beaucoup pourraient s’assurer une place autour de la table de très tôt au cours de la journée et y rester dedans s’ils le désiraient.</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Il y a toujours des gens qui se sentent familiers avec la maison du festin et qui pensent que leur entrance sera assurée peu importe de leur indifférence à l’urgence de l’invitation</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10000"/>
          </a:bodyPr>
          <a:lstStyle/>
          <a:p>
            <a:pPr lvl="0" algn="just"/>
            <a:r>
              <a:rPr lang="fr-FR" sz="4000" dirty="0" smtClean="0">
                <a:latin typeface="Arial Rounded MT Bold" pitchFamily="34" charset="0"/>
              </a:rPr>
              <a:t>Le </a:t>
            </a:r>
            <a:r>
              <a:rPr lang="fr-FR" sz="4000" dirty="0" smtClean="0">
                <a:latin typeface="Arial Rounded MT Bold" pitchFamily="34" charset="0"/>
              </a:rPr>
              <a:t>maître de la maison se lèvera à un certain point de la durée pour fermer la porte.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La ferme de la porte fermée va signaler aux habitués de la maison de s’approcher enfin pour faire leur entrance.</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Les retardateurs négligents vont s’en servir de leur familiarité avec la maison afin de convaincre au maître de la maison de leur accorder une dernière chance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a:bodyPr>
          <a:lstStyle/>
          <a:p>
            <a:pPr algn="just"/>
            <a:r>
              <a:rPr lang="fr-FR" sz="4000" dirty="0" smtClean="0">
                <a:latin typeface="Arial Rounded MT Bold" pitchFamily="34" charset="0"/>
              </a:rPr>
              <a:t>Lu </a:t>
            </a:r>
            <a:r>
              <a:rPr lang="fr-FR" sz="4000" dirty="0" smtClean="0">
                <a:latin typeface="Arial Rounded MT Bold" pitchFamily="34" charset="0"/>
              </a:rPr>
              <a:t>13 :26 Alors vous vous mettrez à dire: Nous avons mangé et bu devant toi, et tu as enseigné dans nos rues.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Cette parabole s’adresse strictement aux membres de l’église qui s’abusent en croyant qu’ils peuvent aller au ciel en dehors de la sanctification.</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Nous avons mangé et bu devant toi : symbolise un peu la sainte cène et des activités de l’église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20000"/>
          </a:bodyPr>
          <a:lstStyle/>
          <a:p>
            <a:pPr lvl="0" algn="just"/>
            <a:r>
              <a:rPr lang="fr-FR" sz="4000" dirty="0" smtClean="0">
                <a:latin typeface="Arial Rounded MT Bold" pitchFamily="34" charset="0"/>
              </a:rPr>
              <a:t>Tu </a:t>
            </a:r>
            <a:r>
              <a:rPr lang="fr-FR" sz="4000" dirty="0" smtClean="0">
                <a:latin typeface="Arial Rounded MT Bold" pitchFamily="34" charset="0"/>
              </a:rPr>
              <a:t>as enseigné dans nos rues : ressemble à des mouvements d’évangélisation.</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Nous avions toujours conservé le désir de prendre part au festin</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Lu 13 :27 Et il répondra: Je vous le dis, je ne sais d'où vous êtes; retirez-vous de moi, vous tous, ouvriers d'iniquité.</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Dieu ne conserve aucune mémoire des services passés de ceux qui tombent et meurent dans le péché sans se repentir avant de mourir</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lvl="0" algn="just"/>
            <a:r>
              <a:rPr lang="fr-FR" sz="4000" dirty="0" smtClean="0">
                <a:latin typeface="Arial Rounded MT Bold" pitchFamily="34" charset="0"/>
              </a:rPr>
              <a:t>Ils </a:t>
            </a:r>
            <a:r>
              <a:rPr lang="fr-FR" sz="4000" dirty="0" smtClean="0">
                <a:latin typeface="Arial Rounded MT Bold" pitchFamily="34" charset="0"/>
              </a:rPr>
              <a:t>seront chassés comme étant des ouvriers d’iniquité.</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Ils vont vouloir s’en servir de leur fausse-affiliation avec la maison pour exiger une exception à la règle.</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Le maître de la maison leur traitera en ennemi pour en avoir piétiné ses instances de rentrer à temps et conformément selon l’appel qui était lancé à tous.</a:t>
            </a:r>
            <a:endParaRPr lang="en-US" sz="4000" dirty="0" smtClean="0">
              <a:latin typeface="Arial Rounded MT Bold" pitchFamily="34" charset="0"/>
            </a:endParaRPr>
          </a:p>
          <a:p>
            <a:pPr algn="just"/>
            <a:endParaRPr lang="en-US" sz="4000" dirty="0">
              <a:solidFill>
                <a:srgbClr val="000066"/>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fr-FR" sz="4000" dirty="0" smtClean="0">
                <a:latin typeface="Arial Rounded MT Bold" pitchFamily="34" charset="0"/>
              </a:rPr>
              <a:t>Bien </a:t>
            </a:r>
            <a:r>
              <a:rPr lang="fr-FR" sz="4000" dirty="0" smtClean="0">
                <a:latin typeface="Arial Rounded MT Bold" pitchFamily="34" charset="0"/>
              </a:rPr>
              <a:t>des gens s’illusionnent avoir une relation particulière avec Dieu alors qu’ils font table rase des préceptes divins. C’est de la folie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Il y a bien des gens qui pensent qu’ils ont un cas spécial, et que Dieu va traiter leur situation dans les coulisses en dehors des enseignements de la Bible.</a:t>
            </a:r>
            <a:endParaRPr lang="en-US" sz="4000" dirty="0" smtClean="0">
              <a:solidFill>
                <a:srgbClr val="0033CC"/>
              </a:solidFill>
              <a:latin typeface="Arial Rounded MT Bold" pitchFamily="34" charset="0"/>
            </a:endParaRPr>
          </a:p>
          <a:p>
            <a:pPr algn="just"/>
            <a:endParaRPr lang="en-US" sz="4000" dirty="0">
              <a:solidFill>
                <a:srgbClr val="000066"/>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0000" lnSpcReduction="20000"/>
          </a:bodyPr>
          <a:lstStyle/>
          <a:p>
            <a:pPr algn="just"/>
            <a:r>
              <a:rPr lang="fr-FR" sz="5400" dirty="0" smtClean="0">
                <a:solidFill>
                  <a:srgbClr val="C00000"/>
                </a:solidFill>
                <a:latin typeface="Arial Rounded MT Bold" pitchFamily="34" charset="0"/>
              </a:rPr>
              <a:t>LES </a:t>
            </a:r>
            <a:r>
              <a:rPr lang="fr-FR" sz="5400" dirty="0" smtClean="0">
                <a:solidFill>
                  <a:srgbClr val="C00000"/>
                </a:solidFill>
                <a:latin typeface="Arial Rounded MT Bold" pitchFamily="34" charset="0"/>
              </a:rPr>
              <a:t>PLEURS ET LES GRINCEMENTS DE DENTS DES RETARDATEURS</a:t>
            </a:r>
            <a:endParaRPr lang="en-US" sz="5400" dirty="0" smtClean="0">
              <a:solidFill>
                <a:srgbClr val="C00000"/>
              </a:solidFill>
              <a:latin typeface="Arial Rounded MT Bold" pitchFamily="34" charset="0"/>
            </a:endParaRPr>
          </a:p>
          <a:p>
            <a:pPr algn="just"/>
            <a:r>
              <a:rPr lang="fr-FR" sz="5400" dirty="0" smtClean="0">
                <a:solidFill>
                  <a:srgbClr val="002E02"/>
                </a:solidFill>
                <a:latin typeface="Arial Rounded MT Bold" pitchFamily="34" charset="0"/>
              </a:rPr>
              <a:t>28 C'est là qu'il y aura des pleurs et des grincements de dents, quand vous verrez Abraham, Isaac et Jacob, et tous les prophètes, dans le royaume de Dieu, et que vous serez jetés dehors.</a:t>
            </a:r>
            <a:endParaRPr lang="en-US" sz="5400" dirty="0" smtClean="0">
              <a:solidFill>
                <a:srgbClr val="002E02"/>
              </a:solidFill>
              <a:latin typeface="Arial Rounded MT Bold" pitchFamily="34" charset="0"/>
            </a:endParaRPr>
          </a:p>
          <a:p>
            <a:pPr lvl="0" algn="just"/>
            <a:r>
              <a:rPr lang="en-US" sz="5400" dirty="0" smtClean="0">
                <a:solidFill>
                  <a:srgbClr val="C00000"/>
                </a:solidFill>
                <a:latin typeface="Arial Rounded MT Bold" pitchFamily="34" charset="0"/>
              </a:rPr>
              <a:t>It will be the same for those who grew up in church and were familiar with Jesus to see others enjoying heaven while they are left behind</a:t>
            </a:r>
            <a:r>
              <a:rPr lang="en-US" sz="5400" dirty="0" smtClean="0">
                <a:solidFill>
                  <a:srgbClr val="C00000"/>
                </a:solidFill>
                <a:latin typeface="Arial Rounded MT Bold" pitchFamily="34" charset="0"/>
              </a:rPr>
              <a:t>.</a:t>
            </a:r>
            <a:endParaRPr lang="en-US" sz="5400" dirty="0" smtClean="0">
              <a:solidFill>
                <a:srgbClr val="C00000"/>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62500" lnSpcReduction="20000"/>
          </a:bodyPr>
          <a:lstStyle/>
          <a:p>
            <a:pPr lvl="0" algn="just"/>
            <a:r>
              <a:rPr lang="fr-FR" sz="5400" dirty="0" smtClean="0">
                <a:solidFill>
                  <a:srgbClr val="002E02"/>
                </a:solidFill>
                <a:latin typeface="Arial Rounded MT Bold" pitchFamily="34" charset="0"/>
              </a:rPr>
              <a:t>Les </a:t>
            </a:r>
            <a:r>
              <a:rPr lang="fr-FR" sz="5400" dirty="0" smtClean="0">
                <a:solidFill>
                  <a:srgbClr val="002E02"/>
                </a:solidFill>
                <a:latin typeface="Arial Rounded MT Bold" pitchFamily="34" charset="0"/>
              </a:rPr>
              <a:t>grincements de dents se produiront du fait que ces habitués qui étaient  les invités d’honneur dans le royaume de Dieu sont jetés au dehors par faute de négligence à l’invitation. </a:t>
            </a:r>
            <a:endParaRPr lang="en-US" sz="5400" dirty="0" smtClean="0">
              <a:solidFill>
                <a:srgbClr val="002E02"/>
              </a:solidFill>
              <a:latin typeface="Arial Rounded MT Bold" pitchFamily="34" charset="0"/>
            </a:endParaRPr>
          </a:p>
          <a:p>
            <a:pPr lvl="0" algn="just"/>
            <a:r>
              <a:rPr lang="fr-FR" sz="5400" dirty="0" smtClean="0">
                <a:solidFill>
                  <a:srgbClr val="C00000"/>
                </a:solidFill>
                <a:latin typeface="Arial Rounded MT Bold" pitchFamily="34" charset="0"/>
              </a:rPr>
              <a:t>Le plan du salut était au prime abord conçu pour les Juifs qui ont raté le jour de leur visite. </a:t>
            </a:r>
            <a:r>
              <a:rPr lang="fr-FR" sz="5400" dirty="0" smtClean="0">
                <a:solidFill>
                  <a:srgbClr val="002E02"/>
                </a:solidFill>
                <a:latin typeface="Arial Rounded MT Bold" pitchFamily="34" charset="0"/>
              </a:rPr>
              <a:t> </a:t>
            </a:r>
            <a:endParaRPr lang="en-US" sz="5400" dirty="0" smtClean="0">
              <a:solidFill>
                <a:srgbClr val="002E02"/>
              </a:solidFill>
              <a:latin typeface="Arial Rounded MT Bold" pitchFamily="34" charset="0"/>
            </a:endParaRPr>
          </a:p>
          <a:p>
            <a:pPr lvl="0" algn="just"/>
            <a:r>
              <a:rPr lang="fr-FR" sz="5400" dirty="0" smtClean="0">
                <a:solidFill>
                  <a:srgbClr val="002E02"/>
                </a:solidFill>
                <a:latin typeface="Arial Rounded MT Bold" pitchFamily="34" charset="0"/>
              </a:rPr>
              <a:t>La porte d’entrée au salut devint conséquemment accessible à tous Juifs et païens sans exception ; cependant, les conditions requises des participants à savoir la sainteté ou habits de noces, restent les mêmes. </a:t>
            </a:r>
            <a:endParaRPr lang="en-US" sz="5400" dirty="0" smtClean="0">
              <a:solidFill>
                <a:srgbClr val="002E02"/>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0000" lnSpcReduction="20000"/>
          </a:bodyPr>
          <a:lstStyle/>
          <a:p>
            <a:pPr algn="just"/>
            <a:r>
              <a:rPr lang="fr-FR" sz="5400" dirty="0" smtClean="0">
                <a:solidFill>
                  <a:srgbClr val="002E02"/>
                </a:solidFill>
                <a:latin typeface="Arial Rounded MT Bold" pitchFamily="34" charset="0"/>
              </a:rPr>
              <a:t>29 </a:t>
            </a:r>
            <a:r>
              <a:rPr lang="fr-FR" sz="5400" dirty="0" smtClean="0">
                <a:solidFill>
                  <a:srgbClr val="002E02"/>
                </a:solidFill>
                <a:latin typeface="Arial Rounded MT Bold" pitchFamily="34" charset="0"/>
              </a:rPr>
              <a:t>Il en viendra de l'orient et de l'occident, du nord et du midi; et ils se mettront à table dans le royaume de Dieu.</a:t>
            </a:r>
            <a:endParaRPr lang="en-US" sz="5400" dirty="0" smtClean="0">
              <a:solidFill>
                <a:srgbClr val="002E02"/>
              </a:solidFill>
              <a:latin typeface="Arial Rounded MT Bold" pitchFamily="34" charset="0"/>
            </a:endParaRPr>
          </a:p>
          <a:p>
            <a:pPr lvl="0" algn="just"/>
            <a:r>
              <a:rPr lang="en-US" sz="5400" dirty="0" smtClean="0">
                <a:solidFill>
                  <a:srgbClr val="C00000"/>
                </a:solidFill>
                <a:latin typeface="Arial Rounded MT Bold" pitchFamily="34" charset="0"/>
              </a:rPr>
              <a:t>The worst part will be to witness the least likely candidates enjoying the table of the Master while you who should have been in the forefront be denied entry to the house.</a:t>
            </a:r>
          </a:p>
          <a:p>
            <a:pPr lvl="0" algn="just"/>
            <a:r>
              <a:rPr lang="en-US" sz="5400" dirty="0" smtClean="0">
                <a:solidFill>
                  <a:srgbClr val="002E02"/>
                </a:solidFill>
                <a:latin typeface="Arial Rounded MT Bold" pitchFamily="34" charset="0"/>
              </a:rPr>
              <a:t>Some of those you preached to will be in heaven thanks to your intervention; but you yourself, will be thrown out because of your incredulity</a:t>
            </a:r>
            <a:r>
              <a:rPr lang="en-US" sz="5400" dirty="0" smtClean="0">
                <a:solidFill>
                  <a:srgbClr val="002E02"/>
                </a:solidFill>
                <a:latin typeface="Arial Rounded MT Bold" pitchFamily="34" charset="0"/>
              </a:rPr>
              <a:t>.</a:t>
            </a:r>
            <a:endParaRPr lang="en-US" sz="5400" dirty="0" smtClean="0">
              <a:solidFill>
                <a:srgbClr val="002E02"/>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0000" lnSpcReduction="20000"/>
          </a:bodyPr>
          <a:lstStyle/>
          <a:p>
            <a:pPr lvl="0" algn="just"/>
            <a:r>
              <a:rPr lang="en-US" sz="5400" dirty="0" smtClean="0">
                <a:solidFill>
                  <a:srgbClr val="002E02"/>
                </a:solidFill>
                <a:latin typeface="Arial Rounded MT Bold" pitchFamily="34" charset="0"/>
              </a:rPr>
              <a:t>The </a:t>
            </a:r>
            <a:r>
              <a:rPr lang="en-US" sz="5400" dirty="0" smtClean="0">
                <a:solidFill>
                  <a:srgbClr val="002E02"/>
                </a:solidFill>
                <a:latin typeface="Arial Rounded MT Bold" pitchFamily="34" charset="0"/>
              </a:rPr>
              <a:t>Jewish people are presently experiencing this jealousy with the church, to see that the God of their forefathers is being worshiped and honored, and exalted properly by complete strangers who should not even have any part in the kingdom.</a:t>
            </a:r>
          </a:p>
          <a:p>
            <a:pPr lvl="0" algn="just"/>
            <a:r>
              <a:rPr lang="en-US" sz="5400" dirty="0" smtClean="0">
                <a:solidFill>
                  <a:srgbClr val="C00000"/>
                </a:solidFill>
                <a:latin typeface="Arial Rounded MT Bold" pitchFamily="34" charset="0"/>
              </a:rPr>
              <a:t>God is not through with the Jews, but He is using us Christians to steer their jealousy in preparation for the national repentance of all the Jews that will take place during the millennium kingdom of Christ</a:t>
            </a:r>
            <a:r>
              <a:rPr lang="en-US" sz="5400" dirty="0" smtClean="0">
                <a:solidFill>
                  <a:srgbClr val="C00000"/>
                </a:solidFill>
                <a:latin typeface="Arial Rounded MT Bold" pitchFamily="34" charset="0"/>
              </a:rPr>
              <a:t>.</a:t>
            </a:r>
            <a:endParaRPr lang="en-US" sz="5400" dirty="0" smtClean="0">
              <a:solidFill>
                <a:srgbClr val="C0000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pPr algn="just"/>
            <a:r>
              <a:rPr lang="fr-FR" sz="5400" dirty="0" smtClean="0">
                <a:solidFill>
                  <a:srgbClr val="C00000"/>
                </a:solidFill>
                <a:latin typeface="Arial Rounded MT Bold" pitchFamily="34" charset="0"/>
              </a:rPr>
              <a:t>30</a:t>
            </a:r>
            <a:r>
              <a:rPr lang="fr-FR" sz="5400" dirty="0" smtClean="0">
                <a:solidFill>
                  <a:srgbClr val="002E02"/>
                </a:solidFill>
                <a:latin typeface="Arial Rounded MT Bold" pitchFamily="34" charset="0"/>
              </a:rPr>
              <a:t> </a:t>
            </a:r>
            <a:r>
              <a:rPr lang="fr-FR" sz="5400" dirty="0" smtClean="0">
                <a:solidFill>
                  <a:srgbClr val="002E02"/>
                </a:solidFill>
                <a:latin typeface="Arial Rounded MT Bold" pitchFamily="34" charset="0"/>
              </a:rPr>
              <a:t>Et voici, il y en a des derniers qui seront les premiers, et des premiers qui seront les derniers.</a:t>
            </a:r>
            <a:endParaRPr lang="en-US" sz="5400" dirty="0" smtClean="0">
              <a:solidFill>
                <a:srgbClr val="002E02"/>
              </a:solidFill>
              <a:latin typeface="Arial Rounded MT Bold" pitchFamily="34" charset="0"/>
            </a:endParaRPr>
          </a:p>
          <a:p>
            <a:pPr lvl="0" algn="just"/>
            <a:r>
              <a:rPr lang="en-US" sz="5400" dirty="0" smtClean="0">
                <a:solidFill>
                  <a:srgbClr val="C00000"/>
                </a:solidFill>
                <a:latin typeface="Arial Rounded MT Bold" pitchFamily="34" charset="0"/>
              </a:rPr>
              <a:t>Some of you who are not yet saved can today decide to be among the first in heaven.</a:t>
            </a:r>
          </a:p>
          <a:p>
            <a:pPr lvl="0" algn="just"/>
            <a:r>
              <a:rPr lang="en-US" sz="5400" dirty="0" smtClean="0">
                <a:solidFill>
                  <a:srgbClr val="002E02"/>
                </a:solidFill>
                <a:latin typeface="Arial Rounded MT Bold" pitchFamily="34" charset="0"/>
              </a:rPr>
              <a:t>God truly rewards people based on the end result of the race instead of the beginning of it</a:t>
            </a:r>
            <a:r>
              <a:rPr lang="en-US" sz="5400" dirty="0" smtClean="0">
                <a:solidFill>
                  <a:srgbClr val="002E02"/>
                </a:solidFill>
                <a:latin typeface="Arial Rounded MT Bold" pitchFamily="34" charset="0"/>
              </a:rPr>
              <a:t>.</a:t>
            </a:r>
            <a:endParaRPr lang="en-US" sz="5400" dirty="0" smtClean="0">
              <a:solidFill>
                <a:srgbClr val="002E02"/>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0000" lnSpcReduction="20000"/>
          </a:bodyPr>
          <a:lstStyle/>
          <a:p>
            <a:pPr lvl="0" algn="just"/>
            <a:r>
              <a:rPr lang="en-US" sz="5400" dirty="0" smtClean="0">
                <a:solidFill>
                  <a:srgbClr val="002E02"/>
                </a:solidFill>
                <a:latin typeface="Arial Rounded MT Bold" pitchFamily="34" charset="0"/>
              </a:rPr>
              <a:t>Some </a:t>
            </a:r>
            <a:r>
              <a:rPr lang="en-US" sz="5400" dirty="0" smtClean="0">
                <a:solidFill>
                  <a:srgbClr val="002E02"/>
                </a:solidFill>
                <a:latin typeface="Arial Rounded MT Bold" pitchFamily="34" charset="0"/>
              </a:rPr>
              <a:t>of the privileged sinners can turn to Christ today and accelerate to earn a first class seat in the kingdom of God, while some old grumpy saints can be thrown to the back.</a:t>
            </a:r>
          </a:p>
          <a:p>
            <a:pPr lvl="0" algn="just"/>
            <a:r>
              <a:rPr lang="en-US" sz="5400" dirty="0" smtClean="0">
                <a:solidFill>
                  <a:srgbClr val="C00000"/>
                </a:solidFill>
                <a:latin typeface="Arial Rounded MT Bold" pitchFamily="34" charset="0"/>
              </a:rPr>
              <a:t>Some prostitutes, some voodoo practitioners, some criminals, some evil doers can come to Christ wholeheartedly and bring more people to heaven than all the saints who have served Christ their whole lives as witnessed today.</a:t>
            </a:r>
          </a:p>
          <a:p>
            <a:pPr algn="just"/>
            <a:endParaRPr lang="en-US" sz="5400" dirty="0">
              <a:solidFill>
                <a:srgbClr val="000066"/>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3600" dirty="0" smtClean="0">
                <a:latin typeface="Arial Rounded MT Bold" pitchFamily="34" charset="0"/>
              </a:rPr>
              <a:t>LA REPONSE DE JESUS AU MENACE D’HÉRODE DE LE TUER V. 31-35</a:t>
            </a:r>
            <a:endParaRPr lang="en-US" sz="3600" dirty="0" smtClean="0">
              <a:latin typeface="Arial Rounded MT Bold" pitchFamily="34" charset="0"/>
            </a:endParaRPr>
          </a:p>
          <a:p>
            <a:pPr algn="just"/>
            <a:r>
              <a:rPr lang="fr-FR" sz="3600" dirty="0" smtClean="0">
                <a:solidFill>
                  <a:srgbClr val="002060"/>
                </a:solidFill>
                <a:latin typeface="Arial Rounded MT Bold" pitchFamily="34" charset="0"/>
              </a:rPr>
              <a:t>31 ¶ Ce même jour, quelques pharisiens vinrent lui dire: </a:t>
            </a:r>
            <a:r>
              <a:rPr lang="fr-FR" sz="3600" dirty="0" err="1" smtClean="0">
                <a:solidFill>
                  <a:srgbClr val="002060"/>
                </a:solidFill>
                <a:latin typeface="Arial Rounded MT Bold" pitchFamily="34" charset="0"/>
              </a:rPr>
              <a:t>Va-t'en</a:t>
            </a:r>
            <a:r>
              <a:rPr lang="fr-FR" sz="3600" dirty="0" smtClean="0">
                <a:solidFill>
                  <a:srgbClr val="002060"/>
                </a:solidFill>
                <a:latin typeface="Arial Rounded MT Bold" pitchFamily="34" charset="0"/>
              </a:rPr>
              <a:t>, pars d'ici, car Hérode veut te tuer.</a:t>
            </a:r>
            <a:endParaRPr lang="en-US" sz="3600" dirty="0" smtClean="0">
              <a:solidFill>
                <a:srgbClr val="002060"/>
              </a:solidFill>
              <a:latin typeface="Arial Rounded MT Bold" pitchFamily="34" charset="0"/>
            </a:endParaRPr>
          </a:p>
          <a:p>
            <a:pPr algn="just"/>
            <a:r>
              <a:rPr lang="fr-FR" sz="3600" dirty="0" smtClean="0">
                <a:latin typeface="Arial Rounded MT Bold" pitchFamily="34" charset="0"/>
              </a:rPr>
              <a:t> 32 Il leur répondit: Allez, et dites à ce renard: Voici, je chasse les démons et je fais des guérisons aujourd'hui et demain, et le troisième jour j'aurai fini.</a:t>
            </a:r>
            <a:endParaRPr lang="en-US" sz="3600" dirty="0" smtClean="0">
              <a:latin typeface="Arial Rounded MT Bold" pitchFamily="34" charset="0"/>
            </a:endParaRPr>
          </a:p>
          <a:p>
            <a:pPr algn="just">
              <a:buNone/>
            </a:pPr>
            <a:endParaRPr lang="en-US" sz="3600" dirty="0" smtClean="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4000" dirty="0" smtClean="0">
                <a:latin typeface="Arial Rounded MT Bold" pitchFamily="34" charset="0"/>
              </a:rPr>
              <a:t> 33 Mais il faut que je marche aujourd'hui, demain, et le jour suivant; car il ne convient pas qu'un prophète périsse hors de Jérusalem.</a:t>
            </a:r>
            <a:endParaRPr lang="en-US" sz="4000" dirty="0" smtClean="0">
              <a:latin typeface="Arial Rounded MT Bold" pitchFamily="34" charset="0"/>
            </a:endParaRPr>
          </a:p>
          <a:p>
            <a:pPr lvl="0" algn="just"/>
            <a:r>
              <a:rPr lang="fr-FR" sz="4000" dirty="0" smtClean="0">
                <a:solidFill>
                  <a:srgbClr val="002060"/>
                </a:solidFill>
                <a:latin typeface="Arial Rounded MT Bold" pitchFamily="34" charset="0"/>
              </a:rPr>
              <a:t>Jésus traita Hérode de renard par rapport à sa conduite.</a:t>
            </a:r>
            <a:endParaRPr lang="en-US" sz="4000" dirty="0" smtClean="0">
              <a:solidFill>
                <a:srgbClr val="002060"/>
              </a:solidFill>
              <a:latin typeface="Arial Rounded MT Bold" pitchFamily="34" charset="0"/>
            </a:endParaRPr>
          </a:p>
          <a:p>
            <a:pPr lvl="0" algn="just"/>
            <a:r>
              <a:rPr lang="fr-FR" sz="4000" dirty="0" smtClean="0">
                <a:latin typeface="Arial Rounded MT Bold" pitchFamily="34" charset="0"/>
              </a:rPr>
              <a:t>Jean traita les pharisiens de races de vipères</a:t>
            </a:r>
            <a:r>
              <a:rPr lang="fr-FR" sz="4000" dirty="0" smtClean="0">
                <a:latin typeface="Arial Rounded MT Bold" pitchFamily="34" charset="0"/>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4400" dirty="0" smtClean="0">
                <a:solidFill>
                  <a:srgbClr val="002060"/>
                </a:solidFill>
                <a:latin typeface="Arial Rounded MT Bold" pitchFamily="34" charset="0"/>
              </a:rPr>
              <a:t>Le temps et les circonstances permettaient à ces genres d'insultes de prendre place. </a:t>
            </a:r>
            <a:endParaRPr lang="en-US" sz="4400" dirty="0" smtClean="0">
              <a:solidFill>
                <a:srgbClr val="002060"/>
              </a:solidFill>
              <a:latin typeface="Arial Rounded MT Bold" pitchFamily="34" charset="0"/>
            </a:endParaRPr>
          </a:p>
          <a:p>
            <a:pPr lvl="0" algn="just"/>
            <a:r>
              <a:rPr lang="fr-FR" sz="4400" dirty="0" smtClean="0">
                <a:latin typeface="Arial Rounded MT Bold" pitchFamily="34" charset="0"/>
              </a:rPr>
              <a:t>Il </a:t>
            </a:r>
            <a:r>
              <a:rPr lang="fr-FR" sz="4400" dirty="0" smtClean="0">
                <a:latin typeface="Arial Rounded MT Bold" pitchFamily="34" charset="0"/>
              </a:rPr>
              <a:t>n’est pas avisé d’utiliser cette approche en nous adressant aux autorités de notre ère, la bible nous de rendre l’honneur à qui l’honneur est dû</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lnSpcReduction="10000"/>
          </a:bodyPr>
          <a:lstStyle/>
          <a:p>
            <a:pPr algn="ctr"/>
            <a:r>
              <a:rPr lang="fr-FR" sz="3600" dirty="0" smtClean="0">
                <a:solidFill>
                  <a:schemeClr val="bg1"/>
                </a:solidFill>
                <a:latin typeface="Arial Rounded MT Bold" pitchFamily="34" charset="0"/>
              </a:rPr>
              <a:t>JÉSUS </a:t>
            </a:r>
            <a:r>
              <a:rPr lang="fr-FR" sz="3600" dirty="0" smtClean="0">
                <a:solidFill>
                  <a:schemeClr val="bg1"/>
                </a:solidFill>
                <a:latin typeface="Arial Rounded MT Bold" pitchFamily="34" charset="0"/>
              </a:rPr>
              <a:t>PLEURE SUR JÉRUSALEM</a:t>
            </a:r>
            <a:endParaRPr lang="en-US" sz="3600" dirty="0" smtClean="0">
              <a:solidFill>
                <a:schemeClr val="bg1"/>
              </a:solidFill>
              <a:latin typeface="Arial Rounded MT Bold" pitchFamily="34" charset="0"/>
            </a:endParaRPr>
          </a:p>
          <a:p>
            <a:pPr algn="just"/>
            <a:r>
              <a:rPr lang="fr-FR" sz="3600" dirty="0" smtClean="0">
                <a:latin typeface="Arial Rounded MT Bold" pitchFamily="34" charset="0"/>
              </a:rPr>
              <a:t> 34 Jérusalem, Jérusalem, qui tues les prophètes et qui lapides ceux qui te sont envoyés, combien de fois ai-je voulu rassembler tes enfants, comme une poule rassemble sa couvée sous ses ailes, et vous ne l'avez pas voulu!</a:t>
            </a:r>
            <a:endParaRPr lang="en-US" sz="3600" dirty="0" smtClean="0">
              <a:latin typeface="Arial Rounded MT Bold" pitchFamily="34" charset="0"/>
            </a:endParaRPr>
          </a:p>
          <a:p>
            <a:pPr algn="just"/>
            <a:r>
              <a:rPr lang="fr-FR" sz="3600" dirty="0" smtClean="0">
                <a:latin typeface="Arial Rounded MT Bold" pitchFamily="34" charset="0"/>
              </a:rPr>
              <a:t> </a:t>
            </a:r>
            <a:r>
              <a:rPr lang="fr-FR" sz="3600" dirty="0" smtClean="0">
                <a:solidFill>
                  <a:schemeClr val="bg1"/>
                </a:solidFill>
                <a:latin typeface="Arial Rounded MT Bold" pitchFamily="34" charset="0"/>
              </a:rPr>
              <a:t>35 Voici, votre maison vous sera laissée; mais, je vous le dis, vous ne me verrez plus, jusqu'à ce que vous disiez: Béni soit celui qui vient au nom du Seigneur</a:t>
            </a:r>
            <a:r>
              <a:rPr lang="fr-FR" sz="3600" dirty="0" smtClean="0">
                <a:solidFill>
                  <a:schemeClr val="bg1"/>
                </a:solidFill>
                <a:latin typeface="Arial Rounded MT Bold" pitchFamily="34" charset="0"/>
              </a:rPr>
              <a:t>!</a:t>
            </a:r>
            <a:endParaRPr lang="en-US" sz="3600" dirty="0" smtClean="0">
              <a:solidFill>
                <a:schemeClr val="bg1"/>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lvl="0" algn="just"/>
            <a:r>
              <a:rPr lang="fr-FR" sz="3600" dirty="0" smtClean="0">
                <a:latin typeface="Arial Rounded MT Bold" pitchFamily="34" charset="0"/>
              </a:rPr>
              <a:t>Hélas</a:t>
            </a:r>
            <a:r>
              <a:rPr lang="fr-FR" sz="3600" dirty="0" smtClean="0">
                <a:latin typeface="Arial Rounded MT Bold" pitchFamily="34" charset="0"/>
              </a:rPr>
              <a:t>, Jérusalem alla connaître des jours de déboire à cause de son indifférence au Fils de Dieu venu en chair. </a:t>
            </a:r>
            <a:endParaRPr lang="en-US" sz="3600" dirty="0" smtClean="0">
              <a:latin typeface="Arial Rounded MT Bold" pitchFamily="34" charset="0"/>
            </a:endParaRPr>
          </a:p>
          <a:p>
            <a:pPr lvl="0" algn="just"/>
            <a:r>
              <a:rPr lang="fr-FR" sz="3600" dirty="0" smtClean="0">
                <a:solidFill>
                  <a:schemeClr val="bg1"/>
                </a:solidFill>
                <a:latin typeface="Arial Rounded MT Bold" pitchFamily="34" charset="0"/>
              </a:rPr>
              <a:t>La prochaine visitation est promise, mais cela sera suivie de leur attestation de Jésus.</a:t>
            </a:r>
            <a:endParaRPr lang="en-US" sz="3600" dirty="0" smtClean="0">
              <a:solidFill>
                <a:schemeClr val="bg1"/>
              </a:solidFill>
              <a:latin typeface="Arial Rounded MT Bold" pitchFamily="34" charset="0"/>
            </a:endParaRPr>
          </a:p>
          <a:p>
            <a:pPr lvl="0" algn="just"/>
            <a:r>
              <a:rPr lang="fr-FR" sz="3600" dirty="0" smtClean="0">
                <a:latin typeface="Arial Rounded MT Bold" pitchFamily="34" charset="0"/>
              </a:rPr>
              <a:t>vous ne me verrez plus, jusqu'à ce que vous disiez: Béni soit celui qui vient au nom du Seigneur!</a:t>
            </a:r>
            <a:endParaRPr lang="en-US" sz="3600" dirty="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r>
              <a:rPr lang="fr-FR" sz="4000" dirty="0" smtClean="0">
                <a:solidFill>
                  <a:srgbClr val="0033CC"/>
                </a:solidFill>
                <a:latin typeface="Arial Rounded MT Bold" pitchFamily="34" charset="0"/>
              </a:rPr>
              <a:t> </a:t>
            </a:r>
            <a:r>
              <a:rPr lang="fr-FR" sz="4000" b="1" dirty="0" smtClean="0">
                <a:solidFill>
                  <a:srgbClr val="0033CC"/>
                </a:solidFill>
              </a:rPr>
              <a:t>GRANDS POINTS</a:t>
            </a:r>
            <a:endParaRPr lang="en-US" sz="4000" dirty="0" smtClean="0">
              <a:solidFill>
                <a:srgbClr val="0033CC"/>
              </a:solidFill>
            </a:endParaRPr>
          </a:p>
          <a:p>
            <a:pPr marL="742950" lvl="0" indent="-742950" algn="just">
              <a:buFont typeface="+mj-lt"/>
              <a:buAutoNum type="arabicPeriod"/>
            </a:pPr>
            <a:r>
              <a:rPr lang="fr-FR" sz="4000" b="1" dirty="0" smtClean="0">
                <a:latin typeface="Arial Narrow" pitchFamily="34" charset="0"/>
              </a:rPr>
              <a:t>LE ROYAUME DES CIEUX EST SEMBLABLE A UN GRAIN DE SÉNEVÉ V.18-19</a:t>
            </a:r>
            <a:endParaRPr lang="en-US" sz="4000" b="1" dirty="0" smtClean="0">
              <a:latin typeface="Arial Narrow" pitchFamily="34" charset="0"/>
            </a:endParaRPr>
          </a:p>
          <a:p>
            <a:pPr marL="742950" lvl="0" indent="-742950" algn="just">
              <a:buFont typeface="+mj-lt"/>
              <a:buAutoNum type="arabicPeriod"/>
            </a:pPr>
            <a:r>
              <a:rPr lang="fr-FR" sz="4000" b="1" dirty="0" smtClean="0">
                <a:latin typeface="Arial Narrow" pitchFamily="34" charset="0"/>
              </a:rPr>
              <a:t>LE ROYAUME DES CIEUX EST SEMBLABLE À L'EFFET DU LEVAIN V-20-21</a:t>
            </a:r>
            <a:endParaRPr lang="en-US" sz="4000" b="1" dirty="0" smtClean="0">
              <a:latin typeface="Arial Narrow" pitchFamily="34" charset="0"/>
            </a:endParaRPr>
          </a:p>
          <a:p>
            <a:pPr marL="742950" lvl="0" indent="-742950" algn="just">
              <a:buFont typeface="+mj-lt"/>
              <a:buAutoNum type="arabicPeriod"/>
            </a:pPr>
            <a:r>
              <a:rPr lang="fr-FR" sz="4000" b="1" dirty="0" smtClean="0">
                <a:latin typeface="Arial Narrow" pitchFamily="34" charset="0"/>
              </a:rPr>
              <a:t>LA PORTE ÉTROITE DU SALUT V. 22-30</a:t>
            </a:r>
            <a:endParaRPr lang="en-US" sz="4000" b="1" dirty="0" smtClean="0">
              <a:latin typeface="Arial Narrow" pitchFamily="34" charset="0"/>
            </a:endParaRPr>
          </a:p>
          <a:p>
            <a:pPr marL="742950" lvl="0" indent="-742950" algn="just">
              <a:buFont typeface="+mj-lt"/>
              <a:buAutoNum type="arabicPeriod"/>
            </a:pPr>
            <a:r>
              <a:rPr lang="fr-FR" sz="4000" b="1" dirty="0" smtClean="0">
                <a:latin typeface="Arial Narrow" pitchFamily="34" charset="0"/>
              </a:rPr>
              <a:t>LES IMPLICATIONS DE LA PORTE FERMÉE POUR ACCÉDER AU FESTIN</a:t>
            </a:r>
            <a:endParaRPr lang="en-US" sz="4000" b="1" dirty="0" smtClean="0">
              <a:latin typeface="Arial Narrow" pitchFamily="34" charset="0"/>
            </a:endParaRPr>
          </a:p>
          <a:p>
            <a:pPr marL="742950" lvl="0" indent="-742950" algn="just">
              <a:buFont typeface="+mj-lt"/>
              <a:buAutoNum type="arabicPeriod"/>
            </a:pPr>
            <a:r>
              <a:rPr lang="fr-FR" sz="4000" b="1" dirty="0" smtClean="0">
                <a:latin typeface="Arial Narrow" pitchFamily="34" charset="0"/>
              </a:rPr>
              <a:t>LA REPONSE DE JESUS AU MENACE D'HÉRODE DE LE TUER V. 31-35</a:t>
            </a:r>
            <a:endParaRPr lang="en-US" sz="4000" b="1" dirty="0" smtClean="0">
              <a:latin typeface="Arial Narrow" pitchFamily="34" charset="0"/>
            </a:endParaRPr>
          </a:p>
          <a:p>
            <a:pPr marL="742950" indent="-742950" algn="just">
              <a:buFont typeface="+mj-lt"/>
              <a:buAutoNum type="arabicPeriod"/>
            </a:pPr>
            <a:r>
              <a:rPr lang="fr-FR" sz="4000" b="1" dirty="0" smtClean="0">
                <a:latin typeface="Arial Narrow" pitchFamily="34" charset="0"/>
              </a:rPr>
              <a:t>JÉSUS PLEURE SUR JÉRUSALEM</a:t>
            </a:r>
            <a:endParaRPr lang="en-US" sz="4000" b="1" dirty="0" smtClean="0">
              <a:latin typeface="Arial Narrow"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fontScale="92500"/>
          </a:bodyPr>
          <a:lstStyle/>
          <a:p>
            <a:pPr algn="ctr">
              <a:buNone/>
            </a:pPr>
            <a:r>
              <a:rPr lang="fr-FR" sz="4000" b="1" dirty="0" smtClean="0">
                <a:solidFill>
                  <a:srgbClr val="FF0000"/>
                </a:solidFill>
                <a:latin typeface="Arial Rounded MT Bold" pitchFamily="34" charset="0"/>
              </a:rPr>
              <a:t>CONCLUSION</a:t>
            </a:r>
            <a:endParaRPr lang="en-US" sz="4000" dirty="0" smtClean="0">
              <a:solidFill>
                <a:srgbClr val="FF0000"/>
              </a:solidFill>
              <a:latin typeface="Arial Rounded MT Bold" pitchFamily="34" charset="0"/>
            </a:endParaRPr>
          </a:p>
          <a:p>
            <a:pPr lvl="0" algn="just"/>
            <a:r>
              <a:rPr lang="en-US" sz="4000" dirty="0" smtClean="0">
                <a:latin typeface="Arial Rounded MT Bold" pitchFamily="34" charset="0"/>
              </a:rPr>
              <a:t>Our determination and greatest ambition in life are to be around the table with Christ in heaven.</a:t>
            </a:r>
          </a:p>
          <a:p>
            <a:pPr lvl="0" algn="just"/>
            <a:r>
              <a:rPr lang="en-US" sz="4000" dirty="0" smtClean="0">
                <a:solidFill>
                  <a:srgbClr val="FF0000"/>
                </a:solidFill>
                <a:latin typeface="Arial Rounded MT Bold" pitchFamily="34" charset="0"/>
              </a:rPr>
              <a:t>Refuse to get familiar with Christ in the wrong way to undermine his Word.</a:t>
            </a:r>
          </a:p>
          <a:p>
            <a:pPr lvl="0" algn="just"/>
            <a:r>
              <a:rPr lang="en-US" sz="4000" dirty="0" smtClean="0">
                <a:latin typeface="Arial Rounded MT Bold" pitchFamily="34" charset="0"/>
              </a:rPr>
              <a:t>Make sure that no one occupies the seat that God had predestined for you before the foundation of the world.</a:t>
            </a:r>
          </a:p>
          <a:p>
            <a:pPr algn="r"/>
            <a:r>
              <a:rPr lang="en-US" sz="4000" dirty="0" smtClean="0">
                <a:latin typeface="Arial Rounded MT Bold" pitchFamily="34" charset="0"/>
              </a:rPr>
              <a:t>AMEN!</a:t>
            </a:r>
            <a:endParaRPr lang="en-US" sz="4000" dirty="0">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12:00PM -2:00PM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 9-11 AM</a:t>
            </a:r>
          </a:p>
          <a:p>
            <a:pPr algn="ctr">
              <a:buNone/>
            </a:pPr>
            <a:r>
              <a:rPr lang="fr-FR" sz="4000" b="1" dirty="0">
                <a:solidFill>
                  <a:srgbClr val="FF0000"/>
                </a:solidFill>
              </a:rPr>
              <a:t>SECOND ENGLISH WORSHIP SERVICE </a:t>
            </a:r>
          </a:p>
          <a:p>
            <a:pPr algn="ctr">
              <a:buNone/>
            </a:pPr>
            <a:r>
              <a:rPr lang="fr-FR" sz="4000" b="1" dirty="0">
                <a:solidFill>
                  <a:srgbClr val="FF0000"/>
                </a:solidFill>
              </a:rPr>
              <a:t>12:00PM TO 2:00PM</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r>
              <a:rPr lang="fr-FR" sz="5400" dirty="0"/>
              <a:t>PRIÈRE FINALE</a:t>
            </a:r>
          </a:p>
          <a:p>
            <a:r>
              <a:rPr lang="fr-FR" sz="5400" dirty="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57335</TotalTime>
  <Words>1426</Words>
  <Application>Microsoft Macintosh PowerPoint</Application>
  <PresentationFormat>On-screen Show (4:3)</PresentationFormat>
  <Paragraphs>155</Paragraphs>
  <Slides>43</Slides>
  <Notes>5</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CHRIST THE ROCK CONGREGATION PRÉSENTE ÉTUDIONS LA BIBLE 99ÈME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622</cp:revision>
  <dcterms:created xsi:type="dcterms:W3CDTF">2022-04-13T13:36:19Z</dcterms:created>
  <dcterms:modified xsi:type="dcterms:W3CDTF">2025-01-29T00:10:53Z</dcterms:modified>
</cp:coreProperties>
</file>