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4" r:id="rId2"/>
    <p:sldId id="1878" r:id="rId3"/>
    <p:sldId id="2142" r:id="rId4"/>
    <p:sldId id="2143" r:id="rId5"/>
    <p:sldId id="2144" r:id="rId6"/>
    <p:sldId id="2145" r:id="rId7"/>
    <p:sldId id="2146" r:id="rId8"/>
    <p:sldId id="2147" r:id="rId9"/>
    <p:sldId id="2135" r:id="rId10"/>
    <p:sldId id="2136" r:id="rId11"/>
    <p:sldId id="2148" r:id="rId12"/>
    <p:sldId id="2149" r:id="rId13"/>
    <p:sldId id="2150" r:id="rId14"/>
    <p:sldId id="2151" r:id="rId15"/>
    <p:sldId id="2137" r:id="rId16"/>
    <p:sldId id="2152" r:id="rId17"/>
    <p:sldId id="2153" r:id="rId18"/>
    <p:sldId id="2154" r:id="rId19"/>
    <p:sldId id="2155" r:id="rId20"/>
    <p:sldId id="2134" r:id="rId21"/>
    <p:sldId id="2156" r:id="rId22"/>
    <p:sldId id="2157" r:id="rId23"/>
    <p:sldId id="2158" r:id="rId24"/>
    <p:sldId id="2103" r:id="rId25"/>
    <p:sldId id="2159" r:id="rId26"/>
    <p:sldId id="2160" r:id="rId27"/>
    <p:sldId id="2138" r:id="rId28"/>
    <p:sldId id="2161" r:id="rId29"/>
    <p:sldId id="2162" r:id="rId30"/>
    <p:sldId id="2163" r:id="rId31"/>
    <p:sldId id="2164" r:id="rId32"/>
    <p:sldId id="2139" r:id="rId33"/>
    <p:sldId id="2165" r:id="rId34"/>
    <p:sldId id="2166" r:id="rId35"/>
    <p:sldId id="2167" r:id="rId36"/>
    <p:sldId id="2168" r:id="rId37"/>
    <p:sldId id="2169" r:id="rId38"/>
    <p:sldId id="2140" r:id="rId39"/>
    <p:sldId id="2176" r:id="rId40"/>
    <p:sldId id="2170" r:id="rId41"/>
    <p:sldId id="2171" r:id="rId42"/>
    <p:sldId id="2173" r:id="rId43"/>
    <p:sldId id="2174" r:id="rId44"/>
    <p:sldId id="2175" r:id="rId45"/>
    <p:sldId id="2177" r:id="rId46"/>
    <p:sldId id="2178" r:id="rId47"/>
    <p:sldId id="316" r:id="rId48"/>
    <p:sldId id="1675" r:id="rId49"/>
    <p:sldId id="318"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33CC"/>
    <a:srgbClr val="460000"/>
    <a:srgbClr val="FC0AFC"/>
    <a:srgbClr val="FF9300"/>
    <a:srgbClr val="000066"/>
    <a:srgbClr val="99FF33"/>
    <a:srgbClr val="002E02"/>
    <a:srgbClr val="CC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68" autoAdjust="0"/>
    <p:restoredTop sz="94605" autoAdjust="0"/>
  </p:normalViewPr>
  <p:slideViewPr>
    <p:cSldViewPr>
      <p:cViewPr varScale="1">
        <p:scale>
          <a:sx n="174" d="100"/>
          <a:sy n="174" d="100"/>
        </p:scale>
        <p:origin x="1992" y="176"/>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1/22/25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1/22/25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1/22/25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1/22/25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1/22/25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1/22/25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larousse.fr/dictionnaires/francais/profanation/64146" TargetMode="External"/><Relationship Id="rId2" Type="http://schemas.openxmlformats.org/officeDocument/2006/relationships/hyperlink" Target="https://www.larousse.fr/dictionnaires/francais/impi%C3%A9t%C3%A9/41897"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9300">
                  <a:tint val="66000"/>
                  <a:satMod val="160000"/>
                </a:srgbClr>
              </a:gs>
              <a:gs pos="50000">
                <a:srgbClr val="FF9300">
                  <a:tint val="44500"/>
                  <a:satMod val="160000"/>
                </a:srgbClr>
              </a:gs>
              <a:gs pos="100000">
                <a:srgbClr val="FF93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98ÈME SESSION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blipFill>
            <a:blip r:embed="rId4"/>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fr-FR" sz="4000" b="1" dirty="0">
                <a:solidFill>
                  <a:srgbClr val="000066"/>
                </a:solidFill>
              </a:rPr>
              <a:t>VENDREDI 24 JANVIER 2025 </a:t>
            </a:r>
          </a:p>
          <a:p>
            <a:r>
              <a:rPr lang="fr-FR" b="1" dirty="0">
                <a:solidFill>
                  <a:srgbClr val="C00000"/>
                </a:solidFill>
              </a:rPr>
              <a:t>SI VOUS NE VOUS REPENTEZ VOUS PÉRIREZ TOUS ÉGALEMENT</a:t>
            </a:r>
            <a:endParaRPr lang="en-US" b="1" dirty="0">
              <a:solidFill>
                <a:srgbClr val="C00000"/>
              </a:solidFill>
            </a:endParaRPr>
          </a:p>
          <a:p>
            <a:pPr>
              <a:spcBef>
                <a:spcPts val="600"/>
              </a:spcBef>
            </a:pPr>
            <a:r>
              <a:rPr lang="fr-FR" sz="2800" b="1" dirty="0">
                <a:solidFill>
                  <a:schemeClr val="tx1"/>
                </a:solidFill>
                <a:latin typeface="Arial" panose="020B0604020202020204" pitchFamily="34" charset="0"/>
                <a:cs typeface="Times New Roman" panose="02020603050405020304" pitchFamily="18" charset="0"/>
              </a:rPr>
              <a:t>LUC 13:1—17 </a:t>
            </a:r>
            <a:endParaRPr lang="en-US" sz="4000" b="1"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fr-FR" sz="3500" dirty="0">
                <a:solidFill>
                  <a:srgbClr val="FF0000"/>
                </a:solidFill>
                <a:latin typeface="Arial Rounded MT Bold" pitchFamily="34" charset="0"/>
              </a:rPr>
              <a:t>LUC 13:1-17 </a:t>
            </a:r>
            <a:endParaRPr lang="en-US" sz="35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1 ¶ En ce même temps, quelques personnes qui se trouvaient là racontaient à Jésus ce qui était arrivé à des Galiléens dont Pilate avait mêlé le sang avec celui de leurs sacrifices.</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2 Il leur répondit: Croyez-vous que ces Galiléens fussent de plus grands pécheurs que tous les autres Galiléens, parce qu'ils ont souffert de la sorte?</a:t>
            </a:r>
            <a:endParaRPr lang="en-US" sz="4000" dirty="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a:solidFill>
                  <a:srgbClr val="000066"/>
                </a:solidFill>
                <a:latin typeface="Arial Rounded MT Bold" pitchFamily="34" charset="0"/>
              </a:rPr>
              <a:t> 3 Non, je vous le dis. Mais si vous ne vous repentez, vous périrez tous également.</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4 Ou bien, ces dix-huit personnes sur qui est tombée la tour de Siloé et qu'elle a tuées, croyez-vous qu'elles fussent plus coupables que tous les autres habitants de Jérusalem?</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5 Non, je vous le dis. Mais si vous ne vous repentez, vous périrez tous également.</a:t>
            </a:r>
            <a:endParaRPr lang="en-US" sz="4000" dirty="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fontScale="92500" lnSpcReduction="20000"/>
          </a:bodyPr>
          <a:lstStyle/>
          <a:p>
            <a:pPr algn="just"/>
            <a:r>
              <a:rPr lang="fr-FR" sz="4000" dirty="0">
                <a:solidFill>
                  <a:srgbClr val="000066"/>
                </a:solidFill>
                <a:latin typeface="Arial Rounded MT Bold" pitchFamily="34" charset="0"/>
              </a:rPr>
              <a:t> 6 ¶ Il dit aussi cette parabole: Un homme avait un figuier planté dans sa vigne. Il vint pour y chercher du fruit, et il n'en trouva point.</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7 Alors il dit au vigneron: Voilà trois ans que je viens chercher du fruit à ce figuier, et je n'en trouve point. Coupe-le: pourquoi occupe-t-il la terre inutilement?</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8 Le vigneron lui répondit: Seigneur, laisse-le encore cette année; je creuserai tout autour, et j'y mettrai du fumier.</a:t>
            </a:r>
            <a:endParaRPr lang="en-US" sz="4000" dirty="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a:solidFill>
                  <a:srgbClr val="000066"/>
                </a:solidFill>
                <a:latin typeface="Arial Rounded MT Bold" pitchFamily="34" charset="0"/>
              </a:rPr>
              <a:t> 9 Peut-être à l'avenir donnera-t-il du fruit; sinon, tu le couperas.</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10 ¶ Jésus enseignait dans une des synagogues, le jour du sabbat.</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11 Et voici, il y avait là une femme possédée d'un esprit qui la rendait infirme depuis dix-huit ans; elle était courbée, et ne pouvait pas du tout se redresser.</a:t>
            </a:r>
            <a:endParaRPr lang="en-US" sz="4000" dirty="0">
              <a:solidFill>
                <a:srgbClr val="000066"/>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000" dirty="0">
                <a:solidFill>
                  <a:srgbClr val="000066"/>
                </a:solidFill>
                <a:latin typeface="Arial Rounded MT Bold" pitchFamily="34" charset="0"/>
              </a:rPr>
              <a:t> 12 Lorsqu'il la vit, Jésus lui adressa la parole, et lui dit: Femme, tu es délivrée de ton infirmité.</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13 Et il lui imposa les mains. A l'instant elle se redressa, et glorifia Dieu.</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 14 Mais le chef de la synagogue, indigné de ce que Jésus avait opéré cette guérison un jour de sabbat, dit à la foule: Il y a six jours pour travailler; venez donc vous faire guérir ces jours-là, et non pas le jour du sabbat.</a:t>
            </a:r>
            <a:endParaRPr lang="en-US" sz="4000" dirty="0">
              <a:solidFill>
                <a:srgbClr val="000066"/>
              </a:solidFill>
              <a:latin typeface="Arial Rounded MT Bold" pitchFamily="34" charset="0"/>
            </a:endParaRPr>
          </a:p>
          <a:p>
            <a:pPr algn="just"/>
            <a:endParaRPr lang="en-US" sz="4000" dirty="0">
              <a:solidFill>
                <a:srgbClr val="00006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a:solidFill>
                  <a:srgbClr val="000066"/>
                </a:solidFill>
                <a:latin typeface="Arial Rounded MT Bold" pitchFamily="34" charset="0"/>
              </a:rPr>
              <a:t> 15 Hypocrites! lui répondit le Seigneur, est-ce que chacun de vous, le jour du sabbat, ne détache pas de la crèche son bœuf ou son âne, pour le mener boire?</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16 Et cette femme, qui est une fille d'Abraham, et que Satan tenait liée depuis dix-huit ans, ne fallait-il pas la délivrer de cette chaîne le jour du sabbat?</a:t>
            </a:r>
            <a:endParaRPr lang="en-US" sz="4000" dirty="0">
              <a:solidFill>
                <a:srgbClr val="FF0000"/>
              </a:solidFill>
              <a:latin typeface="Arial Rounded MT Bold" pitchFamily="34" charset="0"/>
            </a:endParaRPr>
          </a:p>
          <a:p>
            <a:pPr algn="just"/>
            <a:endParaRPr lang="en-US" sz="4000" dirty="0">
              <a:solidFill>
                <a:srgbClr val="000066"/>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5400" dirty="0">
                <a:solidFill>
                  <a:srgbClr val="FF0000"/>
                </a:solidFill>
                <a:latin typeface="Arial Rounded MT Bold" pitchFamily="34" charset="0"/>
              </a:rPr>
              <a:t> 17 </a:t>
            </a:r>
            <a:r>
              <a:rPr lang="fr-FR" sz="5400" dirty="0">
                <a:solidFill>
                  <a:srgbClr val="000066"/>
                </a:solidFill>
                <a:latin typeface="Arial Rounded MT Bold" pitchFamily="34" charset="0"/>
              </a:rPr>
              <a:t>Tandis qu'il parlait ainsi, tous ses adversaires étaient confus, et la foule se réjouissait de toutes les choses glorieuses qu'il faisait.</a:t>
            </a:r>
            <a:endParaRPr lang="en-US" sz="5400" dirty="0">
              <a:solidFill>
                <a:srgbClr val="000066"/>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r>
              <a:rPr lang="fr-FR" sz="3600" dirty="0">
                <a:solidFill>
                  <a:srgbClr val="0033CC"/>
                </a:solidFill>
                <a:latin typeface="Arial Rounded MT Bold" pitchFamily="34" charset="0"/>
              </a:rPr>
              <a:t>GRANDS POINTS</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QUI MÉRITE LE JUGEMENT DE DIEU ?</a:t>
            </a:r>
            <a:endParaRPr lang="en-US" sz="3600" dirty="0">
              <a:latin typeface="Arial Rounded MT Bold" pitchFamily="34" charset="0"/>
            </a:endParaRPr>
          </a:p>
          <a:p>
            <a:pPr marL="1200150" lvl="1" indent="-742950" algn="just">
              <a:buFont typeface="+mj-lt"/>
              <a:buAutoNum type="arabicPeriod"/>
            </a:pPr>
            <a:r>
              <a:rPr lang="fr-FR" sz="3600" dirty="0">
                <a:solidFill>
                  <a:srgbClr val="0033CC"/>
                </a:solidFill>
                <a:latin typeface="Arial Rounded MT Bold" pitchFamily="34" charset="0"/>
              </a:rPr>
              <a:t>LE SACRILÈGE DE PILATE DANS LE TEMPLE DE DIEU</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LES DIX-HUIT QUI SONT MORTS DANS LA TOUR DE SILOÉ</a:t>
            </a:r>
            <a:endParaRPr lang="en-US" sz="3600" dirty="0">
              <a:latin typeface="Arial Rounded MT Bold" pitchFamily="34" charset="0"/>
            </a:endParaRPr>
          </a:p>
          <a:p>
            <a:pPr marL="1200150" lvl="1" indent="-742950" algn="just">
              <a:buFont typeface="+mj-lt"/>
              <a:buAutoNum type="arabicPeriod"/>
            </a:pPr>
            <a:r>
              <a:rPr lang="fr-FR" sz="3600" dirty="0">
                <a:latin typeface="Arial Rounded MT Bold" pitchFamily="34" charset="0"/>
              </a:rPr>
              <a:t> </a:t>
            </a:r>
            <a:r>
              <a:rPr lang="fr-FR" sz="3600" dirty="0">
                <a:solidFill>
                  <a:srgbClr val="0033CC"/>
                </a:solidFill>
                <a:latin typeface="Arial Rounded MT Bold" pitchFamily="34" charset="0"/>
              </a:rPr>
              <a:t>PARABOLE DU FIGUIER STÉRILE</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LA GUERISON D’UNE FEMME INFIRME AU JOUR DU SABBAT</a:t>
            </a:r>
            <a:endParaRPr lang="en-US" sz="3600" dirty="0">
              <a:latin typeface="Arial Rounded MT Bold" pitchFamily="34" charset="0"/>
            </a:endParaRPr>
          </a:p>
          <a:p>
            <a:pPr marL="742950" indent="-742950" algn="just">
              <a:buFont typeface="+mj-lt"/>
              <a:buAutoNum type="arabicPeriod"/>
            </a:pPr>
            <a:endParaRPr lang="en-US" sz="4000" dirty="0">
              <a:solidFill>
                <a:srgbClr val="000066"/>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ctr"/>
            <a:r>
              <a:rPr lang="fr-FR" sz="4000" dirty="0">
                <a:solidFill>
                  <a:srgbClr val="C00000"/>
                </a:solidFill>
                <a:latin typeface="Arial Rounded MT Bold" pitchFamily="34" charset="0"/>
              </a:rPr>
              <a:t>INTRODUCTION</a:t>
            </a:r>
            <a:endParaRPr lang="en-US" sz="4000" dirty="0">
              <a:solidFill>
                <a:srgbClr val="C00000"/>
              </a:solidFill>
              <a:latin typeface="Arial Rounded MT Bold" pitchFamily="34" charset="0"/>
            </a:endParaRPr>
          </a:p>
          <a:p>
            <a:pPr lvl="0" algn="just"/>
            <a:r>
              <a:rPr lang="fr-FR" sz="4000" dirty="0">
                <a:latin typeface="Arial Rounded MT Bold" pitchFamily="34" charset="0"/>
              </a:rPr>
              <a:t>Les chauffeurs expérimentés font tout pour avoir un bon rapport de circulation dans leur archive.</a:t>
            </a:r>
            <a:endParaRPr lang="en-US" sz="4000" dirty="0">
              <a:latin typeface="Arial Rounded MT Bold" pitchFamily="34" charset="0"/>
            </a:endParaRPr>
          </a:p>
          <a:p>
            <a:pPr lvl="0" algn="just"/>
            <a:r>
              <a:rPr lang="fr-FR" sz="4000" dirty="0">
                <a:solidFill>
                  <a:srgbClr val="C00000"/>
                </a:solidFill>
                <a:latin typeface="Arial Rounded MT Bold" pitchFamily="34" charset="0"/>
              </a:rPr>
              <a:t>Certains chauffeurs maintiennent ce bon récit en observant les règles de la circulation.</a:t>
            </a:r>
            <a:endParaRPr lang="en-US" sz="4000" dirty="0">
              <a:solidFill>
                <a:srgbClr val="C00000"/>
              </a:solidFill>
              <a:latin typeface="Arial Rounded MT Bold" pitchFamily="34" charset="0"/>
            </a:endParaRPr>
          </a:p>
          <a:p>
            <a:pPr lvl="0" algn="just"/>
            <a:r>
              <a:rPr lang="fr-FR" sz="4000" dirty="0">
                <a:latin typeface="Arial Rounded MT Bold" pitchFamily="34" charset="0"/>
              </a:rPr>
              <a:t>Certains de ces conducteurs sachent comment soupçonner la présence des policiers.</a:t>
            </a:r>
            <a:endParaRPr lang="en-US" sz="40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lvl="0" algn="just"/>
            <a:r>
              <a:rPr lang="fr-FR" sz="4000" dirty="0">
                <a:latin typeface="Arial Rounded MT Bold" pitchFamily="34" charset="0"/>
              </a:rPr>
              <a:t>Il faut des fois les deux pour survivre dans ce jeu.</a:t>
            </a:r>
            <a:endParaRPr lang="en-US" sz="4000" dirty="0">
              <a:latin typeface="Arial Rounded MT Bold" pitchFamily="34" charset="0"/>
            </a:endParaRPr>
          </a:p>
          <a:p>
            <a:pPr lvl="0" algn="just"/>
            <a:r>
              <a:rPr lang="fr-FR" sz="4000" dirty="0">
                <a:solidFill>
                  <a:srgbClr val="C00000"/>
                </a:solidFill>
                <a:latin typeface="Arial Rounded MT Bold" pitchFamily="34" charset="0"/>
              </a:rPr>
              <a:t>Un chauffeur peut dire, « Je n’ai jamais été stoppé par un policier de circulation. »</a:t>
            </a:r>
            <a:endParaRPr lang="en-US" sz="4000" dirty="0">
              <a:solidFill>
                <a:srgbClr val="C00000"/>
              </a:solidFill>
              <a:latin typeface="Arial Rounded MT Bold" pitchFamily="34" charset="0"/>
            </a:endParaRPr>
          </a:p>
          <a:p>
            <a:pPr lvl="0" algn="just"/>
            <a:r>
              <a:rPr lang="fr-FR" sz="4000" dirty="0">
                <a:latin typeface="Arial Rounded MT Bold" pitchFamily="34" charset="0"/>
              </a:rPr>
              <a:t>Si l’on demande à ce dernier, « avez-vous jamais traversé un feu rouge en conduisant ? » la réponse serait « Oui, Bien sûr, mais Dieu merci, on ne m’a pas surpris !</a:t>
            </a:r>
            <a:endParaRPr lang="en-US" sz="40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a:bodyPr>
          <a:lstStyle/>
          <a:p>
            <a:pPr lvl="0" algn="just"/>
            <a:r>
              <a:rPr lang="fr-FR" sz="4000" dirty="0">
                <a:latin typeface="Arial Rounded MT Bold" pitchFamily="34" charset="0"/>
              </a:rPr>
              <a:t>Donc ceux qui sont surpris ne sont pas toujours les pires des conducteurs dans les autoroutes.</a:t>
            </a:r>
            <a:endParaRPr lang="en-US" sz="4000" dirty="0">
              <a:latin typeface="Arial Rounded MT Bold" pitchFamily="34" charset="0"/>
            </a:endParaRPr>
          </a:p>
          <a:p>
            <a:pPr lvl="0" algn="just"/>
            <a:r>
              <a:rPr lang="fr-FR" sz="4000" dirty="0">
                <a:solidFill>
                  <a:srgbClr val="C00000"/>
                </a:solidFill>
                <a:latin typeface="Arial Rounded MT Bold" pitchFamily="34" charset="0"/>
              </a:rPr>
              <a:t>Il en est de même pour quelqu’un qui se trouve sous le poids du jugement de Dieu, bien de ceux qui l’observent peuvent conclure qu'ils sont meilleurs que lui en conduite et bienfaisance.</a:t>
            </a:r>
            <a:endParaRPr lang="en-US" sz="4000" dirty="0">
              <a:solidFill>
                <a:srgbClr val="C00000"/>
              </a:solidFill>
              <a:latin typeface="Arial Rounded MT Bold" pitchFamily="34" charset="0"/>
            </a:endParaRPr>
          </a:p>
          <a:p>
            <a:pPr lvl="0" algn="just"/>
            <a:r>
              <a:rPr lang="fr-FR" sz="4000" dirty="0">
                <a:latin typeface="Arial Rounded MT Bold" pitchFamily="34" charset="0"/>
              </a:rPr>
              <a:t>La Bible déclare que tous ont péché et sont privés de la gloire de Dieu.</a:t>
            </a:r>
            <a:endParaRPr lang="en-US" sz="40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lvl="0" algn="just"/>
            <a:r>
              <a:rPr lang="fr-FR" sz="4000" dirty="0">
                <a:latin typeface="Arial Rounded MT Bold" pitchFamily="34" charset="0"/>
              </a:rPr>
              <a:t>Dans cette étude, nous allons voir comment bien nous approprier avec les gens qui sont frappés par le jugement de Dieu.</a:t>
            </a:r>
            <a:endParaRPr lang="en-US" sz="4000" dirty="0">
              <a:latin typeface="Arial Rounded MT Bold" pitchFamily="34" charset="0"/>
            </a:endParaRPr>
          </a:p>
          <a:p>
            <a:pPr algn="just"/>
            <a:r>
              <a:rPr lang="fr-FR" sz="4000" b="1" dirty="0">
                <a:solidFill>
                  <a:srgbClr val="C00000"/>
                </a:solidFill>
                <a:latin typeface="Arial Rounded MT Bold" pitchFamily="34" charset="0"/>
              </a:rPr>
              <a:t>Romains 3:9-12</a:t>
            </a:r>
            <a:r>
              <a:rPr lang="fr-FR" sz="4000" dirty="0">
                <a:solidFill>
                  <a:srgbClr val="C00000"/>
                </a:solidFill>
                <a:latin typeface="Arial Rounded MT Bold" pitchFamily="34" charset="0"/>
              </a:rPr>
              <a:t> </a:t>
            </a:r>
            <a:endParaRPr lang="en-US" sz="4000" dirty="0">
              <a:solidFill>
                <a:srgbClr val="C00000"/>
              </a:solidFill>
              <a:latin typeface="Arial Rounded MT Bold" pitchFamily="34" charset="0"/>
            </a:endParaRPr>
          </a:p>
          <a:p>
            <a:pPr algn="just"/>
            <a:r>
              <a:rPr lang="fr-FR" sz="4000" dirty="0">
                <a:latin typeface="Arial Rounded MT Bold" pitchFamily="34" charset="0"/>
              </a:rPr>
              <a:t>9 Quoi donc! Sommes-nous plus excellents? Nullement. Car nous avons déjà prouvé que tous, Juifs et Grecs, sont sous l'empire du péché,</a:t>
            </a:r>
            <a:endParaRPr lang="en-US" sz="40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just"/>
            <a:r>
              <a:rPr lang="fr-FR" sz="4800" dirty="0">
                <a:latin typeface="Arial Rounded MT Bold" pitchFamily="34" charset="0"/>
              </a:rPr>
              <a:t> 10 selon qu'il est écrit: Il n'y a point de juste, Pas même un seul;</a:t>
            </a:r>
            <a:endParaRPr lang="en-US" sz="4800" dirty="0">
              <a:latin typeface="Arial Rounded MT Bold" pitchFamily="34" charset="0"/>
            </a:endParaRPr>
          </a:p>
          <a:p>
            <a:pPr algn="just"/>
            <a:r>
              <a:rPr lang="fr-FR" sz="4800" dirty="0">
                <a:latin typeface="Arial Rounded MT Bold" pitchFamily="34" charset="0"/>
              </a:rPr>
              <a:t> </a:t>
            </a:r>
            <a:r>
              <a:rPr lang="fr-FR" sz="4800" dirty="0">
                <a:solidFill>
                  <a:srgbClr val="C00000"/>
                </a:solidFill>
                <a:latin typeface="Arial Rounded MT Bold" pitchFamily="34" charset="0"/>
              </a:rPr>
              <a:t>11 Nul n'est intelligent, Nul ne cherche Dieu; Tous sont égarés, tous sont pervertis; 12 Il n'en est aucun qui fasse le bien, Pas même un seul;</a:t>
            </a:r>
            <a:endParaRPr lang="en-US" sz="4800" dirty="0">
              <a:solidFill>
                <a:srgbClr val="C00000"/>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a:solidFill>
                  <a:srgbClr val="000066"/>
                </a:solidFill>
                <a:latin typeface="Arial Rounded MT Bold" pitchFamily="34" charset="0"/>
              </a:rPr>
              <a:t> </a:t>
            </a:r>
            <a:r>
              <a:rPr lang="fr-FR" sz="4400" b="1" dirty="0">
                <a:latin typeface="Arial Rounded MT Bold" pitchFamily="34" charset="0"/>
              </a:rPr>
              <a:t>EXPLICATION DES VERSETS</a:t>
            </a:r>
            <a:endParaRPr lang="en-US" sz="4400" dirty="0">
              <a:latin typeface="Arial Rounded MT Bold" pitchFamily="34" charset="0"/>
            </a:endParaRPr>
          </a:p>
          <a:p>
            <a:pPr algn="just"/>
            <a:r>
              <a:rPr lang="fr-FR" sz="4400" b="1" dirty="0">
                <a:solidFill>
                  <a:srgbClr val="0033CC"/>
                </a:solidFill>
                <a:latin typeface="Arial Rounded MT Bold" pitchFamily="34" charset="0"/>
              </a:rPr>
              <a:t>LE SACRILÈGE DE PILATE</a:t>
            </a:r>
            <a:endParaRPr lang="en-US" sz="4400" dirty="0">
              <a:solidFill>
                <a:srgbClr val="0033CC"/>
              </a:solidFill>
              <a:latin typeface="Arial Rounded MT Bold" pitchFamily="34" charset="0"/>
            </a:endParaRPr>
          </a:p>
          <a:p>
            <a:pPr algn="just"/>
            <a:r>
              <a:rPr lang="fr-FR" sz="4400" dirty="0">
                <a:latin typeface="Arial Rounded MT Bold" pitchFamily="34" charset="0"/>
              </a:rPr>
              <a:t>Lu 13:1 ¶ En ce même temps, quelques personnes qui se trouvaient là racontaient à Jésus ce qui était arrivé à des Galiléens dont Pilate avait mêlé le sang avec celui de leurs sacrifices.</a:t>
            </a:r>
            <a:endParaRPr lang="en-US" sz="44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solidFill>
                  <a:srgbClr val="0033CC"/>
                </a:solidFill>
                <a:latin typeface="Copperplate Gothic Bold" pitchFamily="34" charset="0"/>
              </a:rPr>
              <a:t>Qu’est-ce qu’un Sacrilège ?  </a:t>
            </a:r>
          </a:p>
          <a:p>
            <a:pPr algn="just"/>
            <a:r>
              <a:rPr lang="fr-FR" sz="4000" dirty="0">
                <a:latin typeface="Arial Rounded MT Bold" pitchFamily="34" charset="0"/>
              </a:rPr>
              <a:t>Selon Larousse :</a:t>
            </a:r>
            <a:endParaRPr lang="en-US" sz="4000" dirty="0">
              <a:latin typeface="Arial Rounded MT Bold" pitchFamily="34" charset="0"/>
            </a:endParaRPr>
          </a:p>
          <a:p>
            <a:pPr lvl="0" algn="just"/>
            <a:r>
              <a:rPr lang="fr-FR" sz="4000" b="1" dirty="0">
                <a:solidFill>
                  <a:srgbClr val="0033CC"/>
                </a:solidFill>
                <a:latin typeface="Arial Rounded MT Bold" pitchFamily="34" charset="0"/>
              </a:rPr>
              <a:t>1.</a:t>
            </a:r>
            <a:r>
              <a:rPr lang="fr-FR" sz="4000" dirty="0">
                <a:solidFill>
                  <a:srgbClr val="0033CC"/>
                </a:solidFill>
                <a:latin typeface="Arial Rounded MT Bold" pitchFamily="34" charset="0"/>
              </a:rPr>
              <a:t> Profanation à l'encontre d'une personne, d'une chose ou d'un lieu officiellement consacrés au service de Dieu.</a:t>
            </a:r>
            <a:endParaRPr lang="en-US" sz="4000" dirty="0">
              <a:solidFill>
                <a:srgbClr val="0033CC"/>
              </a:solidFill>
              <a:latin typeface="Arial Rounded MT Bold" pitchFamily="34" charset="0"/>
            </a:endParaRPr>
          </a:p>
          <a:p>
            <a:pPr lvl="0" algn="just"/>
            <a:r>
              <a:rPr lang="fr-FR" sz="4000" b="1" dirty="0">
                <a:latin typeface="Arial Rounded MT Bold" pitchFamily="34" charset="0"/>
              </a:rPr>
              <a:t>Synonymes :</a:t>
            </a:r>
            <a:endParaRPr lang="en-US" sz="4000" dirty="0">
              <a:latin typeface="Arial Rounded MT Bold" pitchFamily="34" charset="0"/>
            </a:endParaRPr>
          </a:p>
          <a:p>
            <a:pPr lvl="0" algn="just"/>
            <a:r>
              <a:rPr lang="fr-FR" sz="4000" u="sng" dirty="0">
                <a:latin typeface="Arial Rounded MT Bold" pitchFamily="34" charset="0"/>
                <a:hlinkClick r:id="rId2"/>
              </a:rPr>
              <a:t>impiété</a:t>
            </a:r>
            <a:r>
              <a:rPr lang="fr-FR" sz="4000" dirty="0">
                <a:latin typeface="Arial Rounded MT Bold" pitchFamily="34" charset="0"/>
              </a:rPr>
              <a:t> - </a:t>
            </a:r>
            <a:r>
              <a:rPr lang="fr-FR" sz="4000" u="sng" dirty="0">
                <a:latin typeface="Arial Rounded MT Bold" pitchFamily="34" charset="0"/>
                <a:hlinkClick r:id="rId3"/>
              </a:rPr>
              <a:t>profanation</a:t>
            </a:r>
            <a:endParaRPr lang="en-US" sz="40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latin typeface="Arial Rounded MT Bold" pitchFamily="34" charset="0"/>
              </a:rPr>
              <a:t>Pilate était gouverneur de la Judée.</a:t>
            </a:r>
            <a:endParaRPr lang="en-US" sz="4000" dirty="0">
              <a:latin typeface="Arial Rounded MT Bold" pitchFamily="34" charset="0"/>
            </a:endParaRPr>
          </a:p>
          <a:p>
            <a:pPr lvl="0" algn="just"/>
            <a:r>
              <a:rPr lang="fr-FR" sz="4000" dirty="0">
                <a:solidFill>
                  <a:srgbClr val="0033CC"/>
                </a:solidFill>
                <a:latin typeface="Arial Rounded MT Bold" pitchFamily="34" charset="0"/>
              </a:rPr>
              <a:t>Il rentra dans le temple et tua des Galiléens qui étaient venus adorer à Jérusalem.</a:t>
            </a:r>
            <a:endParaRPr lang="en-US" sz="4000" dirty="0">
              <a:solidFill>
                <a:srgbClr val="0033CC"/>
              </a:solidFill>
              <a:latin typeface="Arial Rounded MT Bold" pitchFamily="34" charset="0"/>
            </a:endParaRPr>
          </a:p>
          <a:p>
            <a:pPr lvl="0" algn="just"/>
            <a:r>
              <a:rPr lang="fr-FR" sz="4000" dirty="0">
                <a:latin typeface="Arial Rounded MT Bold" pitchFamily="34" charset="0"/>
              </a:rPr>
              <a:t>Galilée était en dehors de la juridiction de Pilate, mais le temple se situait à Jérusalem, d’où il était le gouverneur.</a:t>
            </a:r>
            <a:endParaRPr lang="en-US" sz="40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a:latin typeface="Arial Rounded MT Bold" pitchFamily="34" charset="0"/>
              </a:rPr>
              <a:t>Pilate, étant Romain n’avait pas le droit de rentrer dans le temple, voir porter la main sur quelqu’un en plein service dans le temple.</a:t>
            </a:r>
            <a:endParaRPr lang="en-US" sz="4000" dirty="0">
              <a:latin typeface="Arial Rounded MT Bold" pitchFamily="34" charset="0"/>
            </a:endParaRPr>
          </a:p>
          <a:p>
            <a:pPr lvl="0" algn="just"/>
            <a:r>
              <a:rPr lang="fr-FR" sz="4000" dirty="0">
                <a:solidFill>
                  <a:srgbClr val="0033CC"/>
                </a:solidFill>
                <a:latin typeface="Arial Rounded MT Bold" pitchFamily="34" charset="0"/>
              </a:rPr>
              <a:t>Le manque de respect de Pilate pour le temple et pour Dieu est très évident. Dans ce cas.</a:t>
            </a:r>
            <a:endParaRPr lang="en-US" sz="4000" dirty="0">
              <a:solidFill>
                <a:srgbClr val="0033CC"/>
              </a:solidFill>
              <a:latin typeface="Arial Rounded MT Bold" pitchFamily="34" charset="0"/>
            </a:endParaRPr>
          </a:p>
          <a:p>
            <a:pPr lvl="0" algn="just"/>
            <a:r>
              <a:rPr lang="fr-FR" sz="4000" dirty="0">
                <a:latin typeface="Arial Rounded MT Bold" pitchFamily="34" charset="0"/>
              </a:rPr>
              <a:t>Causer que le sang des Galiléens soit mélangé avec le sang du sacrifice qu’ils offraient sur l’autel était sans doute un sacrilège.</a:t>
            </a:r>
            <a:endParaRPr lang="en-US" sz="4000"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latin typeface="Arial Rounded MT Bold" pitchFamily="34" charset="0"/>
              </a:rPr>
              <a:t>La bible ne nous dit pas de quoi ces gens étaient fautifs, mais le peuple les croyait méritoires de la cruauté du jugement de Pilate.</a:t>
            </a:r>
            <a:endParaRPr lang="en-US" sz="4400" dirty="0">
              <a:latin typeface="Arial Rounded MT Bold" pitchFamily="34" charset="0"/>
            </a:endParaRPr>
          </a:p>
          <a:p>
            <a:pPr lvl="0" algn="just"/>
            <a:r>
              <a:rPr lang="fr-FR" sz="4400" dirty="0">
                <a:solidFill>
                  <a:srgbClr val="0033CC"/>
                </a:solidFill>
                <a:latin typeface="Arial Rounded MT Bold" pitchFamily="34" charset="0"/>
              </a:rPr>
              <a:t>Que dire de l’action de Pilate ?</a:t>
            </a:r>
            <a:endParaRPr lang="en-US" sz="4400" dirty="0">
              <a:solidFill>
                <a:srgbClr val="0033CC"/>
              </a:solidFill>
              <a:latin typeface="Arial Rounded MT Bold" pitchFamily="34" charset="0"/>
            </a:endParaRPr>
          </a:p>
          <a:p>
            <a:pPr lvl="0" algn="just"/>
            <a:r>
              <a:rPr lang="fr-FR" sz="4400" dirty="0">
                <a:latin typeface="Arial Rounded MT Bold" pitchFamily="34" charset="0"/>
              </a:rPr>
              <a:t>Que dire du sort de ces Galiléens ?</a:t>
            </a:r>
            <a:endParaRPr lang="en-US" sz="44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solidFill>
                  <a:srgbClr val="FFFF00"/>
                </a:solidFill>
                <a:latin typeface="Arial Rounded MT Bold" pitchFamily="34" charset="0"/>
              </a:rPr>
              <a:t>LA REPONSE DE JESUS</a:t>
            </a:r>
            <a:endParaRPr lang="en-US" sz="4000" dirty="0">
              <a:solidFill>
                <a:srgbClr val="FFFF00"/>
              </a:solidFill>
              <a:latin typeface="Arial Rounded MT Bold" pitchFamily="34" charset="0"/>
            </a:endParaRPr>
          </a:p>
          <a:p>
            <a:pPr algn="just"/>
            <a:r>
              <a:rPr lang="fr-FR" sz="4000" dirty="0">
                <a:latin typeface="Arial Rounded MT Bold" pitchFamily="34" charset="0"/>
              </a:rPr>
              <a:t>LUC 13: 2 Il leur répondit: Croyez-vous que ces Galiléens fussent de plus grands pécheurs que tous les autres Galiléens, parce qu'ils ont souffert de la sorte?</a:t>
            </a:r>
            <a:endParaRPr lang="en-US" sz="4000" dirty="0">
              <a:latin typeface="Arial Rounded MT Bold" pitchFamily="34" charset="0"/>
            </a:endParaRPr>
          </a:p>
          <a:p>
            <a:pPr algn="just"/>
            <a:r>
              <a:rPr lang="fr-FR" sz="4000" dirty="0">
                <a:solidFill>
                  <a:srgbClr val="FFFF00"/>
                </a:solidFill>
                <a:latin typeface="Arial Rounded MT Bold" pitchFamily="34" charset="0"/>
              </a:rPr>
              <a:t> 3 Non, je vous le dis. Mais si vous ne vous repentez, vous périrez tous également.</a:t>
            </a:r>
            <a:endParaRPr lang="en-US" sz="4000" dirty="0">
              <a:solidFill>
                <a:srgbClr val="FFFF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fr-FR" sz="3600" dirty="0">
                <a:latin typeface="Arial Rounded MT Bold" pitchFamily="34" charset="0"/>
              </a:rPr>
              <a:t>Dans la conception du temps de Jésus, chacun reçoit ce qu’il mérite.</a:t>
            </a:r>
            <a:endParaRPr lang="en-US" sz="3600" dirty="0">
              <a:latin typeface="Arial Rounded MT Bold" pitchFamily="34" charset="0"/>
            </a:endParaRPr>
          </a:p>
          <a:p>
            <a:pPr lvl="0" algn="just"/>
            <a:r>
              <a:rPr lang="fr-FR" sz="3600" dirty="0">
                <a:solidFill>
                  <a:srgbClr val="FFFF00"/>
                </a:solidFill>
                <a:latin typeface="Arial Rounded MT Bold" pitchFamily="34" charset="0"/>
              </a:rPr>
              <a:t>Tout jugement vient de Dieu.</a:t>
            </a:r>
            <a:endParaRPr lang="en-US" sz="3600" dirty="0">
              <a:solidFill>
                <a:srgbClr val="FFFF00"/>
              </a:solidFill>
              <a:latin typeface="Arial Rounded MT Bold" pitchFamily="34" charset="0"/>
            </a:endParaRPr>
          </a:p>
          <a:p>
            <a:pPr lvl="0" algn="just"/>
            <a:r>
              <a:rPr lang="fr-FR" sz="3600" dirty="0">
                <a:latin typeface="Arial Rounded MT Bold" pitchFamily="34" charset="0"/>
              </a:rPr>
              <a:t>Le pire des pécheurs reçoivent le pire des châtiments.</a:t>
            </a:r>
          </a:p>
          <a:p>
            <a:pPr lvl="0" algn="just"/>
            <a:r>
              <a:rPr lang="fr-FR" sz="3600" dirty="0">
                <a:solidFill>
                  <a:srgbClr val="FFFF00"/>
                </a:solidFill>
                <a:latin typeface="Arial Rounded MT Bold" pitchFamily="34" charset="0"/>
              </a:rPr>
              <a:t>Sans vouloir défendre l’action de Pilate ou l’innocence des Galiléens, Jésus adressait plutôt la façon erronée dont les gens se concevaient meilleurs par rapport aux autres. </a:t>
            </a:r>
            <a:endParaRPr lang="en-US" sz="3600" dirty="0">
              <a:solidFill>
                <a:srgbClr val="FFFF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0" algn="just"/>
            <a:r>
              <a:rPr lang="fr-FR" sz="3800" dirty="0">
                <a:latin typeface="Arial Rounded MT Bold" pitchFamily="34" charset="0"/>
              </a:rPr>
              <a:t>Quelqu’un de la foule pourrait dire, « Je suis un homme pieux et je suis sûr que Dieu ne permettrait jamais que quelque chose de pareille m’arrive. »</a:t>
            </a:r>
            <a:endParaRPr lang="en-US" sz="3800" dirty="0">
              <a:latin typeface="Arial Rounded MT Bold" pitchFamily="34" charset="0"/>
            </a:endParaRPr>
          </a:p>
          <a:p>
            <a:pPr lvl="0" algn="just"/>
            <a:r>
              <a:rPr lang="fr-FR" sz="3800" dirty="0">
                <a:solidFill>
                  <a:srgbClr val="FFFF00"/>
                </a:solidFill>
                <a:latin typeface="Arial Rounded MT Bold" pitchFamily="34" charset="0"/>
              </a:rPr>
              <a:t>Jésus exposait l’ironie de l’hypocrisie spirituelle des gens qui l’écoutaient.</a:t>
            </a:r>
            <a:endParaRPr lang="en-US" sz="3800" dirty="0">
              <a:solidFill>
                <a:srgbClr val="FFFF00"/>
              </a:solidFill>
              <a:latin typeface="Arial Rounded MT Bold" pitchFamily="34" charset="0"/>
            </a:endParaRPr>
          </a:p>
          <a:p>
            <a:pPr lvl="0" algn="just"/>
            <a:r>
              <a:rPr lang="fr-FR" sz="3800" dirty="0">
                <a:latin typeface="Arial Rounded MT Bold" pitchFamily="34" charset="0"/>
              </a:rPr>
              <a:t>« Mais si vous ne vous repentez pas, vous périrez tous également. »</a:t>
            </a:r>
            <a:endParaRPr lang="en-US" sz="3800"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3600" dirty="0">
                <a:latin typeface="Arial Rounded MT Bold" pitchFamily="34" charset="0"/>
              </a:rPr>
              <a:t>Dieu peut s’en servir de la cruauté de Pilate pour véhiculer sa colère et pour servir d’exemple au reste du peuple.</a:t>
            </a:r>
            <a:endParaRPr lang="en-US" sz="3600" dirty="0">
              <a:latin typeface="Arial Rounded MT Bold" pitchFamily="34" charset="0"/>
            </a:endParaRPr>
          </a:p>
          <a:p>
            <a:pPr lvl="0" algn="just"/>
            <a:r>
              <a:rPr lang="fr-FR" sz="3600" dirty="0">
                <a:solidFill>
                  <a:srgbClr val="FFFF00"/>
                </a:solidFill>
                <a:latin typeface="Arial Rounded MT Bold" pitchFamily="34" charset="0"/>
              </a:rPr>
              <a:t>Beaucoup se trompent sur leur intimité avec Dieu parce que rien de grave n’arrive dans leur vie.</a:t>
            </a:r>
            <a:endParaRPr lang="en-US" sz="3600" dirty="0">
              <a:solidFill>
                <a:srgbClr val="FFFF00"/>
              </a:solidFill>
              <a:latin typeface="Arial Rounded MT Bold" pitchFamily="34" charset="0"/>
            </a:endParaRPr>
          </a:p>
          <a:p>
            <a:pPr lvl="0" algn="just"/>
            <a:r>
              <a:rPr lang="fr-FR" sz="3600" dirty="0">
                <a:latin typeface="Arial Rounded MT Bold" pitchFamily="34" charset="0"/>
              </a:rPr>
              <a:t>Voyant souffrir leurs voisins, ils pensent qu'ils sont exemptés du jugement de Dieu à cause de leurs bonnes œuvres.</a:t>
            </a:r>
            <a:endParaRPr lang="en-US" sz="36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000" b="1" dirty="0">
                <a:latin typeface="Arial Rounded MT Bold" pitchFamily="34" charset="0"/>
              </a:rPr>
              <a:t>L’ACCIDENT DANS LA TOUR DE SILOÉ</a:t>
            </a:r>
            <a:endParaRPr lang="en-US" sz="4000" dirty="0">
              <a:latin typeface="Arial Rounded MT Bold" pitchFamily="34" charset="0"/>
            </a:endParaRPr>
          </a:p>
          <a:p>
            <a:pPr algn="just"/>
            <a:r>
              <a:rPr lang="fr-FR" sz="4000" dirty="0">
                <a:solidFill>
                  <a:srgbClr val="C00000"/>
                </a:solidFill>
                <a:latin typeface="Arial Rounded MT Bold" pitchFamily="34" charset="0"/>
              </a:rPr>
              <a:t>LUC 13:4-5 </a:t>
            </a:r>
            <a:r>
              <a:rPr lang="fr-FR" sz="4000" dirty="0">
                <a:latin typeface="Arial Rounded MT Bold" pitchFamily="34" charset="0"/>
              </a:rPr>
              <a:t>Ou bien, ces dix-huit personnes sur qui est tombée la tour de Siloé et qu'elle a tuées, croyez-vous qu'elles fussent plus coupables que tous les autres habitants de Jérusalem?</a:t>
            </a:r>
            <a:endParaRPr lang="en-US" sz="4000" dirty="0">
              <a:latin typeface="Arial Rounded MT Bold" pitchFamily="34" charset="0"/>
            </a:endParaRPr>
          </a:p>
          <a:p>
            <a:pPr algn="just"/>
            <a:r>
              <a:rPr lang="fr-FR" sz="4000" dirty="0">
                <a:latin typeface="Arial Rounded MT Bold" pitchFamily="34" charset="0"/>
              </a:rPr>
              <a:t> </a:t>
            </a:r>
            <a:r>
              <a:rPr lang="fr-FR" sz="4000" dirty="0">
                <a:solidFill>
                  <a:srgbClr val="C00000"/>
                </a:solidFill>
                <a:latin typeface="Arial Rounded MT Bold" pitchFamily="34" charset="0"/>
              </a:rPr>
              <a:t>5 Non, je vous le dis. Mais si vous ne vous repentez, vous périrez tous également.</a:t>
            </a:r>
            <a:endParaRPr lang="en-US" sz="4000" dirty="0">
              <a:solidFill>
                <a:srgbClr val="C00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dirty="0">
                <a:latin typeface="Arial Rounded MT Bold" pitchFamily="34" charset="0"/>
              </a:rPr>
              <a:t>Jésus s’en servait d’un autre événement qui faisait encore actualité pour faire passer son point.</a:t>
            </a:r>
            <a:endParaRPr lang="en-US" sz="4000" dirty="0">
              <a:latin typeface="Arial Rounded MT Bold" pitchFamily="34" charset="0"/>
            </a:endParaRPr>
          </a:p>
          <a:p>
            <a:pPr lvl="0" algn="just"/>
            <a:r>
              <a:rPr lang="fr-FR" sz="4000" dirty="0">
                <a:solidFill>
                  <a:srgbClr val="C00000"/>
                </a:solidFill>
                <a:latin typeface="Arial Rounded MT Bold" pitchFamily="34" charset="0"/>
              </a:rPr>
              <a:t>Se peut-il que les gens étaient en train de réparer une ancienne tour qui contenait des pièces de poids lourds, suspendus au- dessus.</a:t>
            </a:r>
            <a:endParaRPr lang="en-US" sz="4000" dirty="0">
              <a:solidFill>
                <a:srgbClr val="C00000"/>
              </a:solidFill>
              <a:latin typeface="Arial Rounded MT Bold" pitchFamily="34" charset="0"/>
            </a:endParaRPr>
          </a:p>
          <a:p>
            <a:pPr lvl="0" algn="just"/>
            <a:r>
              <a:rPr lang="fr-FR" sz="4000" dirty="0">
                <a:latin typeface="Arial Rounded MT Bold" pitchFamily="34" charset="0"/>
              </a:rPr>
              <a:t>La tour s’enfonça et tua 18 personnes d’un seul coup.</a:t>
            </a:r>
            <a:endParaRPr lang="en-US" sz="40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000" dirty="0">
                <a:latin typeface="Arial Rounded MT Bold" pitchFamily="34" charset="0"/>
              </a:rPr>
              <a:t>Comme nous autres Haïtiens auraient pensé, les gens d’alors croyaient que ces 18 victimes étaient coupables de grands péchés envers Dieu.</a:t>
            </a:r>
            <a:endParaRPr lang="en-US" sz="4000" dirty="0">
              <a:latin typeface="Arial Rounded MT Bold" pitchFamily="34" charset="0"/>
            </a:endParaRPr>
          </a:p>
          <a:p>
            <a:pPr lvl="0" algn="just"/>
            <a:r>
              <a:rPr lang="fr-FR" sz="4000" dirty="0">
                <a:solidFill>
                  <a:srgbClr val="C00000"/>
                </a:solidFill>
                <a:latin typeface="Arial Rounded MT Bold" pitchFamily="34" charset="0"/>
              </a:rPr>
              <a:t>Ici encore, Jésus n’accentue pas sur l’innocence ou la mésaventure de ces 18 victimes, mais il pointe le droit sur ses écouteurs pour les faire savoir qu’ils méritent  tous le même sort à moins qu’ils se convertissent. </a:t>
            </a:r>
            <a:endParaRPr lang="en-US" sz="4000" dirty="0">
              <a:solidFill>
                <a:srgbClr val="C000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dirty="0">
                <a:solidFill>
                  <a:srgbClr val="002060"/>
                </a:solidFill>
                <a:latin typeface="Arial Rounded MT Bold" pitchFamily="34" charset="0"/>
              </a:rPr>
              <a:t>PARABOLE DU FIGUIER STÉRILE</a:t>
            </a:r>
            <a:endParaRPr lang="en-US" sz="4000" dirty="0">
              <a:solidFill>
                <a:srgbClr val="002060"/>
              </a:solidFill>
              <a:latin typeface="Arial Rounded MT Bold" pitchFamily="34" charset="0"/>
            </a:endParaRPr>
          </a:p>
          <a:p>
            <a:pPr algn="just"/>
            <a:r>
              <a:rPr lang="fr-FR" sz="4000" dirty="0">
                <a:latin typeface="Arial Rounded MT Bold" pitchFamily="34" charset="0"/>
              </a:rPr>
              <a:t> LUC 13:6-9 ¶ Il dit aussi cette parabole: Un homme avait un figuier planté dans sa vigne. Il vint pour y chercher du fruit, et il n'en trouva point.</a:t>
            </a:r>
            <a:endParaRPr lang="en-US" sz="4000" dirty="0">
              <a:latin typeface="Arial Rounded MT Bold" pitchFamily="34" charset="0"/>
            </a:endParaRPr>
          </a:p>
          <a:p>
            <a:pPr algn="just"/>
            <a:r>
              <a:rPr lang="fr-FR" sz="4000" dirty="0">
                <a:latin typeface="Arial Rounded MT Bold" pitchFamily="34" charset="0"/>
              </a:rPr>
              <a:t> </a:t>
            </a:r>
            <a:r>
              <a:rPr lang="fr-FR" sz="4000" dirty="0">
                <a:solidFill>
                  <a:srgbClr val="002060"/>
                </a:solidFill>
                <a:latin typeface="Arial Rounded MT Bold" pitchFamily="34" charset="0"/>
              </a:rPr>
              <a:t>7 Alors il dit au vigneron: Voilà trois ans que je viens chercher du fruit à ce figuier, et je n'en trouve point. Coupe-le: pourquoi occupe-t-il la terre inutilement?</a:t>
            </a:r>
            <a:endParaRPr lang="en-US" sz="4000" dirty="0">
              <a:solidFill>
                <a:srgbClr val="00206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latin typeface="Arial Rounded MT Bold" pitchFamily="34" charset="0"/>
              </a:rPr>
              <a:t> 8 Le vigneron lui répondit: Seigneur, laisse-le encore cette année; je creuserai tout autour, et j'y mettrai du fumier.</a:t>
            </a:r>
            <a:endParaRPr lang="en-US" sz="4800" dirty="0">
              <a:latin typeface="Arial Rounded MT Bold" pitchFamily="34" charset="0"/>
            </a:endParaRPr>
          </a:p>
          <a:p>
            <a:pPr algn="just"/>
            <a:r>
              <a:rPr lang="fr-FR" sz="4800" dirty="0">
                <a:latin typeface="Arial Rounded MT Bold" pitchFamily="34" charset="0"/>
              </a:rPr>
              <a:t> </a:t>
            </a:r>
            <a:r>
              <a:rPr lang="fr-FR" sz="4800" dirty="0">
                <a:solidFill>
                  <a:srgbClr val="002060"/>
                </a:solidFill>
                <a:latin typeface="Arial Rounded MT Bold" pitchFamily="34" charset="0"/>
              </a:rPr>
              <a:t>9 Peut-être à l'avenir donnera-t-il du fruit; sinon, tu le couperas.</a:t>
            </a:r>
            <a:endParaRPr lang="en-US" sz="4800" dirty="0">
              <a:solidFill>
                <a:srgbClr val="00206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3600" dirty="0">
                <a:latin typeface="Arial Rounded MT Bold" pitchFamily="34" charset="0"/>
              </a:rPr>
              <a:t>Dans cette parabole du figuier stérile, on trouve des éléments importants.</a:t>
            </a:r>
            <a:endParaRPr lang="en-US" sz="3600" dirty="0">
              <a:latin typeface="Arial Rounded MT Bold" pitchFamily="34" charset="0"/>
            </a:endParaRPr>
          </a:p>
          <a:p>
            <a:pPr lvl="1" algn="just"/>
            <a:r>
              <a:rPr lang="fr-FR" sz="4000" dirty="0">
                <a:solidFill>
                  <a:srgbClr val="002060"/>
                </a:solidFill>
                <a:latin typeface="Arial Rounded MT Bold" pitchFamily="34" charset="0"/>
              </a:rPr>
              <a:t>Le Maître du figuier</a:t>
            </a:r>
            <a:endParaRPr lang="en-US" sz="4000" dirty="0">
              <a:solidFill>
                <a:srgbClr val="002060"/>
              </a:solidFill>
              <a:latin typeface="Arial Rounded MT Bold" pitchFamily="34" charset="0"/>
            </a:endParaRPr>
          </a:p>
          <a:p>
            <a:pPr lvl="1" algn="just"/>
            <a:r>
              <a:rPr lang="fr-FR" sz="4000" dirty="0">
                <a:solidFill>
                  <a:srgbClr val="002060"/>
                </a:solidFill>
                <a:latin typeface="Arial Rounded MT Bold" pitchFamily="34" charset="0"/>
              </a:rPr>
              <a:t>L’attente du Maître du figuier</a:t>
            </a:r>
            <a:endParaRPr lang="en-US" sz="4000" dirty="0">
              <a:solidFill>
                <a:srgbClr val="002060"/>
              </a:solidFill>
              <a:latin typeface="Arial Rounded MT Bold" pitchFamily="34" charset="0"/>
            </a:endParaRPr>
          </a:p>
          <a:p>
            <a:pPr lvl="1" algn="just"/>
            <a:r>
              <a:rPr lang="fr-FR" sz="4000" dirty="0">
                <a:solidFill>
                  <a:srgbClr val="002060"/>
                </a:solidFill>
                <a:latin typeface="Arial Rounded MT Bold" pitchFamily="34" charset="0"/>
              </a:rPr>
              <a:t>Les différentes tentatives du Maître du figuier</a:t>
            </a:r>
            <a:endParaRPr lang="en-US" sz="4000" dirty="0">
              <a:solidFill>
                <a:srgbClr val="002060"/>
              </a:solidFill>
              <a:latin typeface="Arial Rounded MT Bold" pitchFamily="34" charset="0"/>
            </a:endParaRPr>
          </a:p>
          <a:p>
            <a:pPr lvl="1" algn="just"/>
            <a:r>
              <a:rPr lang="fr-FR" sz="4000" dirty="0">
                <a:solidFill>
                  <a:srgbClr val="002060"/>
                </a:solidFill>
                <a:latin typeface="Arial Rounded MT Bold" pitchFamily="34" charset="0"/>
              </a:rPr>
              <a:t>Le désappointement du Maître du figuier </a:t>
            </a:r>
            <a:endParaRPr lang="en-US" sz="4000" dirty="0">
              <a:solidFill>
                <a:srgbClr val="002060"/>
              </a:solidFill>
              <a:latin typeface="Arial Rounded MT Bold" pitchFamily="34" charset="0"/>
            </a:endParaRPr>
          </a:p>
          <a:p>
            <a:pPr lvl="1" algn="just"/>
            <a:r>
              <a:rPr lang="fr-FR" sz="4000" dirty="0">
                <a:solidFill>
                  <a:srgbClr val="002060"/>
                </a:solidFill>
                <a:latin typeface="Arial Rounded MT Bold" pitchFamily="34" charset="0"/>
              </a:rPr>
              <a:t>L’intention du Maître du figuier</a:t>
            </a:r>
            <a:endParaRPr lang="en-US" sz="4000" dirty="0">
              <a:solidFill>
                <a:srgbClr val="00206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1" algn="just"/>
            <a:r>
              <a:rPr lang="fr-FR" sz="4200" dirty="0">
                <a:solidFill>
                  <a:srgbClr val="002060"/>
                </a:solidFill>
                <a:latin typeface="Arial Rounded MT Bold" pitchFamily="34" charset="0"/>
              </a:rPr>
              <a:t>L’intervention du jardinier</a:t>
            </a:r>
            <a:endParaRPr lang="en-US" sz="4200" dirty="0">
              <a:solidFill>
                <a:srgbClr val="002060"/>
              </a:solidFill>
              <a:latin typeface="Arial Rounded MT Bold" pitchFamily="34" charset="0"/>
            </a:endParaRPr>
          </a:p>
          <a:p>
            <a:pPr lvl="1" algn="just"/>
            <a:r>
              <a:rPr lang="fr-FR" sz="4200" dirty="0">
                <a:solidFill>
                  <a:srgbClr val="002060"/>
                </a:solidFill>
                <a:latin typeface="Arial Rounded MT Bold" pitchFamily="34" charset="0"/>
              </a:rPr>
              <a:t>La nouvelle stratégie du jardinier</a:t>
            </a:r>
            <a:endParaRPr lang="en-US" sz="4200" dirty="0">
              <a:solidFill>
                <a:srgbClr val="002060"/>
              </a:solidFill>
              <a:latin typeface="Arial Rounded MT Bold" pitchFamily="34" charset="0"/>
            </a:endParaRPr>
          </a:p>
          <a:p>
            <a:pPr lvl="1" algn="just"/>
            <a:r>
              <a:rPr lang="fr-FR" sz="4200" dirty="0">
                <a:solidFill>
                  <a:srgbClr val="002060"/>
                </a:solidFill>
                <a:latin typeface="Arial Rounded MT Bold" pitchFamily="34" charset="0"/>
              </a:rPr>
              <a:t>Le sort réservé au figuier si les conditions restent les mêmes après les dernières tentatives du jardinier.</a:t>
            </a:r>
            <a:endParaRPr lang="en-US" sz="4200" dirty="0">
              <a:solidFill>
                <a:srgbClr val="002060"/>
              </a:solidFill>
              <a:latin typeface="Arial Rounded MT Bold" pitchFamily="34" charset="0"/>
            </a:endParaRPr>
          </a:p>
          <a:p>
            <a:pPr lvl="1" algn="just"/>
            <a:r>
              <a:rPr lang="fr-FR" sz="4200" dirty="0">
                <a:solidFill>
                  <a:srgbClr val="002060"/>
                </a:solidFill>
                <a:latin typeface="Arial Rounded MT Bold" pitchFamily="34" charset="0"/>
              </a:rPr>
              <a:t>Dieu est le maitre du figuier</a:t>
            </a:r>
            <a:endParaRPr lang="en-US" sz="4200" dirty="0">
              <a:solidFill>
                <a:srgbClr val="002060"/>
              </a:solidFill>
              <a:latin typeface="Arial Rounded MT Bold" pitchFamily="34" charset="0"/>
            </a:endParaRPr>
          </a:p>
          <a:p>
            <a:pPr lvl="1" algn="just"/>
            <a:r>
              <a:rPr lang="fr-FR" sz="4200" dirty="0">
                <a:solidFill>
                  <a:srgbClr val="002060"/>
                </a:solidFill>
                <a:latin typeface="Arial Rounded MT Bold" pitchFamily="34" charset="0"/>
              </a:rPr>
              <a:t>Le champ c’est le monde</a:t>
            </a:r>
            <a:endParaRPr lang="en-US" sz="4200" dirty="0">
              <a:solidFill>
                <a:srgbClr val="00206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1" algn="just"/>
            <a:r>
              <a:rPr lang="fr-FR" sz="3600" dirty="0">
                <a:solidFill>
                  <a:srgbClr val="002060"/>
                </a:solidFill>
                <a:latin typeface="Arial Rounded MT Bold" pitchFamily="34" charset="0"/>
              </a:rPr>
              <a:t>Le figuier c’est un soi-disant chrétien qui refuse de croitre en Dieu.</a:t>
            </a:r>
            <a:endParaRPr lang="en-US" sz="3600" dirty="0">
              <a:solidFill>
                <a:srgbClr val="002060"/>
              </a:solidFill>
              <a:latin typeface="Arial Rounded MT Bold" pitchFamily="34" charset="0"/>
            </a:endParaRPr>
          </a:p>
          <a:p>
            <a:pPr lvl="1" algn="just"/>
            <a:r>
              <a:rPr lang="fr-FR" sz="3600" dirty="0">
                <a:solidFill>
                  <a:srgbClr val="002060"/>
                </a:solidFill>
                <a:latin typeface="Arial Rounded MT Bold" pitchFamily="34" charset="0"/>
              </a:rPr>
              <a:t>Le jardinier c’est le Saint Esprit.</a:t>
            </a:r>
            <a:endParaRPr lang="en-US" sz="3600" dirty="0">
              <a:solidFill>
                <a:srgbClr val="002060"/>
              </a:solidFill>
              <a:latin typeface="Arial Rounded MT Bold" pitchFamily="34" charset="0"/>
            </a:endParaRPr>
          </a:p>
          <a:p>
            <a:pPr lvl="1" algn="just"/>
            <a:r>
              <a:rPr lang="fr-FR" sz="3600" dirty="0">
                <a:solidFill>
                  <a:srgbClr val="002060"/>
                </a:solidFill>
                <a:latin typeface="Arial Rounded MT Bold" pitchFamily="34" charset="0"/>
              </a:rPr>
              <a:t>Le temps de la patience de Dieu arrivera à son terme pour quiconque refuse de produire des fruits dignes de la repentance.</a:t>
            </a:r>
            <a:endParaRPr lang="en-US" sz="3600" dirty="0">
              <a:solidFill>
                <a:srgbClr val="002060"/>
              </a:solidFill>
              <a:latin typeface="Arial Rounded MT Bold" pitchFamily="34" charset="0"/>
            </a:endParaRPr>
          </a:p>
          <a:p>
            <a:pPr lvl="1" algn="just"/>
            <a:r>
              <a:rPr lang="fr-FR" sz="3600" dirty="0">
                <a:solidFill>
                  <a:srgbClr val="002060"/>
                </a:solidFill>
                <a:latin typeface="Arial Rounded MT Bold" pitchFamily="34" charset="0"/>
              </a:rPr>
              <a:t>Le jugement commun de Dieu sera prononcé contre tous les incrédules du dedans ou du dehors de l’église.</a:t>
            </a:r>
            <a:endParaRPr lang="en-US" sz="3600" dirty="0">
              <a:solidFill>
                <a:srgbClr val="00206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ctr">
              <a:buNone/>
            </a:pPr>
            <a:r>
              <a:rPr lang="fr-FR" sz="4000" b="1" dirty="0">
                <a:solidFill>
                  <a:srgbClr val="0033CC"/>
                </a:solidFill>
                <a:latin typeface="Arial Rounded MT Bold" pitchFamily="34" charset="0"/>
              </a:rPr>
              <a:t>UNE GUÉRISON AU JOUR DU SABBAT </a:t>
            </a:r>
            <a:endParaRPr lang="en-US" sz="4000" dirty="0">
              <a:solidFill>
                <a:srgbClr val="0033CC"/>
              </a:solidFill>
              <a:latin typeface="Arial Rounded MT Bold" pitchFamily="34" charset="0"/>
            </a:endParaRPr>
          </a:p>
          <a:p>
            <a:pPr algn="just"/>
            <a:r>
              <a:rPr lang="fr-FR" sz="4000" dirty="0">
                <a:solidFill>
                  <a:srgbClr val="460000"/>
                </a:solidFill>
                <a:latin typeface="Arial Rounded MT Bold" pitchFamily="34" charset="0"/>
              </a:rPr>
              <a:t>LUC 13:10-13 ¶ Jésus enseignait dans une des synagogues, le jour du sabbat.</a:t>
            </a:r>
            <a:endParaRPr lang="en-US" sz="4000" dirty="0">
              <a:solidFill>
                <a:srgbClr val="460000"/>
              </a:solidFill>
              <a:latin typeface="Arial Rounded MT Bold" pitchFamily="34" charset="0"/>
            </a:endParaRPr>
          </a:p>
          <a:p>
            <a:pPr lvl="0" algn="just"/>
            <a:r>
              <a:rPr lang="fr-FR" sz="4000" dirty="0">
                <a:solidFill>
                  <a:srgbClr val="0033CC"/>
                </a:solidFill>
                <a:latin typeface="Arial Rounded MT Bold" pitchFamily="34" charset="0"/>
              </a:rPr>
              <a:t>Dans la période de transition entre les deux Testament, le jour du Sabbat était le jour officiel de l’adoration de Dieu.</a:t>
            </a:r>
            <a:endParaRPr lang="en-US" sz="4000" dirty="0">
              <a:solidFill>
                <a:srgbClr val="0033CC"/>
              </a:solidFill>
              <a:latin typeface="Arial Rounded MT Bold" pitchFamily="34" charset="0"/>
            </a:endParaRPr>
          </a:p>
          <a:p>
            <a:pPr lvl="0" algn="just"/>
            <a:r>
              <a:rPr lang="fr-FR" sz="4000" dirty="0">
                <a:solidFill>
                  <a:srgbClr val="460000"/>
                </a:solidFill>
                <a:latin typeface="Arial Rounded MT Bold" pitchFamily="34" charset="0"/>
              </a:rPr>
              <a:t>Maintenant, il n’existe plus ni un jour officiel ni un lieu officiel pour adorer Dieu.</a:t>
            </a:r>
            <a:endParaRPr lang="en-US" sz="4000" dirty="0">
              <a:solidFill>
                <a:srgbClr val="46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a:solidFill>
                  <a:srgbClr val="460000"/>
                </a:solidFill>
                <a:latin typeface="Arial Rounded MT Bold" pitchFamily="34" charset="0"/>
              </a:rPr>
              <a:t>Maintenant, il n’existe plus ni un jour officiel ni un lieu officiel pour adorer Dieu.</a:t>
            </a:r>
            <a:endParaRPr lang="en-US" sz="4800" dirty="0">
              <a:solidFill>
                <a:srgbClr val="460000"/>
              </a:solidFill>
              <a:latin typeface="Arial Rounded MT Bold" pitchFamily="34" charset="0"/>
            </a:endParaRPr>
          </a:p>
          <a:p>
            <a:pPr lvl="0" algn="just"/>
            <a:r>
              <a:rPr lang="fr-FR" sz="4800" dirty="0">
                <a:solidFill>
                  <a:srgbClr val="0033CC"/>
                </a:solidFill>
                <a:latin typeface="Arial Rounded MT Bold" pitchFamily="34" charset="0"/>
              </a:rPr>
              <a:t>Les vrais adorateurs adoreront Dieu en esprit et en vérité là où ils trouveront bon de le faire, a dit Jésus.</a:t>
            </a:r>
            <a:endParaRPr lang="en-US" sz="4800" dirty="0">
              <a:solidFill>
                <a:srgbClr val="0033CC"/>
              </a:solidFill>
              <a:latin typeface="Arial Rounded MT Bold" pitchFamily="34" charset="0"/>
            </a:endParaRPr>
          </a:p>
          <a:p>
            <a:pPr algn="just"/>
            <a:endParaRPr lang="en-US" sz="4000" dirty="0">
              <a:solidFill>
                <a:srgbClr val="46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a:solidFill>
                  <a:srgbClr val="0033CC"/>
                </a:solidFill>
                <a:latin typeface="Arial Rounded MT Bold" pitchFamily="34" charset="0"/>
              </a:rPr>
              <a:t> 11 </a:t>
            </a:r>
            <a:r>
              <a:rPr lang="fr-FR" sz="4000" dirty="0">
                <a:solidFill>
                  <a:srgbClr val="460000"/>
                </a:solidFill>
                <a:latin typeface="Arial Rounded MT Bold" pitchFamily="34" charset="0"/>
              </a:rPr>
              <a:t>Et voici, il y avait là une femme possédée d'un esprit qui la rendait infirme depuis dix-huit ans; elle était courbée, et ne pouvait pas du tout se redresser.</a:t>
            </a:r>
            <a:endParaRPr lang="en-US" sz="4000" dirty="0">
              <a:solidFill>
                <a:srgbClr val="460000"/>
              </a:solidFill>
              <a:latin typeface="Arial Rounded MT Bold" pitchFamily="34" charset="0"/>
            </a:endParaRPr>
          </a:p>
          <a:p>
            <a:pPr lvl="0" algn="just"/>
            <a:r>
              <a:rPr lang="fr-FR" sz="4000" dirty="0">
                <a:solidFill>
                  <a:srgbClr val="0033CC"/>
                </a:solidFill>
                <a:latin typeface="Arial Rounded MT Bold" pitchFamily="34" charset="0"/>
              </a:rPr>
              <a:t>L’infirmité de la femme était causée par le diable ; c’était le cas d’une possession démoniaque.</a:t>
            </a:r>
            <a:endParaRPr lang="en-US" sz="4000" dirty="0">
              <a:solidFill>
                <a:srgbClr val="0033CC"/>
              </a:solidFill>
              <a:latin typeface="Arial Rounded MT Bold" pitchFamily="34" charset="0"/>
            </a:endParaRPr>
          </a:p>
          <a:p>
            <a:pPr lvl="0" algn="just"/>
            <a:r>
              <a:rPr lang="fr-FR" sz="4000" dirty="0">
                <a:solidFill>
                  <a:srgbClr val="460000"/>
                </a:solidFill>
                <a:latin typeface="Arial Rounded MT Bold" pitchFamily="34" charset="0"/>
              </a:rPr>
              <a:t>Cette infirmité a duré pendant 18 ans sur elle. </a:t>
            </a:r>
            <a:endParaRPr lang="en-US" sz="4000" dirty="0">
              <a:solidFill>
                <a:srgbClr val="46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000" dirty="0">
                <a:solidFill>
                  <a:srgbClr val="460000"/>
                </a:solidFill>
                <a:latin typeface="Arial Rounded MT Bold" pitchFamily="34" charset="0"/>
              </a:rPr>
              <a:t>Elle était courbée, et ne pouvait pas du tout se redresser.</a:t>
            </a:r>
            <a:endParaRPr lang="en-US" sz="4000" dirty="0">
              <a:solidFill>
                <a:srgbClr val="460000"/>
              </a:solidFill>
              <a:latin typeface="Arial Rounded MT Bold" pitchFamily="34" charset="0"/>
            </a:endParaRPr>
          </a:p>
          <a:p>
            <a:pPr lvl="0" algn="just"/>
            <a:r>
              <a:rPr lang="fr-FR" sz="4000" dirty="0">
                <a:solidFill>
                  <a:srgbClr val="0033CC"/>
                </a:solidFill>
                <a:latin typeface="Arial Rounded MT Bold" pitchFamily="34" charset="0"/>
              </a:rPr>
              <a:t>Une femme dans un état pareil ne devrait pas même se présenter dans le temple, bien que c’était une synagogue.</a:t>
            </a:r>
            <a:endParaRPr lang="en-US" sz="4000" dirty="0">
              <a:solidFill>
                <a:srgbClr val="0033CC"/>
              </a:solidFill>
              <a:latin typeface="Arial Rounded MT Bold" pitchFamily="34" charset="0"/>
            </a:endParaRPr>
          </a:p>
          <a:p>
            <a:pPr lvl="0" algn="just"/>
            <a:r>
              <a:rPr lang="fr-FR" sz="4000" dirty="0">
                <a:solidFill>
                  <a:srgbClr val="460000"/>
                </a:solidFill>
                <a:latin typeface="Arial Rounded MT Bold" pitchFamily="34" charset="0"/>
              </a:rPr>
              <a:t>Puisque Jésus ne ratait jamais le jour de l’adoration, ainsi, le service du sabbat devenait un lieu de rendez-vous pour ceux qui n’étaient pas aussi ambulants pour retracer les pas de Jésus au cours de la semaine. </a:t>
            </a:r>
            <a:endParaRPr lang="en-US" sz="4000" dirty="0">
              <a:solidFill>
                <a:srgbClr val="46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000" dirty="0">
                <a:solidFill>
                  <a:srgbClr val="460000"/>
                </a:solidFill>
                <a:latin typeface="Arial Rounded MT Bold" pitchFamily="34" charset="0"/>
              </a:rPr>
              <a:t> 12 Lorsqu'il la vit, Jésus lui adressa la parole, et lui dit: Femme, tu es délivrée de ton infirmité.</a:t>
            </a:r>
            <a:endParaRPr lang="en-US" sz="4000" dirty="0">
              <a:solidFill>
                <a:srgbClr val="460000"/>
              </a:solidFill>
              <a:latin typeface="Arial Rounded MT Bold" pitchFamily="34" charset="0"/>
            </a:endParaRPr>
          </a:p>
          <a:p>
            <a:pPr algn="just"/>
            <a:r>
              <a:rPr lang="fr-FR" sz="4000" dirty="0">
                <a:solidFill>
                  <a:srgbClr val="0033CC"/>
                </a:solidFill>
                <a:latin typeface="Arial Rounded MT Bold" pitchFamily="34" charset="0"/>
              </a:rPr>
              <a:t> 13 Et il lui imposa les mains. A l'instant elle se redressa, et glorifia Dieu.</a:t>
            </a:r>
            <a:endParaRPr lang="en-US" sz="4000" dirty="0">
              <a:solidFill>
                <a:srgbClr val="0033CC"/>
              </a:solidFill>
              <a:latin typeface="Arial Rounded MT Bold" pitchFamily="34" charset="0"/>
            </a:endParaRPr>
          </a:p>
          <a:p>
            <a:pPr lvl="0" algn="just"/>
            <a:r>
              <a:rPr lang="fr-FR" sz="4000" dirty="0">
                <a:solidFill>
                  <a:srgbClr val="460000"/>
                </a:solidFill>
                <a:latin typeface="Arial Rounded MT Bold" pitchFamily="34" charset="0"/>
              </a:rPr>
              <a:t>Tout le monde savait que Jésus ne prêtait guère attention aux rythmes et restrictions imposés par les hommes à savoir le jour du Sabbat.</a:t>
            </a:r>
            <a:endParaRPr lang="en-US" sz="4000" dirty="0">
              <a:solidFill>
                <a:srgbClr val="460000"/>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5400" dirty="0">
                <a:solidFill>
                  <a:srgbClr val="460000"/>
                </a:solidFill>
                <a:latin typeface="Arial Rounded MT Bold" pitchFamily="34" charset="0"/>
              </a:rPr>
              <a:t>En voyant la femme, il eu pitié d’elle et commanda sa guérison.</a:t>
            </a:r>
            <a:endParaRPr lang="en-US" sz="5400" dirty="0">
              <a:solidFill>
                <a:srgbClr val="460000"/>
              </a:solidFill>
              <a:latin typeface="Arial Rounded MT Bold" pitchFamily="34" charset="0"/>
            </a:endParaRPr>
          </a:p>
          <a:p>
            <a:pPr lvl="0" algn="just"/>
            <a:r>
              <a:rPr lang="fr-FR" sz="5400" dirty="0">
                <a:solidFill>
                  <a:srgbClr val="0033CC"/>
                </a:solidFill>
                <a:latin typeface="Arial Rounded MT Bold" pitchFamily="34" charset="0"/>
              </a:rPr>
              <a:t>Elle et la foule qui était présente glorifiaient Dieu pour ce grand miracle.</a:t>
            </a:r>
            <a:endParaRPr lang="en-US" sz="5400" dirty="0">
              <a:solidFill>
                <a:srgbClr val="0033CC"/>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algn="just"/>
            <a:r>
              <a:rPr lang="fr-FR" sz="4000" dirty="0">
                <a:latin typeface="Arial Rounded MT Bold" pitchFamily="34" charset="0"/>
              </a:rPr>
              <a:t>Luc 13:14 Mais le chef de la synagogue, indigné de ce que Jésus avait opéré cette guérison un jour de sabbat, dit à la foule: Il y a six jours pour travailler; venez donc vous faire guérir ces jours-là, et non pas le jour du sabbat.</a:t>
            </a:r>
            <a:endParaRPr lang="en-US" sz="4000" dirty="0">
              <a:latin typeface="Arial Rounded MT Bold" pitchFamily="34" charset="0"/>
            </a:endParaRPr>
          </a:p>
          <a:p>
            <a:pPr lvl="0" algn="just"/>
            <a:r>
              <a:rPr lang="fr-FR" sz="4000" dirty="0">
                <a:solidFill>
                  <a:srgbClr val="C00000"/>
                </a:solidFill>
                <a:latin typeface="Arial Rounded MT Bold" pitchFamily="34" charset="0"/>
              </a:rPr>
              <a:t>Le chef de cette synagogue était un adorateur du jour du sabbat comme beaucoup le sont encore aujourd’hui.</a:t>
            </a:r>
            <a:endParaRPr lang="en-US" sz="4000" dirty="0">
              <a:solidFill>
                <a:srgbClr val="C000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fr-FR" sz="4000" dirty="0">
                <a:latin typeface="Arial Rounded MT Bold" pitchFamily="34" charset="0"/>
              </a:rPr>
              <a:t>Il était indigné que son interprétation du sabbat ne fût pas respectée par Jésus.</a:t>
            </a:r>
            <a:endParaRPr lang="en-US" sz="4000" dirty="0">
              <a:latin typeface="Arial Rounded MT Bold" pitchFamily="34" charset="0"/>
            </a:endParaRPr>
          </a:p>
          <a:p>
            <a:pPr lvl="0" algn="just"/>
            <a:r>
              <a:rPr lang="fr-FR" sz="4000" dirty="0">
                <a:solidFill>
                  <a:srgbClr val="C00000"/>
                </a:solidFill>
                <a:latin typeface="Arial Rounded MT Bold" pitchFamily="34" charset="0"/>
              </a:rPr>
              <a:t>Il percevait la guérison de la femme comme un travail séculier, et non comme rendant un culte à Dieu.</a:t>
            </a:r>
            <a:endParaRPr lang="en-US" sz="4000" dirty="0">
              <a:solidFill>
                <a:srgbClr val="C00000"/>
              </a:solidFill>
              <a:latin typeface="Arial Rounded MT Bold" pitchFamily="34" charset="0"/>
            </a:endParaRPr>
          </a:p>
          <a:p>
            <a:pPr lvl="0" algn="just"/>
            <a:r>
              <a:rPr lang="fr-FR" sz="4000" dirty="0">
                <a:latin typeface="Arial Rounded MT Bold" pitchFamily="34" charset="0"/>
              </a:rPr>
              <a:t>Sa réprimande allait à l’endroit de la femme qui venait d’être délivrée de la puissance du diable qui la tenait courber pendant 18 ans.</a:t>
            </a:r>
            <a:endParaRPr lang="en-US" sz="4000" dirty="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000" dirty="0">
                <a:latin typeface="Arial Rounded MT Bold" pitchFamily="34" charset="0"/>
              </a:rPr>
              <a:t>Quelle insensibilité de la part d’un responsable de l’œuvre de Dieu !</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était le Maître du Sabbat, c’était à lui de clarifier les exigences du jour du Sabbat, mais les religieux ne l’accordaient pas la chance de le faire. </a:t>
            </a:r>
            <a:endParaRPr lang="en-US" sz="4000" dirty="0">
              <a:solidFill>
                <a:srgbClr val="C00000"/>
              </a:solidFill>
              <a:latin typeface="Arial Rounded MT Bold" pitchFamily="34" charset="0"/>
            </a:endParaRPr>
          </a:p>
          <a:p>
            <a:pPr algn="just"/>
            <a:r>
              <a:rPr lang="fr-FR" sz="4000" dirty="0">
                <a:latin typeface="Arial Rounded MT Bold" pitchFamily="34" charset="0"/>
              </a:rPr>
              <a:t> Luc 13: 15 Hypocrites! lui répondit le Seigneur, est-ce que chacun de vous, le jour du sabbat, ne détache pas de la crèche son bœuf ou son âne, pour le mener boire?</a:t>
            </a:r>
            <a:endParaRPr lang="en-US" sz="40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a:r>
              <a:rPr lang="fr-FR" sz="4000" dirty="0">
                <a:latin typeface="Arial Rounded MT Bold" pitchFamily="34" charset="0"/>
              </a:rPr>
              <a:t>Jésus adressait l’hypocrisie religieuse des responsables.</a:t>
            </a:r>
            <a:endParaRPr lang="en-US" sz="4000" dirty="0">
              <a:latin typeface="Arial Rounded MT Bold" pitchFamily="34" charset="0"/>
            </a:endParaRPr>
          </a:p>
          <a:p>
            <a:pPr lvl="0" algn="just"/>
            <a:r>
              <a:rPr lang="fr-FR" sz="4000" dirty="0">
                <a:solidFill>
                  <a:srgbClr val="C00000"/>
                </a:solidFill>
                <a:latin typeface="Arial Rounded MT Bold" pitchFamily="34" charset="0"/>
              </a:rPr>
              <a:t>Vous vous servez de doubles mesures pour interpréter la loi à votre gré.</a:t>
            </a:r>
            <a:endParaRPr lang="en-US" sz="4000" dirty="0">
              <a:solidFill>
                <a:srgbClr val="C00000"/>
              </a:solidFill>
              <a:latin typeface="Arial Rounded MT Bold" pitchFamily="34" charset="0"/>
            </a:endParaRPr>
          </a:p>
          <a:p>
            <a:pPr lvl="0" algn="just"/>
            <a:r>
              <a:rPr lang="fr-FR" sz="4000" dirty="0">
                <a:latin typeface="Arial Rounded MT Bold" pitchFamily="34" charset="0"/>
              </a:rPr>
              <a:t>Si c’est au profit de votre famille et de votre troupeau, la loi s’explique d’une manière ; s’il s’agit d’un autre, il n’existe aucun contour ; on doit observer la loi à la lettre et selon la plus stricte interprétation.</a:t>
            </a:r>
            <a:endParaRPr lang="en-US" sz="4000" dirty="0">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algn="just"/>
            <a:r>
              <a:rPr lang="fr-FR" sz="4000" dirty="0">
                <a:solidFill>
                  <a:srgbClr val="C00000"/>
                </a:solidFill>
                <a:latin typeface="Arial Rounded MT Bold" pitchFamily="34" charset="0"/>
              </a:rPr>
              <a:t>Luc 13:16 </a:t>
            </a:r>
            <a:r>
              <a:rPr lang="fr-FR" sz="4000" dirty="0">
                <a:latin typeface="Arial Rounded MT Bold" pitchFamily="34" charset="0"/>
              </a:rPr>
              <a:t>Et cette femme, qui est une fille d'Abraham, et que Satan tenait liée depuis dix-huit ans, ne fallait-il pas la délivrer de cette chaîne le jour du sabbat?</a:t>
            </a:r>
            <a:endParaRPr lang="en-US" sz="4000" dirty="0">
              <a:latin typeface="Arial Rounded MT Bold" pitchFamily="34" charset="0"/>
            </a:endParaRPr>
          </a:p>
          <a:p>
            <a:pPr lvl="0" algn="just"/>
            <a:r>
              <a:rPr lang="fr-FR" sz="4000" dirty="0">
                <a:solidFill>
                  <a:srgbClr val="C00000"/>
                </a:solidFill>
                <a:latin typeface="Arial Rounded MT Bold" pitchFamily="34" charset="0"/>
              </a:rPr>
              <a:t>La victime était une fille d’Abraham que Satan tenait liée depuis dix-huit ans.</a:t>
            </a:r>
            <a:endParaRPr lang="en-US" sz="4000" dirty="0">
              <a:solidFill>
                <a:srgbClr val="C00000"/>
              </a:solidFill>
              <a:latin typeface="Arial Rounded MT Bold" pitchFamily="34" charset="0"/>
            </a:endParaRPr>
          </a:p>
          <a:p>
            <a:pPr lvl="0" algn="just"/>
            <a:r>
              <a:rPr lang="fr-FR" sz="4000" dirty="0">
                <a:latin typeface="Arial Rounded MT Bold" pitchFamily="34" charset="0"/>
              </a:rPr>
              <a:t>Qui aurait objecté si c’était son propre enfant qui était gracié par Dieu au jour du Sabbat ?</a:t>
            </a:r>
            <a:endParaRPr lang="en-US" sz="4000" dirty="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800" dirty="0">
                <a:latin typeface="Arial Rounded MT Bold" pitchFamily="34" charset="0"/>
              </a:rPr>
              <a:t>La prochaine fois que nous portons jugement contre quelqu’un pour un bienfait de Dieu qui ne s’aligne pas avec notre persuasion doctrinale, pense à la réponse de Jésus à ces adorateurs du sabbat. </a:t>
            </a:r>
            <a:endParaRPr lang="en-US" sz="4800" dirty="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000" dirty="0">
                <a:solidFill>
                  <a:srgbClr val="C00000"/>
                </a:solidFill>
                <a:latin typeface="Arial Rounded MT Bold" pitchFamily="34" charset="0"/>
              </a:rPr>
              <a:t>Luc 13:17 </a:t>
            </a:r>
            <a:r>
              <a:rPr lang="fr-FR" sz="4000" dirty="0">
                <a:latin typeface="Arial Rounded MT Bold" pitchFamily="34" charset="0"/>
              </a:rPr>
              <a:t>Tandis qu'il parlait ainsi, tous ses adversaires étaient confus, et la foule se réjouissait de toutes les choses glorieuses qu'il faisait.</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sait bien comment réduire ses ennemis en silence.</a:t>
            </a:r>
            <a:endParaRPr lang="en-US" sz="4000" dirty="0">
              <a:solidFill>
                <a:srgbClr val="C00000"/>
              </a:solidFill>
              <a:latin typeface="Arial Rounded MT Bold" pitchFamily="34" charset="0"/>
            </a:endParaRPr>
          </a:p>
          <a:p>
            <a:pPr lvl="0" algn="just"/>
            <a:r>
              <a:rPr lang="fr-FR" sz="4000" dirty="0">
                <a:latin typeface="Arial Rounded MT Bold" pitchFamily="34" charset="0"/>
              </a:rPr>
              <a:t>Aucun d’eux n’osait ouvrir la bouche pour faire la moindre réplique à Jésus !</a:t>
            </a:r>
            <a:endParaRPr lang="en-US" sz="4000"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5400" dirty="0">
                <a:latin typeface="Arial Rounded MT Bold" pitchFamily="34" charset="0"/>
              </a:rPr>
              <a:t>Comment apaiser la jubilation de la foule qui vient de vivre un phénomène aussi glorieux ? </a:t>
            </a:r>
            <a:endParaRPr lang="en-US" sz="5400" dirty="0">
              <a:latin typeface="Arial Rounded MT Bold" pitchFamily="34" charset="0"/>
            </a:endParaRPr>
          </a:p>
          <a:p>
            <a:pPr lvl="0" algn="just"/>
            <a:r>
              <a:rPr lang="fr-FR" sz="5400" dirty="0">
                <a:solidFill>
                  <a:srgbClr val="C00000"/>
                </a:solidFill>
                <a:latin typeface="Arial Rounded MT Bold" pitchFamily="34" charset="0"/>
              </a:rPr>
              <a:t>Comment faire taire les parents de cette femme ?</a:t>
            </a:r>
          </a:p>
          <a:p>
            <a:pPr lvl="0" algn="just"/>
            <a:r>
              <a:rPr lang="fr-FR" sz="5400" dirty="0">
                <a:latin typeface="Arial Rounded MT Bold" pitchFamily="34" charset="0"/>
              </a:rPr>
              <a:t>Comment dire a la bénéficiaire d’une telle grâce de se taire?</a:t>
            </a:r>
            <a:endParaRPr lang="en-US" sz="5400" dirty="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r>
              <a:rPr lang="fr-FR" sz="3600" b="1" dirty="0"/>
              <a:t>RECAPITULATION</a:t>
            </a:r>
            <a:endParaRPr lang="en-US" sz="3600" b="1" dirty="0"/>
          </a:p>
          <a:p>
            <a:r>
              <a:rPr lang="fr-FR" sz="3600" dirty="0">
                <a:solidFill>
                  <a:srgbClr val="0033CC"/>
                </a:solidFill>
                <a:latin typeface="Arial Rounded MT Bold" pitchFamily="34" charset="0"/>
              </a:rPr>
              <a:t>GRANDS POINTS</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QUI MÉRITE LE JUGEMENT DE DIEU ?</a:t>
            </a:r>
            <a:endParaRPr lang="en-US" sz="3600" dirty="0">
              <a:latin typeface="Arial Rounded MT Bold" pitchFamily="34" charset="0"/>
            </a:endParaRPr>
          </a:p>
          <a:p>
            <a:pPr marL="1200150" lvl="1" indent="-742950" algn="just">
              <a:buFont typeface="+mj-lt"/>
              <a:buAutoNum type="arabicPeriod"/>
            </a:pPr>
            <a:r>
              <a:rPr lang="fr-FR" sz="3600" dirty="0">
                <a:solidFill>
                  <a:srgbClr val="0033CC"/>
                </a:solidFill>
                <a:latin typeface="Arial Rounded MT Bold" pitchFamily="34" charset="0"/>
              </a:rPr>
              <a:t>LE SACRILÈGE DE PILATE DANS LE TEMPLE DE DIEU</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LES DIX-HUIT QUI SONT MORTS DANS LA TOUR DE SILOÉ</a:t>
            </a:r>
            <a:endParaRPr lang="en-US" sz="3600" dirty="0">
              <a:latin typeface="Arial Rounded MT Bold" pitchFamily="34" charset="0"/>
            </a:endParaRPr>
          </a:p>
          <a:p>
            <a:pPr marL="1200150" lvl="1" indent="-742950" algn="just">
              <a:buFont typeface="+mj-lt"/>
              <a:buAutoNum type="arabicPeriod"/>
            </a:pPr>
            <a:r>
              <a:rPr lang="fr-FR" sz="3600" dirty="0">
                <a:latin typeface="Arial Rounded MT Bold" pitchFamily="34" charset="0"/>
              </a:rPr>
              <a:t> </a:t>
            </a:r>
            <a:r>
              <a:rPr lang="fr-FR" sz="3600" dirty="0">
                <a:solidFill>
                  <a:srgbClr val="0033CC"/>
                </a:solidFill>
                <a:latin typeface="Arial Rounded MT Bold" pitchFamily="34" charset="0"/>
              </a:rPr>
              <a:t>PARABOLE DU FIGUIER STÉRILE</a:t>
            </a:r>
            <a:endParaRPr lang="en-US" sz="3600" dirty="0">
              <a:solidFill>
                <a:srgbClr val="0033CC"/>
              </a:solidFill>
              <a:latin typeface="Arial Rounded MT Bold" pitchFamily="34" charset="0"/>
            </a:endParaRPr>
          </a:p>
          <a:p>
            <a:pPr marL="1200150" lvl="1" indent="-742950" algn="just">
              <a:buFont typeface="+mj-lt"/>
              <a:buAutoNum type="arabicPeriod"/>
            </a:pPr>
            <a:r>
              <a:rPr lang="fr-FR" sz="3600" dirty="0">
                <a:latin typeface="Arial Rounded MT Bold" pitchFamily="34" charset="0"/>
              </a:rPr>
              <a:t>LA GUERISON D’UNE FEMME INFIRME AU JOUR DU SABBAT</a:t>
            </a:r>
            <a:endParaRPr lang="en-US" sz="3600" dirty="0">
              <a:latin typeface="Arial Rounded MT Bold" pitchFamily="34" charset="0"/>
            </a:endParaRPr>
          </a:p>
          <a:p>
            <a:pPr marL="742950" indent="-742950" algn="just">
              <a:buFont typeface="+mj-lt"/>
              <a:buAutoNum type="arabicPeriod"/>
            </a:pPr>
            <a:endParaRPr lang="en-US" sz="4000" dirty="0">
              <a:solidFill>
                <a:srgbClr val="000066"/>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57331</TotalTime>
  <Words>2709</Words>
  <Application>Microsoft Macintosh PowerPoint</Application>
  <PresentationFormat>On-screen Show (4:3)</PresentationFormat>
  <Paragraphs>171</Paragraphs>
  <Slides>49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Arial Rounded MT Bold</vt:lpstr>
      <vt:lpstr>Calibri</vt:lpstr>
      <vt:lpstr>Copperplate Gothic Bold</vt:lpstr>
      <vt:lpstr>Office Theme</vt:lpstr>
      <vt:lpstr>CHRIST THE ROCK CONGREGATION PRÉSENTE ÉTUDIONS LA BIBLE 98ÈME SESSION  ORATEUR: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611</cp:revision>
  <dcterms:created xsi:type="dcterms:W3CDTF">2022-04-13T13:36:19Z</dcterms:created>
  <dcterms:modified xsi:type="dcterms:W3CDTF">2025-01-22T13:38:56Z</dcterms:modified>
</cp:coreProperties>
</file>