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04" r:id="rId2"/>
    <p:sldId id="1878" r:id="rId3"/>
    <p:sldId id="2135" r:id="rId4"/>
    <p:sldId id="2136" r:id="rId5"/>
    <p:sldId id="2137" r:id="rId6"/>
    <p:sldId id="2134" r:id="rId7"/>
    <p:sldId id="2103" r:id="rId8"/>
    <p:sldId id="2138" r:id="rId9"/>
    <p:sldId id="2139" r:id="rId10"/>
    <p:sldId id="2140" r:id="rId11"/>
    <p:sldId id="2141" r:id="rId12"/>
    <p:sldId id="2104" r:id="rId13"/>
    <p:sldId id="2105" r:id="rId14"/>
    <p:sldId id="2142" r:id="rId15"/>
    <p:sldId id="2143" r:id="rId16"/>
    <p:sldId id="2144" r:id="rId17"/>
    <p:sldId id="2145" r:id="rId18"/>
    <p:sldId id="2146" r:id="rId19"/>
    <p:sldId id="2147" r:id="rId20"/>
    <p:sldId id="2106" r:id="rId21"/>
    <p:sldId id="2151" r:id="rId22"/>
    <p:sldId id="2148" r:id="rId23"/>
    <p:sldId id="2149" r:id="rId24"/>
    <p:sldId id="2150" r:id="rId25"/>
    <p:sldId id="2152" r:id="rId26"/>
    <p:sldId id="2153" r:id="rId27"/>
    <p:sldId id="2154" r:id="rId28"/>
    <p:sldId id="2097" r:id="rId29"/>
    <p:sldId id="2155" r:id="rId30"/>
    <p:sldId id="2156" r:id="rId31"/>
    <p:sldId id="2157" r:id="rId32"/>
    <p:sldId id="2158" r:id="rId33"/>
    <p:sldId id="316" r:id="rId34"/>
    <p:sldId id="1675" r:id="rId35"/>
    <p:sldId id="318"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2E02"/>
    <a:srgbClr val="0033CC"/>
    <a:srgbClr val="99FF33"/>
    <a:srgbClr val="000066"/>
    <a:srgbClr val="FC0AFC"/>
    <a:srgbClr val="460000"/>
    <a:srgbClr val="FF9300"/>
    <a:srgbClr val="CC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68" autoAdjust="0"/>
    <p:restoredTop sz="94514" autoAdjust="0"/>
  </p:normalViewPr>
  <p:slideViewPr>
    <p:cSldViewPr>
      <p:cViewPr varScale="1">
        <p:scale>
          <a:sx n="104" d="100"/>
          <a:sy n="104" d="100"/>
        </p:scale>
        <p:origin x="1472" y="232"/>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1/15/25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1/15/25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1/15/25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1/15/25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1/15/25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1/15/25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1/15/25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FF9300">
                  <a:tint val="66000"/>
                  <a:satMod val="160000"/>
                </a:srgbClr>
              </a:gs>
              <a:gs pos="50000">
                <a:srgbClr val="FF9300">
                  <a:tint val="44500"/>
                  <a:satMod val="160000"/>
                </a:srgbClr>
              </a:gs>
              <a:gs pos="100000">
                <a:srgbClr val="FF9300">
                  <a:tint val="23500"/>
                  <a:satMod val="160000"/>
                </a:srgbClr>
              </a:gs>
            </a:gsLst>
            <a:path path="circle">
              <a:fillToRect l="50000" t="50000" r="50000" b="50000"/>
            </a:path>
            <a:tileRect/>
          </a:gra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br>
              <a:rPr lang="en-US" sz="3600" b="1" dirty="0">
                <a:solidFill>
                  <a:srgbClr val="0033CC"/>
                </a:solidFill>
              </a:rPr>
            </a:br>
            <a:r>
              <a:rPr lang="en-US" sz="3600" b="1" dirty="0">
                <a:solidFill>
                  <a:srgbClr val="0033CC"/>
                </a:solidFill>
              </a:rPr>
              <a:t>ÉTUDIONS LA BIBLE 97ÈME SESSION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blipFill>
            <a:blip r:embed="rId4"/>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a:solidFill>
                  <a:srgbClr val="000066"/>
                </a:solidFill>
              </a:rPr>
              <a:t>VENDREDI 17 JANVIER 2025 </a:t>
            </a:r>
          </a:p>
          <a:p>
            <a:pPr>
              <a:spcBef>
                <a:spcPts val="600"/>
              </a:spcBef>
            </a:pPr>
            <a:r>
              <a:rPr lang="fr-FR" sz="2800" b="1" dirty="0">
                <a:solidFill>
                  <a:schemeClr val="tx1"/>
                </a:solidFill>
                <a:latin typeface="Arial" panose="020B0604020202020204" pitchFamily="34" charset="0"/>
                <a:ea typeface="Calibri" panose="020F0502020204030204" pitchFamily="34" charset="0"/>
                <a:cs typeface="Times New Roman" panose="02020603050405020304" pitchFamily="18" charset="0"/>
              </a:rPr>
              <a:t>JESUS APPORTE LA DIVISION SUR LA TERRE</a:t>
            </a:r>
          </a:p>
          <a:p>
            <a:pPr>
              <a:spcBef>
                <a:spcPts val="600"/>
              </a:spcBef>
            </a:pPr>
            <a:r>
              <a:rPr lang="fr-FR" sz="2800" b="1" dirty="0">
                <a:solidFill>
                  <a:schemeClr val="tx1"/>
                </a:solidFill>
                <a:latin typeface="Arial" panose="020B0604020202020204" pitchFamily="34" charset="0"/>
                <a:cs typeface="Times New Roman" panose="02020603050405020304" pitchFamily="18" charset="0"/>
              </a:rPr>
              <a:t>LUC 12:49—59 </a:t>
            </a:r>
            <a:endParaRPr lang="en-US" sz="4000" b="1" dirty="0">
              <a:solidFill>
                <a:srgbClr val="46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b="1" dirty="0">
                <a:solidFill>
                  <a:srgbClr val="FF0000"/>
                </a:solidFill>
                <a:latin typeface="Arial Rounded MT Bold" pitchFamily="34" charset="0"/>
              </a:rPr>
              <a:t>LUC 12:49-59 </a:t>
            </a:r>
            <a:endParaRPr lang="en-US" sz="4000" dirty="0">
              <a:solidFill>
                <a:srgbClr val="FF0000"/>
              </a:solidFill>
              <a:latin typeface="Arial Rounded MT Bold" pitchFamily="34" charset="0"/>
            </a:endParaRPr>
          </a:p>
          <a:p>
            <a:pPr algn="just"/>
            <a:r>
              <a:rPr lang="fr-FR" sz="4000" dirty="0">
                <a:solidFill>
                  <a:srgbClr val="000066"/>
                </a:solidFill>
                <a:latin typeface="Arial Rounded MT Bold" pitchFamily="34" charset="0"/>
              </a:rPr>
              <a:t>49 Je suis venu jeter un feu sur la terre, et qu'ai-je à désirer, s'il est déjà allumé?</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50 Il est un baptême dont je dois être baptisé, et combien il me tarde qu'il soit accompli!</a:t>
            </a:r>
            <a:endParaRPr lang="en-US" sz="4000" dirty="0">
              <a:solidFill>
                <a:srgbClr val="FF0000"/>
              </a:solidFill>
              <a:latin typeface="Arial Rounded MT Bold" pitchFamily="34" charset="0"/>
            </a:endParaRPr>
          </a:p>
          <a:p>
            <a:pPr algn="just"/>
            <a:r>
              <a:rPr lang="fr-FR" sz="4000" dirty="0">
                <a:solidFill>
                  <a:srgbClr val="000066"/>
                </a:solidFill>
                <a:latin typeface="Arial Rounded MT Bold" pitchFamily="34" charset="0"/>
              </a:rPr>
              <a:t> 51 Pensez-vous que je sois venu apporter la paix sur la terre? Non, vous dis-je, mais la division.</a:t>
            </a:r>
            <a:endParaRPr lang="en-US" sz="4000" dirty="0">
              <a:solidFill>
                <a:srgbClr val="000066"/>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fr-FR" sz="4400" dirty="0">
                <a:solidFill>
                  <a:srgbClr val="000066"/>
                </a:solidFill>
                <a:latin typeface="Arial Rounded MT Bold" pitchFamily="34" charset="0"/>
              </a:rPr>
              <a:t> 52 Car désormais cinq dans une maison seront divisés, trois contre deux, et deux contre trois;</a:t>
            </a:r>
            <a:endParaRPr lang="en-US" sz="4400" dirty="0">
              <a:solidFill>
                <a:srgbClr val="000066"/>
              </a:solidFill>
              <a:latin typeface="Arial Rounded MT Bold" pitchFamily="34" charset="0"/>
            </a:endParaRPr>
          </a:p>
          <a:p>
            <a:pPr algn="just"/>
            <a:r>
              <a:rPr lang="fr-FR" sz="4400" dirty="0">
                <a:solidFill>
                  <a:srgbClr val="FF0000"/>
                </a:solidFill>
                <a:latin typeface="Arial Rounded MT Bold" pitchFamily="34" charset="0"/>
              </a:rPr>
              <a:t> 53 le père contre le fils et le fils contre le père, la mère contre la fille et la fille contre la mère, la belle-mère contre la belle-fille et la belle-fille contre la belle-mère.</a:t>
            </a:r>
            <a:endParaRPr lang="en-US" sz="4400" dirty="0">
              <a:solidFill>
                <a:srgbClr val="FF0000"/>
              </a:solidFill>
              <a:latin typeface="Arial Rounded MT Bold" pitchFamily="34" charset="0"/>
            </a:endParaRPr>
          </a:p>
          <a:p>
            <a:pPr algn="just"/>
            <a:endParaRPr lang="en-US" sz="4000" dirty="0">
              <a:solidFill>
                <a:srgbClr val="000066"/>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just"/>
            <a:r>
              <a:rPr lang="fr-FR" sz="4000" dirty="0">
                <a:solidFill>
                  <a:srgbClr val="000066"/>
                </a:solidFill>
                <a:latin typeface="Arial Rounded MT Bold" pitchFamily="34" charset="0"/>
              </a:rPr>
              <a:t> 54 ¶ Il dit encore aux foules: Quand vous voyez un nuage se lever à l'occident, vous dites aussitôt: La pluie vient. Et il arrive ainsi.</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55 Et quand vous voyez souffler le vent du midi, vous dites: Il fera chaud. Et cela arrive.</a:t>
            </a:r>
            <a:endParaRPr lang="en-US" sz="4000" dirty="0">
              <a:solidFill>
                <a:srgbClr val="FF0000"/>
              </a:solidFill>
              <a:latin typeface="Arial Rounded MT Bold" pitchFamily="34" charset="0"/>
            </a:endParaRPr>
          </a:p>
          <a:p>
            <a:pPr algn="just"/>
            <a:r>
              <a:rPr lang="fr-FR" sz="4000" dirty="0">
                <a:solidFill>
                  <a:srgbClr val="000066"/>
                </a:solidFill>
                <a:latin typeface="Arial Rounded MT Bold" pitchFamily="34" charset="0"/>
              </a:rPr>
              <a:t> 56 Hypocrites! vous savez discerner l'aspect de la terre et du ciel; comment ne discernez-vous pas ce temps-ci?</a:t>
            </a:r>
            <a:endParaRPr lang="en-US" sz="4000" dirty="0">
              <a:solidFill>
                <a:srgbClr val="000066"/>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just"/>
            <a:r>
              <a:rPr lang="fr-FR" sz="4000" dirty="0">
                <a:solidFill>
                  <a:srgbClr val="000066"/>
                </a:solidFill>
                <a:latin typeface="Arial Rounded MT Bold" pitchFamily="34" charset="0"/>
              </a:rPr>
              <a:t> 57 Et pourquoi ne discernez-vous pas de vous-mêmes ce qui est juste?</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58 Lorsque tu vas avec ton adversaire devant le magistrat, tâche en chemin de te dégager de lui, de peur qu'il ne te traîne devant le juge, que le juge ne te livre à l'officier de justice, et que celui-ci ne te mette en prison.</a:t>
            </a:r>
            <a:endParaRPr lang="en-US" sz="4000" dirty="0">
              <a:solidFill>
                <a:srgbClr val="FF0000"/>
              </a:solidFill>
              <a:latin typeface="Arial Rounded MT Bold" pitchFamily="34" charset="0"/>
            </a:endParaRPr>
          </a:p>
          <a:p>
            <a:pPr algn="just"/>
            <a:r>
              <a:rPr lang="fr-FR" sz="4000" dirty="0">
                <a:solidFill>
                  <a:srgbClr val="000066"/>
                </a:solidFill>
                <a:latin typeface="Arial Rounded MT Bold" pitchFamily="34" charset="0"/>
              </a:rPr>
              <a:t> 59 Je te le dis, tu ne sortiras pas de là que tu n'aies payé jusqu'à la dernière pite.</a:t>
            </a:r>
            <a:endParaRPr lang="en-US" sz="4000" dirty="0">
              <a:solidFill>
                <a:srgbClr val="000066"/>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b="1" dirty="0">
                <a:latin typeface="Arial Rounded MT Bold" pitchFamily="34" charset="0"/>
              </a:rPr>
              <a:t>LES GRANDS POINTS</a:t>
            </a:r>
            <a:endParaRPr lang="en-US" dirty="0">
              <a:latin typeface="Arial Rounded MT Bold" pitchFamily="34" charset="0"/>
            </a:endParaRPr>
          </a:p>
          <a:p>
            <a:pPr marL="971550" lvl="1" indent="-514350" algn="just">
              <a:buFont typeface="+mj-lt"/>
              <a:buAutoNum type="arabicPeriod"/>
            </a:pPr>
            <a:r>
              <a:rPr lang="fr-FR" sz="3200" dirty="0">
                <a:solidFill>
                  <a:srgbClr val="66FFFF"/>
                </a:solidFill>
                <a:latin typeface="Arial Rounded MT Bold" pitchFamily="34" charset="0"/>
              </a:rPr>
              <a:t>JESUS EST VENU JETER LE FEU SUR LA TERRE</a:t>
            </a:r>
            <a:endParaRPr lang="en-US" sz="3200" dirty="0">
              <a:solidFill>
                <a:srgbClr val="66FFFF"/>
              </a:solidFill>
              <a:latin typeface="Arial Rounded MT Bold" pitchFamily="34" charset="0"/>
            </a:endParaRPr>
          </a:p>
          <a:p>
            <a:pPr marL="971550" lvl="1" indent="-514350" algn="just">
              <a:buFont typeface="+mj-lt"/>
              <a:buAutoNum type="arabicPeriod"/>
            </a:pPr>
            <a:r>
              <a:rPr lang="fr-FR" sz="3200" dirty="0">
                <a:solidFill>
                  <a:srgbClr val="99FF33"/>
                </a:solidFill>
                <a:latin typeface="Arial Rounded MT Bold" pitchFamily="34" charset="0"/>
              </a:rPr>
              <a:t>LE BAPTÈME DE LA MORT ET DE LA RÉSURRECTION DE JÉSUS</a:t>
            </a:r>
            <a:endParaRPr lang="en-US" sz="3200" dirty="0">
              <a:solidFill>
                <a:srgbClr val="99FF33"/>
              </a:solidFill>
              <a:latin typeface="Arial Rounded MT Bold" pitchFamily="34" charset="0"/>
            </a:endParaRPr>
          </a:p>
          <a:p>
            <a:pPr marL="971550" lvl="1" indent="-514350" algn="just">
              <a:buFont typeface="+mj-lt"/>
              <a:buAutoNum type="arabicPeriod"/>
            </a:pPr>
            <a:r>
              <a:rPr lang="fr-FR" sz="3200" dirty="0">
                <a:solidFill>
                  <a:srgbClr val="66FFFF"/>
                </a:solidFill>
                <a:latin typeface="Arial Rounded MT Bold" pitchFamily="34" charset="0"/>
              </a:rPr>
              <a:t>JESUS APPORTE LA DIVISION DANS LE MONDE</a:t>
            </a:r>
            <a:endParaRPr lang="en-US" sz="3200" dirty="0">
              <a:solidFill>
                <a:srgbClr val="66FFFF"/>
              </a:solidFill>
              <a:latin typeface="Arial Rounded MT Bold" pitchFamily="34" charset="0"/>
            </a:endParaRPr>
          </a:p>
          <a:p>
            <a:pPr marL="971550" lvl="1" indent="-514350" algn="just">
              <a:buFont typeface="+mj-lt"/>
              <a:buAutoNum type="arabicPeriod"/>
            </a:pPr>
            <a:r>
              <a:rPr lang="fr-FR" sz="3200" dirty="0">
                <a:solidFill>
                  <a:srgbClr val="99FF33"/>
                </a:solidFill>
                <a:latin typeface="Arial Rounded MT Bold" pitchFamily="34" charset="0"/>
              </a:rPr>
              <a:t>LE DISCERNEMENT DES TEMPS SPIRITUELS</a:t>
            </a:r>
            <a:endParaRPr lang="en-US" sz="3200" dirty="0">
              <a:solidFill>
                <a:srgbClr val="99FF33"/>
              </a:solidFill>
              <a:latin typeface="Arial Rounded MT Bold" pitchFamily="34" charset="0"/>
            </a:endParaRPr>
          </a:p>
          <a:p>
            <a:pPr marL="971550" lvl="1" indent="-514350" algn="just">
              <a:buFont typeface="+mj-lt"/>
              <a:buAutoNum type="arabicPeriod"/>
            </a:pPr>
            <a:r>
              <a:rPr lang="fr-FR" sz="3200" dirty="0">
                <a:solidFill>
                  <a:srgbClr val="66FFFF"/>
                </a:solidFill>
                <a:latin typeface="Arial Rounded MT Bold" pitchFamily="34" charset="0"/>
              </a:rPr>
              <a:t>COMMENT TE COMPORTER EN PRÉSENCE DE LA PARTIE ADVERSE QUAND TU AS TORT</a:t>
            </a:r>
            <a:endParaRPr lang="en-US" sz="3200" dirty="0">
              <a:solidFill>
                <a:srgbClr val="66FFFF"/>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ctr">
              <a:buNone/>
            </a:pPr>
            <a:r>
              <a:rPr lang="fr-FR" sz="4000" b="1" dirty="0">
                <a:solidFill>
                  <a:srgbClr val="C00000"/>
                </a:solidFill>
                <a:latin typeface="Arial Rounded MT Bold" pitchFamily="34" charset="0"/>
              </a:rPr>
              <a:t>EXPLICATION DES VERSETS</a:t>
            </a:r>
            <a:endParaRPr lang="en-US" sz="4000" dirty="0">
              <a:solidFill>
                <a:srgbClr val="C00000"/>
              </a:solidFill>
              <a:latin typeface="Arial Rounded MT Bold" pitchFamily="34" charset="0"/>
            </a:endParaRPr>
          </a:p>
          <a:p>
            <a:pPr algn="just"/>
            <a:r>
              <a:rPr lang="fr-FR" sz="4000" dirty="0">
                <a:latin typeface="Arial Rounded MT Bold" pitchFamily="34" charset="0"/>
              </a:rPr>
              <a:t>Lu 12:49 Je suis venu jeter un feu sur la terre, et qu'ai-je à désirer, s'il est déjà allumé?</a:t>
            </a:r>
            <a:endParaRPr lang="en-US" sz="4000" dirty="0">
              <a:latin typeface="Arial Rounded MT Bold" pitchFamily="34" charset="0"/>
            </a:endParaRPr>
          </a:p>
          <a:p>
            <a:pPr lvl="0" algn="just"/>
            <a:r>
              <a:rPr lang="fr-FR" sz="4000" dirty="0">
                <a:solidFill>
                  <a:srgbClr val="C00000"/>
                </a:solidFill>
                <a:latin typeface="Arial Rounded MT Bold" pitchFamily="34" charset="0"/>
              </a:rPr>
              <a:t>Je me rappelle du titre de cette leçon que j’avais appris à l’école du dimanche lorsque j’étais jeune.</a:t>
            </a:r>
            <a:endParaRPr lang="en-US" sz="4000" dirty="0">
              <a:solidFill>
                <a:srgbClr val="C00000"/>
              </a:solidFill>
              <a:latin typeface="Arial Rounded MT Bold" pitchFamily="34" charset="0"/>
            </a:endParaRPr>
          </a:p>
          <a:p>
            <a:pPr lvl="0" algn="just"/>
            <a:r>
              <a:rPr lang="fr-FR" sz="4000" dirty="0">
                <a:latin typeface="Arial Rounded MT Bold" pitchFamily="34" charset="0"/>
              </a:rPr>
              <a:t>« Isaac, un Homme de Paix dans un Monde Querelleur. »</a:t>
            </a:r>
            <a:endParaRPr lang="en-US" sz="4000" dirty="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lnSpcReduction="10000"/>
          </a:bodyPr>
          <a:lstStyle/>
          <a:p>
            <a:pPr lvl="0" algn="just"/>
            <a:r>
              <a:rPr lang="fr-FR" sz="4000" dirty="0">
                <a:latin typeface="Arial Rounded MT Bold" pitchFamily="34" charset="0"/>
              </a:rPr>
              <a:t>Après la mort d’Abraham, Isaac héritait tout le troupeau de son père.</a:t>
            </a:r>
            <a:endParaRPr lang="en-US" sz="4000" dirty="0">
              <a:latin typeface="Arial Rounded MT Bold" pitchFamily="34" charset="0"/>
            </a:endParaRPr>
          </a:p>
          <a:p>
            <a:pPr lvl="0" algn="just"/>
            <a:r>
              <a:rPr lang="fr-FR" sz="4000" dirty="0">
                <a:solidFill>
                  <a:srgbClr val="C00000"/>
                </a:solidFill>
                <a:latin typeface="Arial Rounded MT Bold" pitchFamily="34" charset="0"/>
              </a:rPr>
              <a:t>Puisque le patriarche évoluait hors de sa patrie, les habitants du pays saisissaient tous les puits qu’Abraham avait creusés. </a:t>
            </a:r>
            <a:endParaRPr lang="en-US" sz="4000" dirty="0">
              <a:solidFill>
                <a:srgbClr val="C00000"/>
              </a:solidFill>
              <a:latin typeface="Arial Rounded MT Bold" pitchFamily="34" charset="0"/>
            </a:endParaRPr>
          </a:p>
          <a:p>
            <a:pPr lvl="0" algn="just"/>
            <a:r>
              <a:rPr lang="fr-FR" sz="4000" dirty="0">
                <a:latin typeface="Arial Rounded MT Bold" pitchFamily="34" charset="0"/>
              </a:rPr>
              <a:t>Isaac devenait la bête noire partout où il partait à cause de sa relation avec Abraham étant l’héritier principal de ses biens.</a:t>
            </a:r>
            <a:endParaRPr lang="en-US" sz="4000" dirty="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fr-FR" sz="4000" dirty="0">
                <a:latin typeface="Arial Rounded MT Bold" pitchFamily="34" charset="0"/>
              </a:rPr>
              <a:t>Isaac est un prototype de Christ.</a:t>
            </a:r>
            <a:endParaRPr lang="en-US" sz="4000" dirty="0">
              <a:latin typeface="Arial Rounded MT Bold" pitchFamily="34" charset="0"/>
            </a:endParaRPr>
          </a:p>
          <a:p>
            <a:pPr lvl="0" algn="just"/>
            <a:r>
              <a:rPr lang="fr-FR" sz="4000" dirty="0">
                <a:solidFill>
                  <a:srgbClr val="C00000"/>
                </a:solidFill>
                <a:latin typeface="Arial Rounded MT Bold" pitchFamily="34" charset="0"/>
              </a:rPr>
              <a:t>La présence de Jésus étant le fils Unique de Dieu apporta le feu sur la terre parce qu’il était la progéniture de la femme qui devrait briser la tête du Serpent Ancien selon Genèse 3 : 15.</a:t>
            </a:r>
            <a:endParaRPr lang="en-US" sz="4000" dirty="0">
              <a:solidFill>
                <a:srgbClr val="C00000"/>
              </a:solidFill>
              <a:latin typeface="Arial Rounded MT Bold" pitchFamily="34" charset="0"/>
            </a:endParaRPr>
          </a:p>
          <a:p>
            <a:pPr lvl="0" algn="just"/>
            <a:r>
              <a:rPr lang="fr-FR" sz="4000" dirty="0">
                <a:latin typeface="Arial Rounded MT Bold" pitchFamily="34" charset="0"/>
              </a:rPr>
              <a:t>Sans aucun effort de sa part, le feu était déjà allumé dès la naissance de Jésus.</a:t>
            </a:r>
            <a:endParaRPr lang="en-US" sz="4000" dirty="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lnSpcReduction="10000"/>
          </a:bodyPr>
          <a:lstStyle/>
          <a:p>
            <a:pPr lvl="0" algn="just"/>
            <a:r>
              <a:rPr lang="fr-FR" sz="4000" dirty="0">
                <a:latin typeface="Arial Rounded MT Bold" pitchFamily="34" charset="0"/>
              </a:rPr>
              <a:t>Hérode, sous l’inspiration du diable, voulait le faire passer au fil de l’épée.</a:t>
            </a:r>
            <a:endParaRPr lang="en-US" sz="4000" dirty="0">
              <a:latin typeface="Arial Rounded MT Bold" pitchFamily="34" charset="0"/>
            </a:endParaRPr>
          </a:p>
          <a:p>
            <a:pPr lvl="0" algn="just"/>
            <a:r>
              <a:rPr lang="fr-FR" sz="4000" dirty="0">
                <a:solidFill>
                  <a:srgbClr val="C00000"/>
                </a:solidFill>
                <a:latin typeface="Arial Rounded MT Bold" pitchFamily="34" charset="0"/>
              </a:rPr>
              <a:t>Les religieux du judaïsme ont conspiré à sa crucifixion.</a:t>
            </a:r>
            <a:endParaRPr lang="en-US" sz="4000" dirty="0">
              <a:solidFill>
                <a:srgbClr val="C00000"/>
              </a:solidFill>
              <a:latin typeface="Arial Rounded MT Bold" pitchFamily="34" charset="0"/>
            </a:endParaRPr>
          </a:p>
          <a:p>
            <a:pPr lvl="0" algn="just"/>
            <a:r>
              <a:rPr lang="fr-FR" sz="4000" dirty="0">
                <a:latin typeface="Arial Rounded MT Bold" pitchFamily="34" charset="0"/>
              </a:rPr>
              <a:t>Ils demandaient que le sang de Jésus soit retombé sur leurs têtes et sur la tête de leurs enfants.</a:t>
            </a:r>
            <a:endParaRPr lang="en-US" sz="4000" dirty="0">
              <a:latin typeface="Arial Rounded MT Bold" pitchFamily="34" charset="0"/>
            </a:endParaRPr>
          </a:p>
          <a:p>
            <a:pPr lvl="0" algn="just"/>
            <a:r>
              <a:rPr lang="fr-FR" sz="4000" dirty="0">
                <a:solidFill>
                  <a:srgbClr val="C00000"/>
                </a:solidFill>
                <a:latin typeface="Arial Rounded MT Bold" pitchFamily="34" charset="0"/>
              </a:rPr>
              <a:t>Le feu était déjà allumé avant que Jésus eu même la chance de s’identifier.</a:t>
            </a:r>
            <a:endParaRPr lang="en-US" sz="4000" dirty="0">
              <a:solidFill>
                <a:srgbClr val="C000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400" dirty="0">
                <a:solidFill>
                  <a:srgbClr val="0033CC"/>
                </a:solidFill>
                <a:latin typeface="Arial Rounded MT Bold" pitchFamily="34" charset="0"/>
              </a:rPr>
              <a:t>LE BAPTEME DE LA MORT ET DE LA RESURRECTION DE JESUS</a:t>
            </a:r>
            <a:endParaRPr lang="en-US" sz="4400" dirty="0">
              <a:solidFill>
                <a:srgbClr val="0033CC"/>
              </a:solidFill>
              <a:latin typeface="Arial Rounded MT Bold" pitchFamily="34" charset="0"/>
            </a:endParaRPr>
          </a:p>
          <a:p>
            <a:pPr algn="just"/>
            <a:r>
              <a:rPr lang="fr-FR" sz="4800" dirty="0">
                <a:latin typeface="Arial Rounded MT Bold" pitchFamily="34" charset="0"/>
              </a:rPr>
              <a:t>50 Il est un baptême dont je dois être baptisé, et combien il me tarde qu'il soit accompli!</a:t>
            </a:r>
            <a:endParaRPr lang="en-US" sz="4800" dirty="0">
              <a:latin typeface="Arial Rounded MT Bold" pitchFamily="34" charset="0"/>
            </a:endParaRPr>
          </a:p>
          <a:p>
            <a:pPr lvl="0" algn="just"/>
            <a:r>
              <a:rPr lang="fr-FR" sz="4800" dirty="0">
                <a:solidFill>
                  <a:srgbClr val="0033CC"/>
                </a:solidFill>
                <a:latin typeface="Arial Rounded MT Bold" pitchFamily="34" charset="0"/>
              </a:rPr>
              <a:t>Le baptême ici réfère à sa mort et à sa résurrection</a:t>
            </a:r>
            <a:r>
              <a:rPr lang="fr-FR" sz="4400" dirty="0">
                <a:solidFill>
                  <a:srgbClr val="0033CC"/>
                </a:solidFill>
                <a:latin typeface="Arial Rounded MT Bold" pitchFamily="34" charset="0"/>
              </a:rPr>
              <a:t>.</a:t>
            </a:r>
            <a:endParaRPr lang="en-US" sz="4400" dirty="0">
              <a:solidFill>
                <a:srgbClr val="0033CC"/>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000" dirty="0">
                <a:latin typeface="Arial Rounded MT Bold" pitchFamily="34" charset="0"/>
              </a:rPr>
              <a:t>Au baptême de Jean, Jésus s'identifiait avec sa mission, et c’était une préfiguration de sa mort et de sa résurrection prochaines.</a:t>
            </a:r>
            <a:endParaRPr lang="en-US" sz="4000" dirty="0">
              <a:latin typeface="Arial Rounded MT Bold" pitchFamily="34" charset="0"/>
            </a:endParaRPr>
          </a:p>
          <a:p>
            <a:pPr lvl="0" algn="just"/>
            <a:r>
              <a:rPr lang="fr-FR" sz="4000" dirty="0">
                <a:solidFill>
                  <a:srgbClr val="0033CC"/>
                </a:solidFill>
                <a:latin typeface="Arial Rounded MT Bold" pitchFamily="34" charset="0"/>
              </a:rPr>
              <a:t>Mt 20:22 Jésus répondit: Vous ne savez ce que vous demandez. Pouvez-vous boire la coupe que je dois boire? Nous le pouvons, dirent-ils.</a:t>
            </a:r>
            <a:endParaRPr lang="en-US" sz="4000" dirty="0">
              <a:solidFill>
                <a:srgbClr val="0033CC"/>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lnSpcReduction="10000"/>
          </a:bodyPr>
          <a:lstStyle/>
          <a:p>
            <a:pPr algn="ctr">
              <a:buNone/>
            </a:pPr>
            <a:r>
              <a:rPr lang="fr-FR" sz="4000" dirty="0">
                <a:solidFill>
                  <a:srgbClr val="C00000"/>
                </a:solidFill>
                <a:latin typeface="Arial Rounded MT Bold" pitchFamily="34" charset="0"/>
              </a:rPr>
              <a:t> JESUS APPORTE LA DIVISION DANS LE MONDE</a:t>
            </a:r>
            <a:endParaRPr lang="en-US" sz="4000" dirty="0">
              <a:solidFill>
                <a:srgbClr val="C00000"/>
              </a:solidFill>
              <a:latin typeface="Arial Rounded MT Bold" pitchFamily="34" charset="0"/>
            </a:endParaRPr>
          </a:p>
          <a:p>
            <a:pPr algn="just"/>
            <a:r>
              <a:rPr lang="fr-FR" sz="4400" dirty="0">
                <a:latin typeface="Arial Rounded MT Bold" pitchFamily="34" charset="0"/>
              </a:rPr>
              <a:t>51 Pensez-vous que je sois venu apporter la paix sur la terre? Non, vous dis-je, mais la division.</a:t>
            </a:r>
            <a:endParaRPr lang="en-US" sz="4400" dirty="0">
              <a:latin typeface="Arial Rounded MT Bold" pitchFamily="34" charset="0"/>
            </a:endParaRPr>
          </a:p>
          <a:p>
            <a:pPr algn="just"/>
            <a:r>
              <a:rPr lang="fr-FR" sz="4400" dirty="0">
                <a:solidFill>
                  <a:srgbClr val="C00000"/>
                </a:solidFill>
                <a:latin typeface="Arial Rounded MT Bold" pitchFamily="34" charset="0"/>
              </a:rPr>
              <a:t> 52 Car désormais cinq dans une maison seront divisés, trois contre deux, et deux contre trois;</a:t>
            </a:r>
            <a:endParaRPr lang="en-US" sz="4400" dirty="0">
              <a:solidFill>
                <a:srgbClr val="C00000"/>
              </a:solidFill>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algn="just"/>
            <a:r>
              <a:rPr lang="fr-FR" sz="4000" dirty="0">
                <a:latin typeface="Arial Rounded MT Bold" pitchFamily="34" charset="0"/>
              </a:rPr>
              <a:t> 53 le père contre le fils et le fils contre le père, la mère contre la fille et la fille contre la mère, la belle-mère contre la belle-fille et la belle-fille contre la belle-mère.</a:t>
            </a:r>
            <a:endParaRPr lang="en-US" sz="4000" dirty="0">
              <a:latin typeface="Arial Rounded MT Bold" pitchFamily="34" charset="0"/>
            </a:endParaRPr>
          </a:p>
          <a:p>
            <a:pPr lvl="0" algn="just"/>
            <a:r>
              <a:rPr lang="fr-FR" sz="4000" dirty="0">
                <a:solidFill>
                  <a:srgbClr val="C00000"/>
                </a:solidFill>
                <a:latin typeface="Arial Rounded MT Bold" pitchFamily="34" charset="0"/>
              </a:rPr>
              <a:t>Nous savons que Jésus est le Prince de la paix et que sa venue sur la terre était en vue de réconcilier la race humaine avec son Créateur.</a:t>
            </a:r>
            <a:endParaRPr lang="en-US" sz="4000" dirty="0">
              <a:solidFill>
                <a:srgbClr val="C000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lvl="0" algn="just"/>
            <a:r>
              <a:rPr lang="fr-FR" sz="4000" dirty="0">
                <a:latin typeface="Arial Rounded MT Bold" pitchFamily="34" charset="0"/>
              </a:rPr>
              <a:t>Nous savons aussi que le monde entier est sous l’empire du diable.</a:t>
            </a:r>
            <a:endParaRPr lang="en-US" sz="4000" dirty="0">
              <a:latin typeface="Arial Rounded MT Bold" pitchFamily="34" charset="0"/>
            </a:endParaRPr>
          </a:p>
          <a:p>
            <a:pPr lvl="0" algn="just"/>
            <a:r>
              <a:rPr lang="fr-FR" sz="4000" dirty="0">
                <a:solidFill>
                  <a:srgbClr val="C00000"/>
                </a:solidFill>
                <a:latin typeface="Arial Rounded MT Bold" pitchFamily="34" charset="0"/>
              </a:rPr>
              <a:t>La Bible nous dit également que Christ est venu pour détruire les œuvres du diable.</a:t>
            </a:r>
            <a:endParaRPr lang="en-US" sz="4000" dirty="0">
              <a:solidFill>
                <a:srgbClr val="C00000"/>
              </a:solidFill>
              <a:latin typeface="Arial Rounded MT Bold" pitchFamily="34" charset="0"/>
            </a:endParaRPr>
          </a:p>
          <a:p>
            <a:pPr lvl="0" algn="just"/>
            <a:r>
              <a:rPr lang="fr-FR" sz="4000" dirty="0">
                <a:latin typeface="Arial Rounded MT Bold" pitchFamily="34" charset="0"/>
              </a:rPr>
              <a:t>Pour que le règne de Christ s’établisse dans nos cœurs et dans notre monde, il doit forcément avoir un changement de chef.</a:t>
            </a:r>
            <a:endParaRPr lang="en-US" sz="4000" dirty="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lvl="0" algn="just"/>
            <a:r>
              <a:rPr lang="fr-FR" sz="4000" dirty="0">
                <a:latin typeface="Arial Rounded MT Bold" pitchFamily="34" charset="0"/>
              </a:rPr>
              <a:t>La domination de la race humaine est présentement reposée sur l’épaule de Jésus-Christ parce qu’Il a remporté la victoire sur le diable par son sacrifice sur la croix.</a:t>
            </a:r>
            <a:endParaRPr lang="en-US" sz="4000" dirty="0">
              <a:latin typeface="Arial Rounded MT Bold" pitchFamily="34" charset="0"/>
            </a:endParaRPr>
          </a:p>
          <a:p>
            <a:pPr lvl="0" algn="just"/>
            <a:r>
              <a:rPr lang="fr-FR" sz="4000" dirty="0">
                <a:solidFill>
                  <a:srgbClr val="C00000"/>
                </a:solidFill>
                <a:latin typeface="Arial Rounded MT Bold" pitchFamily="34" charset="0"/>
              </a:rPr>
              <a:t>Cette paix qu’apporte la venue de Jésus sur la terre est précédée par de fortes guerres dans l’échelle spirituelle.</a:t>
            </a:r>
            <a:endParaRPr lang="en-US" sz="4000" dirty="0">
              <a:solidFill>
                <a:srgbClr val="C0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lvl="0" algn="just"/>
            <a:r>
              <a:rPr lang="fr-FR" sz="4000" dirty="0">
                <a:latin typeface="Arial Rounded MT Bold" pitchFamily="34" charset="0"/>
              </a:rPr>
              <a:t>L’homme naturel doit subir le procès de la régénération du Saint Esprit pour devenir enfant de Dieu.</a:t>
            </a:r>
            <a:endParaRPr lang="en-US" sz="4000" dirty="0">
              <a:latin typeface="Arial Rounded MT Bold" pitchFamily="34" charset="0"/>
            </a:endParaRPr>
          </a:p>
          <a:p>
            <a:pPr lvl="0" algn="just"/>
            <a:r>
              <a:rPr lang="fr-FR" sz="4000" dirty="0">
                <a:solidFill>
                  <a:srgbClr val="C00000"/>
                </a:solidFill>
                <a:latin typeface="Arial Rounded MT Bold" pitchFamily="34" charset="0"/>
              </a:rPr>
              <a:t>Nous prions aussi, « notre Père qui est aux cieux ! Que ton Nom soit sanctifié ; que ton règne vienne.</a:t>
            </a:r>
            <a:endParaRPr lang="en-US" sz="4000" dirty="0">
              <a:solidFill>
                <a:srgbClr val="C00000"/>
              </a:solidFill>
              <a:latin typeface="Arial Rounded MT Bold" pitchFamily="34" charset="0"/>
            </a:endParaRPr>
          </a:p>
          <a:p>
            <a:pPr lvl="0" algn="just"/>
            <a:r>
              <a:rPr lang="fr-FR" sz="4000" dirty="0">
                <a:latin typeface="Arial Rounded MT Bold" pitchFamily="34" charset="0"/>
              </a:rPr>
              <a:t>La bible nous dit aussi que la chair a des désirs contraires à ceux de l’Esprit.</a:t>
            </a:r>
            <a:endParaRPr lang="en-US" sz="4000"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lnSpcReduction="10000"/>
          </a:bodyPr>
          <a:lstStyle/>
          <a:p>
            <a:pPr lvl="0" algn="just"/>
            <a:r>
              <a:rPr lang="fr-FR" sz="4000" dirty="0">
                <a:latin typeface="Arial Rounded MT Bold" pitchFamily="34" charset="0"/>
              </a:rPr>
              <a:t>Aussi pacifique et bénéfique à l’humanité que soit la bonne nouvelle du salut, là où elle est prononcée, elle provoque la division.</a:t>
            </a:r>
            <a:endParaRPr lang="en-US" sz="4000" dirty="0">
              <a:latin typeface="Arial Rounded MT Bold" pitchFamily="34" charset="0"/>
            </a:endParaRPr>
          </a:p>
          <a:p>
            <a:pPr lvl="0" algn="just"/>
            <a:r>
              <a:rPr lang="fr-FR" sz="4000" dirty="0">
                <a:solidFill>
                  <a:srgbClr val="C00000"/>
                </a:solidFill>
                <a:latin typeface="Arial Rounded MT Bold" pitchFamily="34" charset="0"/>
              </a:rPr>
              <a:t>Lu 2:34 Siméon les bénit, et dit à Marie, sa mère: Voici, cet enfant est destiné à amener la chute et le relèvement de plusieurs en Israël, et à devenir un signe qui provoquera la contradiction,</a:t>
            </a:r>
            <a:endParaRPr lang="en-US" sz="4000" dirty="0">
              <a:solidFill>
                <a:srgbClr val="C0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lnSpcReduction="10000"/>
          </a:bodyPr>
          <a:lstStyle/>
          <a:p>
            <a:pPr lvl="0" algn="just"/>
            <a:r>
              <a:rPr lang="fr-FR" sz="4000" dirty="0">
                <a:latin typeface="Arial Rounded MT Bold" pitchFamily="34" charset="0"/>
              </a:rPr>
              <a:t>Jean Baptiste dit de Jésus qu’Il a son aire à la main pour arracher et détruire tout arbre qui ne porte pas de bons fruits.</a:t>
            </a:r>
            <a:endParaRPr lang="en-US" sz="4000" dirty="0">
              <a:latin typeface="Arial Rounded MT Bold" pitchFamily="34" charset="0"/>
            </a:endParaRPr>
          </a:p>
          <a:p>
            <a:pPr lvl="0" algn="just"/>
            <a:r>
              <a:rPr lang="fr-FR" sz="4000" dirty="0">
                <a:solidFill>
                  <a:srgbClr val="C00000"/>
                </a:solidFill>
                <a:latin typeface="Arial Rounded MT Bold" pitchFamily="34" charset="0"/>
              </a:rPr>
              <a:t>Voyez comment la bonne de l’évangile est combattue dans beaucoup de pays musulmans ou autres.</a:t>
            </a:r>
            <a:endParaRPr lang="en-US" sz="4000" dirty="0">
              <a:solidFill>
                <a:srgbClr val="C00000"/>
              </a:solidFill>
              <a:latin typeface="Arial Rounded MT Bold" pitchFamily="34" charset="0"/>
            </a:endParaRPr>
          </a:p>
          <a:p>
            <a:pPr lvl="0" algn="just"/>
            <a:r>
              <a:rPr lang="fr-FR" sz="4000" dirty="0">
                <a:latin typeface="Arial Rounded MT Bold" pitchFamily="34" charset="0"/>
              </a:rPr>
              <a:t>Toutes les religions de la terre peuvent se fusionner à l’exception du Christianisme.</a:t>
            </a:r>
            <a:endParaRPr lang="en-US" sz="4000" dirty="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b="1" dirty="0">
                <a:solidFill>
                  <a:srgbClr val="002E02"/>
                </a:solidFill>
                <a:latin typeface="Arial Rounded MT Bold" pitchFamily="34" charset="0"/>
              </a:rPr>
              <a:t>LE DISCERNEMENT DU TEMPS</a:t>
            </a:r>
            <a:endParaRPr lang="en-US" sz="4000" dirty="0">
              <a:solidFill>
                <a:srgbClr val="002E02"/>
              </a:solidFill>
              <a:latin typeface="Arial Rounded MT Bold" pitchFamily="34" charset="0"/>
            </a:endParaRPr>
          </a:p>
          <a:p>
            <a:pPr algn="just"/>
            <a:r>
              <a:rPr lang="fr-FR" sz="4000" dirty="0">
                <a:solidFill>
                  <a:srgbClr val="7030A0"/>
                </a:solidFill>
                <a:latin typeface="Arial Rounded MT Bold" pitchFamily="34" charset="0"/>
              </a:rPr>
              <a:t>54 ¶ Il dit encore aux foules : Quand vous voyez un nuage se lever à l’occident, vous dites aussitôt : La pluie vient. Et il arrive ainsi.</a:t>
            </a:r>
            <a:endParaRPr lang="en-US" sz="4000" dirty="0">
              <a:solidFill>
                <a:srgbClr val="7030A0"/>
              </a:solidFill>
              <a:latin typeface="Arial Rounded MT Bold" pitchFamily="34" charset="0"/>
            </a:endParaRPr>
          </a:p>
          <a:p>
            <a:pPr algn="just"/>
            <a:r>
              <a:rPr lang="fr-FR" sz="4000" dirty="0">
                <a:solidFill>
                  <a:srgbClr val="002E02"/>
                </a:solidFill>
                <a:latin typeface="Arial Rounded MT Bold" pitchFamily="34" charset="0"/>
              </a:rPr>
              <a:t> 55 Et quand vous voyez souffler le vent du midi, vous dites : Il fera chaud. Et cela arrive</a:t>
            </a:r>
            <a:endParaRPr lang="en-US" sz="4000" dirty="0">
              <a:solidFill>
                <a:srgbClr val="002E02"/>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dirty="0">
                <a:solidFill>
                  <a:srgbClr val="002E02"/>
                </a:solidFill>
                <a:latin typeface="Arial Rounded MT Bold" pitchFamily="34" charset="0"/>
              </a:rPr>
              <a:t> 56 Hypocrites ! Vous savez discerner l’aspect de la terre et du ciel ; comment ne discernez-vous pas ce temps-ci ?</a:t>
            </a:r>
            <a:endParaRPr lang="en-US" sz="4000" dirty="0">
              <a:solidFill>
                <a:srgbClr val="002E02"/>
              </a:solidFill>
              <a:latin typeface="Arial Rounded MT Bold" pitchFamily="34" charset="0"/>
            </a:endParaRPr>
          </a:p>
          <a:p>
            <a:pPr algn="just"/>
            <a:r>
              <a:rPr lang="fr-FR" sz="4000" dirty="0">
                <a:solidFill>
                  <a:srgbClr val="7030A0"/>
                </a:solidFill>
                <a:latin typeface="Arial Rounded MT Bold" pitchFamily="34" charset="0"/>
              </a:rPr>
              <a:t> 57 Et pourquoi ne discernez-vous pas de vous-mêmes ce qui est juste ?</a:t>
            </a:r>
            <a:endParaRPr lang="en-US" sz="4000" dirty="0">
              <a:solidFill>
                <a:srgbClr val="7030A0"/>
              </a:solidFill>
              <a:latin typeface="Arial Rounded MT Bold" pitchFamily="34" charset="0"/>
            </a:endParaRPr>
          </a:p>
          <a:p>
            <a:pPr lvl="0" algn="just"/>
            <a:r>
              <a:rPr lang="fr-FR" sz="4000" dirty="0">
                <a:solidFill>
                  <a:srgbClr val="002E02"/>
                </a:solidFill>
                <a:latin typeface="Arial Rounded MT Bold" pitchFamily="34" charset="0"/>
              </a:rPr>
              <a:t>Cela m’étonne toujours comment l’homme peut discerner la météo avec assez d’exactitude.</a:t>
            </a:r>
            <a:endParaRPr lang="en-US" sz="4000" dirty="0">
              <a:solidFill>
                <a:srgbClr val="002E02"/>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000" dirty="0">
                <a:solidFill>
                  <a:srgbClr val="002E02"/>
                </a:solidFill>
                <a:latin typeface="Arial Rounded MT Bold" pitchFamily="34" charset="0"/>
              </a:rPr>
              <a:t>Cette science était déjà en voie malgré l’absence de nos satellites et de nos sophistications modernes.</a:t>
            </a:r>
            <a:endParaRPr lang="en-US" sz="4000" dirty="0">
              <a:solidFill>
                <a:srgbClr val="002E02"/>
              </a:solidFill>
              <a:latin typeface="Arial Rounded MT Bold" pitchFamily="34" charset="0"/>
            </a:endParaRPr>
          </a:p>
          <a:p>
            <a:pPr lvl="0" algn="just"/>
            <a:r>
              <a:rPr lang="fr-FR" sz="4000" dirty="0">
                <a:solidFill>
                  <a:srgbClr val="7030A0"/>
                </a:solidFill>
                <a:latin typeface="Arial Rounded MT Bold" pitchFamily="34" charset="0"/>
              </a:rPr>
              <a:t>L’aspect du ciel lance un avertissement à l’homme sur quoi espérer de la météo du jour.</a:t>
            </a:r>
            <a:endParaRPr lang="en-US" sz="4000" dirty="0">
              <a:solidFill>
                <a:srgbClr val="7030A0"/>
              </a:solidFill>
              <a:latin typeface="Arial Rounded MT Bold" pitchFamily="34" charset="0"/>
            </a:endParaRPr>
          </a:p>
          <a:p>
            <a:pPr lvl="0" algn="just"/>
            <a:r>
              <a:rPr lang="fr-FR" sz="4000" dirty="0">
                <a:solidFill>
                  <a:srgbClr val="002E02"/>
                </a:solidFill>
                <a:latin typeface="Arial Rounded MT Bold" pitchFamily="34" charset="0"/>
              </a:rPr>
              <a:t>L’homme a aussi cette capacité latente de percevoir la signification des événements du temps.</a:t>
            </a:r>
            <a:endParaRPr lang="en-US" sz="4000" dirty="0">
              <a:solidFill>
                <a:srgbClr val="002E02"/>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000" dirty="0">
                <a:solidFill>
                  <a:srgbClr val="002E02"/>
                </a:solidFill>
                <a:latin typeface="Arial Rounded MT Bold" pitchFamily="34" charset="0"/>
              </a:rPr>
              <a:t>Que dit ce feu qui calcine et met à rase la ville de Los Angeles en Californie ?</a:t>
            </a:r>
            <a:endParaRPr lang="en-US" sz="4000" dirty="0">
              <a:solidFill>
                <a:srgbClr val="002E02"/>
              </a:solidFill>
              <a:latin typeface="Arial Rounded MT Bold" pitchFamily="34" charset="0"/>
            </a:endParaRPr>
          </a:p>
          <a:p>
            <a:pPr lvl="0" algn="just"/>
            <a:r>
              <a:rPr lang="fr-FR" sz="4000" dirty="0">
                <a:solidFill>
                  <a:srgbClr val="7030A0"/>
                </a:solidFill>
                <a:latin typeface="Arial Rounded MT Bold" pitchFamily="34" charset="0"/>
              </a:rPr>
              <a:t>Que dit cette guerre entre Israël et ses alentours ?</a:t>
            </a:r>
            <a:endParaRPr lang="en-US" sz="4000" dirty="0">
              <a:solidFill>
                <a:srgbClr val="7030A0"/>
              </a:solidFill>
              <a:latin typeface="Arial Rounded MT Bold" pitchFamily="34" charset="0"/>
            </a:endParaRPr>
          </a:p>
          <a:p>
            <a:pPr lvl="0" algn="just"/>
            <a:r>
              <a:rPr lang="fr-FR" sz="4000" dirty="0">
                <a:solidFill>
                  <a:srgbClr val="002E02"/>
                </a:solidFill>
                <a:latin typeface="Arial Rounded MT Bold" pitchFamily="34" charset="0"/>
              </a:rPr>
              <a:t>Que disent les résultats des élections présidentielles sur la terre ?</a:t>
            </a:r>
            <a:endParaRPr lang="en-US" sz="4000" dirty="0">
              <a:solidFill>
                <a:srgbClr val="002E02"/>
              </a:solidFill>
              <a:latin typeface="Arial Rounded MT Bold" pitchFamily="34" charset="0"/>
            </a:endParaRPr>
          </a:p>
          <a:p>
            <a:pPr lvl="0" algn="just"/>
            <a:r>
              <a:rPr lang="fr-FR" sz="4000" dirty="0">
                <a:solidFill>
                  <a:srgbClr val="7030A0"/>
                </a:solidFill>
                <a:latin typeface="Arial Rounded MT Bold" pitchFamily="34" charset="0"/>
              </a:rPr>
              <a:t>Que dit cette déchéance rapide vers l’immoralité dans le monde ?</a:t>
            </a:r>
            <a:endParaRPr lang="en-US" sz="4000" dirty="0">
              <a:solidFill>
                <a:srgbClr val="7030A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lvl="0" algn="just"/>
            <a:r>
              <a:rPr lang="fr-FR" sz="4000" dirty="0">
                <a:solidFill>
                  <a:srgbClr val="FF0000"/>
                </a:solidFill>
                <a:latin typeface="Arial Rounded MT Bold" pitchFamily="34" charset="0"/>
              </a:rPr>
              <a:t>Mt 24:4-15 </a:t>
            </a:r>
            <a:r>
              <a:rPr lang="fr-FR" sz="4000" dirty="0">
                <a:solidFill>
                  <a:srgbClr val="002E02"/>
                </a:solidFill>
                <a:latin typeface="Arial Rounded MT Bold" pitchFamily="34" charset="0"/>
              </a:rPr>
              <a:t>¶ Jésus leur répondit: Prenez garde que personne ne vous séduise.</a:t>
            </a:r>
            <a:endParaRPr lang="en-US" sz="4000" dirty="0">
              <a:solidFill>
                <a:srgbClr val="002E02"/>
              </a:solidFill>
              <a:latin typeface="Arial Rounded MT Bold" pitchFamily="34" charset="0"/>
            </a:endParaRPr>
          </a:p>
          <a:p>
            <a:pPr lvl="0" algn="just"/>
            <a:r>
              <a:rPr lang="fr-FR" sz="4000" dirty="0">
                <a:solidFill>
                  <a:srgbClr val="FF0000"/>
                </a:solidFill>
                <a:latin typeface="Arial Rounded MT Bold" pitchFamily="34" charset="0"/>
              </a:rPr>
              <a:t>5 Car plusieurs viendront sous mon nom, disant: C'est moi qui suis le Christ. Et ils séduiront beaucoup de gens.</a:t>
            </a:r>
            <a:endParaRPr lang="en-US" sz="4000" dirty="0">
              <a:solidFill>
                <a:srgbClr val="FF0000"/>
              </a:solidFill>
              <a:latin typeface="Arial Rounded MT Bold" pitchFamily="34" charset="0"/>
            </a:endParaRPr>
          </a:p>
          <a:p>
            <a:pPr lvl="0" algn="just"/>
            <a:r>
              <a:rPr lang="fr-FR" sz="4000" dirty="0">
                <a:solidFill>
                  <a:srgbClr val="002E02"/>
                </a:solidFill>
                <a:latin typeface="Arial Rounded MT Bold" pitchFamily="34" charset="0"/>
              </a:rPr>
              <a:t>6 Vous entendrez parler de guerres et de bruits de guerres: gardez-vous d'être troublés, car il faut que ces choses arrivent. Mais ce ne sera pas encore la fin.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000" dirty="0">
                <a:solidFill>
                  <a:srgbClr val="002E02"/>
                </a:solidFill>
                <a:latin typeface="Arial Rounded MT Bold" pitchFamily="34" charset="0"/>
              </a:rPr>
              <a:t>7 Une nation s'élèvera contre une nation, et un royaume contre un royaume, et il y aura, en divers lieux, des famines et des tremblements de terre.</a:t>
            </a:r>
            <a:endParaRPr lang="en-US" sz="4000" dirty="0">
              <a:solidFill>
                <a:srgbClr val="002E02"/>
              </a:solidFill>
              <a:latin typeface="Arial Rounded MT Bold" pitchFamily="34" charset="0"/>
            </a:endParaRPr>
          </a:p>
          <a:p>
            <a:pPr lvl="0" algn="just"/>
            <a:r>
              <a:rPr lang="fr-FR" sz="4000" dirty="0">
                <a:solidFill>
                  <a:srgbClr val="FF0000"/>
                </a:solidFill>
                <a:latin typeface="Arial Rounded MT Bold" pitchFamily="34" charset="0"/>
              </a:rPr>
              <a:t>8 Tout cela ne sera que le commencement des douleurs.</a:t>
            </a:r>
            <a:endParaRPr lang="en-US" sz="4000" dirty="0">
              <a:solidFill>
                <a:srgbClr val="FF0000"/>
              </a:solidFill>
              <a:latin typeface="Arial Rounded MT Bold" pitchFamily="34" charset="0"/>
            </a:endParaRPr>
          </a:p>
          <a:p>
            <a:pPr lvl="0" algn="just"/>
            <a:r>
              <a:rPr lang="fr-FR" sz="4000" dirty="0">
                <a:solidFill>
                  <a:srgbClr val="002E02"/>
                </a:solidFill>
                <a:latin typeface="Arial Rounded MT Bold" pitchFamily="34" charset="0"/>
              </a:rPr>
              <a:t>9 Alors on vous livrera aux tourments, et l'on vous fera mourir; et vous serez haïs de toutes les nations, à cause de mon nom.</a:t>
            </a:r>
            <a:endParaRPr lang="en-US" sz="4000" dirty="0">
              <a:solidFill>
                <a:srgbClr val="002E02"/>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000" dirty="0">
                <a:solidFill>
                  <a:srgbClr val="002E02"/>
                </a:solidFill>
                <a:latin typeface="Arial Rounded MT Bold" pitchFamily="34" charset="0"/>
              </a:rPr>
              <a:t>10 Alors aussi plusieurs succomberont, et ils se trahiront, se haïront les uns les autres.</a:t>
            </a:r>
            <a:endParaRPr lang="en-US" sz="4000" dirty="0">
              <a:solidFill>
                <a:srgbClr val="002E02"/>
              </a:solidFill>
              <a:latin typeface="Arial Rounded MT Bold" pitchFamily="34" charset="0"/>
            </a:endParaRPr>
          </a:p>
          <a:p>
            <a:pPr lvl="0" algn="just"/>
            <a:r>
              <a:rPr lang="fr-FR" sz="4000" dirty="0">
                <a:solidFill>
                  <a:srgbClr val="FF0000"/>
                </a:solidFill>
                <a:latin typeface="Arial Rounded MT Bold" pitchFamily="34" charset="0"/>
              </a:rPr>
              <a:t>11 Plusieurs faux prophètes s'élèveront, et ils séduiront beaucoup de gens.</a:t>
            </a:r>
            <a:endParaRPr lang="en-US" sz="4000" dirty="0">
              <a:solidFill>
                <a:srgbClr val="FF0000"/>
              </a:solidFill>
              <a:latin typeface="Arial Rounded MT Bold" pitchFamily="34" charset="0"/>
            </a:endParaRPr>
          </a:p>
          <a:p>
            <a:pPr lvl="0" algn="just"/>
            <a:r>
              <a:rPr lang="fr-FR" sz="4000" dirty="0">
                <a:solidFill>
                  <a:srgbClr val="002E02"/>
                </a:solidFill>
                <a:latin typeface="Arial Rounded MT Bold" pitchFamily="34" charset="0"/>
              </a:rPr>
              <a:t>12 Et, parce que l'iniquité se sera accrue, la charité du plus grand nombre se refroidira.</a:t>
            </a:r>
            <a:endParaRPr lang="en-US" sz="4000" dirty="0">
              <a:solidFill>
                <a:srgbClr val="002E02"/>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lvl="0" algn="just"/>
            <a:r>
              <a:rPr lang="fr-FR" sz="4000" dirty="0">
                <a:solidFill>
                  <a:srgbClr val="002E02"/>
                </a:solidFill>
                <a:latin typeface="Arial Rounded MT Bold" pitchFamily="34" charset="0"/>
              </a:rPr>
              <a:t>13 Mais celui qui persévérera jusqu'à la fin sera sauvé.</a:t>
            </a:r>
            <a:endParaRPr lang="en-US" sz="4000" dirty="0">
              <a:solidFill>
                <a:srgbClr val="002E02"/>
              </a:solidFill>
              <a:latin typeface="Arial Rounded MT Bold" pitchFamily="34" charset="0"/>
            </a:endParaRPr>
          </a:p>
          <a:p>
            <a:pPr lvl="0" algn="just"/>
            <a:r>
              <a:rPr lang="fr-FR" sz="4000" dirty="0">
                <a:solidFill>
                  <a:srgbClr val="FF0000"/>
                </a:solidFill>
                <a:latin typeface="Arial Rounded MT Bold" pitchFamily="34" charset="0"/>
              </a:rPr>
              <a:t>14 Cette bonne nouvelle du royaume sera prêchée dans le monde entier, pour servir de témoignage à toutes les nations. Alors viendra la fin.</a:t>
            </a:r>
            <a:endParaRPr lang="en-US" sz="4000" dirty="0">
              <a:solidFill>
                <a:srgbClr val="FF0000"/>
              </a:solidFill>
              <a:latin typeface="Arial Rounded MT Bold" pitchFamily="34" charset="0"/>
            </a:endParaRPr>
          </a:p>
          <a:p>
            <a:pPr lvl="0" algn="just"/>
            <a:r>
              <a:rPr lang="fr-FR" sz="4000" dirty="0">
                <a:solidFill>
                  <a:srgbClr val="002E02"/>
                </a:solidFill>
                <a:latin typeface="Arial Rounded MT Bold" pitchFamily="34" charset="0"/>
              </a:rPr>
              <a:t>15 C'est pourquoi, lorsque vous verrez l'abomination de la désolation, dont a parlé le prophète Daniel, établie en lieu saint, -que celui qui lit fasse attention! -</a:t>
            </a:r>
            <a:endParaRPr lang="en-US" sz="4000" dirty="0">
              <a:solidFill>
                <a:srgbClr val="002E02"/>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20000"/>
          </a:bodyPr>
          <a:lstStyle/>
          <a:p>
            <a:pPr algn="ctr">
              <a:buNone/>
            </a:pPr>
            <a:r>
              <a:rPr lang="fr-FR" sz="4000" dirty="0">
                <a:solidFill>
                  <a:srgbClr val="C00000"/>
                </a:solidFill>
                <a:latin typeface="Arial Rounded MT Bold" pitchFamily="34" charset="0"/>
              </a:rPr>
              <a:t> </a:t>
            </a:r>
            <a:r>
              <a:rPr lang="fr-FR" sz="4000" b="1" dirty="0">
                <a:solidFill>
                  <a:srgbClr val="C00000"/>
                </a:solidFill>
                <a:latin typeface="Arial Rounded MT Bold" pitchFamily="34" charset="0"/>
              </a:rPr>
              <a:t>COMMENT SE COMPORTER EN PRÉSENCE DE LA PARTIE ADVERSE QUAND TU AS TORT</a:t>
            </a:r>
            <a:endParaRPr lang="en-US" sz="4000" dirty="0">
              <a:solidFill>
                <a:srgbClr val="C00000"/>
              </a:solidFill>
              <a:latin typeface="Arial Rounded MT Bold" pitchFamily="34" charset="0"/>
            </a:endParaRPr>
          </a:p>
          <a:p>
            <a:pPr algn="just"/>
            <a:r>
              <a:rPr lang="fr-FR" sz="4000" dirty="0">
                <a:latin typeface="Arial Rounded MT Bold" pitchFamily="34" charset="0"/>
              </a:rPr>
              <a:t>Luc 12:58-59 Lorsque tu vas avec ton adversaire devant le magistrat, tâche en chemin de te dégager de lui, de peur qu'il ne te traîne devant le juge, que le juge ne te livre à l'officier de justice, et que celui-ci ne te mette en prison.</a:t>
            </a:r>
            <a:endParaRPr lang="en-US" sz="4000" dirty="0">
              <a:latin typeface="Arial Rounded MT Bold" pitchFamily="34" charset="0"/>
            </a:endParaRPr>
          </a:p>
          <a:p>
            <a:pPr algn="just"/>
            <a:r>
              <a:rPr lang="fr-FR" sz="4000" dirty="0">
                <a:solidFill>
                  <a:srgbClr val="C00000"/>
                </a:solidFill>
                <a:latin typeface="Arial Rounded MT Bold" pitchFamily="34" charset="0"/>
              </a:rPr>
              <a:t>59 Je te le dis, tu ne sortiras pas de là que tu n'aies payé jusqu'à la dernière pite.</a:t>
            </a:r>
            <a:endParaRPr lang="en-US" sz="4000" dirty="0">
              <a:solidFill>
                <a:srgbClr val="C0000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000" dirty="0">
                <a:latin typeface="Arial Rounded MT Bold" pitchFamily="34" charset="0"/>
              </a:rPr>
              <a:t>Chronologiquement, ce verset appartient au Sermon sur la Montagne.</a:t>
            </a:r>
            <a:endParaRPr lang="en-US" sz="4000" dirty="0">
              <a:latin typeface="Arial Rounded MT Bold" pitchFamily="34" charset="0"/>
            </a:endParaRPr>
          </a:p>
          <a:p>
            <a:pPr lvl="0" algn="just"/>
            <a:r>
              <a:rPr lang="fr-FR" sz="4000" dirty="0">
                <a:solidFill>
                  <a:srgbClr val="C00000"/>
                </a:solidFill>
                <a:latin typeface="Arial Rounded MT Bold" pitchFamily="34" charset="0"/>
              </a:rPr>
              <a:t>Les versets 58 et 59 n’ont pas une liaison directe avec les versets précédents.</a:t>
            </a:r>
            <a:endParaRPr lang="en-US" sz="4000" dirty="0">
              <a:solidFill>
                <a:srgbClr val="C00000"/>
              </a:solidFill>
              <a:latin typeface="Arial Rounded MT Bold" pitchFamily="34" charset="0"/>
            </a:endParaRPr>
          </a:p>
          <a:p>
            <a:pPr lvl="0" algn="just"/>
            <a:r>
              <a:rPr lang="fr-FR" sz="4000" dirty="0">
                <a:solidFill>
                  <a:srgbClr val="C00000"/>
                </a:solidFill>
                <a:latin typeface="Arial Rounded MT Bold" pitchFamily="34" charset="0"/>
              </a:rPr>
              <a:t>Mt 5:23-25 </a:t>
            </a:r>
            <a:r>
              <a:rPr lang="fr-FR" sz="4000" dirty="0">
                <a:latin typeface="Arial Rounded MT Bold" pitchFamily="34" charset="0"/>
              </a:rPr>
              <a:t>Si donc tu présentes ton offrande à l'autel, et que là tu te souviennes que ton frère a quelque chose contre toi,</a:t>
            </a:r>
            <a:endParaRPr lang="en-US" sz="4000"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000" dirty="0">
                <a:latin typeface="Arial Rounded MT Bold" pitchFamily="34" charset="0"/>
              </a:rPr>
              <a:t>24 laisse là ton offrande devant l'autel, et va d'abord te réconcilier avec ton frère; puis, viens présenter ton offrande.</a:t>
            </a:r>
            <a:endParaRPr lang="en-US" sz="4000" dirty="0">
              <a:latin typeface="Arial Rounded MT Bold" pitchFamily="34" charset="0"/>
            </a:endParaRPr>
          </a:p>
          <a:p>
            <a:pPr lvl="0" algn="just"/>
            <a:r>
              <a:rPr lang="fr-FR" sz="4000" dirty="0">
                <a:solidFill>
                  <a:srgbClr val="C00000"/>
                </a:solidFill>
                <a:latin typeface="Arial Rounded MT Bold" pitchFamily="34" charset="0"/>
              </a:rPr>
              <a:t>25 Accorde-toi promptement avec ton adversaire, pendant que tu es en chemin avec lui, de peur qu'il ne te livre au juge, que le juge ne te livre à l'officier de justice, et que tu ne sois mis en prison.</a:t>
            </a:r>
            <a:endParaRPr lang="en-US" sz="4000" dirty="0">
              <a:solidFill>
                <a:srgbClr val="C0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400" dirty="0">
                <a:latin typeface="Arial Rounded MT Bold" pitchFamily="34" charset="0"/>
              </a:rPr>
              <a:t>S’accorder avec son prochain est d’une importance capitale pour Dieu.</a:t>
            </a:r>
            <a:endParaRPr lang="en-US" sz="4400" dirty="0">
              <a:latin typeface="Arial Rounded MT Bold" pitchFamily="34" charset="0"/>
            </a:endParaRPr>
          </a:p>
          <a:p>
            <a:pPr lvl="0" algn="just"/>
            <a:r>
              <a:rPr lang="fr-FR" sz="4400" dirty="0">
                <a:solidFill>
                  <a:srgbClr val="C00000"/>
                </a:solidFill>
                <a:latin typeface="Arial Rounded MT Bold" pitchFamily="34" charset="0"/>
              </a:rPr>
              <a:t>Dieu préférerait que nous omettions de lui faire des offrandes avant de régler nos affaires avec nos semblables en vue de la paix.  </a:t>
            </a:r>
            <a:endParaRPr lang="en-US" sz="4400" dirty="0">
              <a:solidFill>
                <a:srgbClr val="C000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algn="just"/>
            <a:r>
              <a:rPr lang="fr-FR" sz="4000" dirty="0">
                <a:latin typeface="Arial Rounded MT Bold" pitchFamily="34" charset="0"/>
              </a:rPr>
              <a:t>24 laisse là ton offrande devant l'autel, et va d'abord te réconcilier avec ton frère; puis, viens présenter ton offrande.</a:t>
            </a:r>
            <a:endParaRPr lang="en-US" sz="4000" dirty="0">
              <a:latin typeface="Arial Rounded MT Bold" pitchFamily="34" charset="0"/>
            </a:endParaRPr>
          </a:p>
          <a:p>
            <a:pPr lvl="0" algn="just"/>
            <a:r>
              <a:rPr lang="fr-FR" sz="4000" dirty="0">
                <a:solidFill>
                  <a:srgbClr val="C00000"/>
                </a:solidFill>
                <a:latin typeface="Arial Rounded MT Bold" pitchFamily="34" charset="0"/>
              </a:rPr>
              <a:t>Recherchez la paix pendant qu’il est temps.</a:t>
            </a:r>
            <a:endParaRPr lang="en-US" sz="4000" dirty="0">
              <a:solidFill>
                <a:srgbClr val="C00000"/>
              </a:solidFill>
              <a:latin typeface="Arial Rounded MT Bold" pitchFamily="34" charset="0"/>
            </a:endParaRPr>
          </a:p>
          <a:p>
            <a:pPr lvl="0" algn="just"/>
            <a:r>
              <a:rPr lang="fr-FR" sz="4000" dirty="0">
                <a:latin typeface="Arial Rounded MT Bold" pitchFamily="34" charset="0"/>
              </a:rPr>
              <a:t>Admettez vos torts ; prenez charge de vos dettes, puis revenez au temps pour offrir votre offrande à Dieu.</a:t>
            </a:r>
            <a:endParaRPr lang="en-US" sz="4000" dirty="0">
              <a:latin typeface="Arial Rounded MT Bold" pitchFamily="34" charset="0"/>
            </a:endParaRPr>
          </a:p>
          <a:p>
            <a:pPr algn="r"/>
            <a:r>
              <a:rPr lang="fr-FR" sz="4000" dirty="0">
                <a:latin typeface="Arial Rounded MT Bold" pitchFamily="34" charset="0"/>
              </a:rPr>
              <a:t> </a:t>
            </a:r>
            <a:r>
              <a:rPr lang="fr-FR" sz="4000" dirty="0">
                <a:solidFill>
                  <a:srgbClr val="C00000"/>
                </a:solidFill>
                <a:latin typeface="Arial Rounded MT Bold" pitchFamily="34" charset="0"/>
              </a:rPr>
              <a:t>AMEN!</a:t>
            </a:r>
            <a:endParaRPr lang="en-US" sz="4000" dirty="0">
              <a:solidFill>
                <a:srgbClr val="C0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58751</TotalTime>
  <Words>1987</Words>
  <Application>Microsoft Macintosh PowerPoint</Application>
  <PresentationFormat>On-screen Show (4:3)</PresentationFormat>
  <Paragraphs>123</Paragraphs>
  <Slides>35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Arial Rounded MT Bold</vt:lpstr>
      <vt:lpstr>Calibri</vt:lpstr>
      <vt:lpstr>Copperplate Gothic Bold</vt:lpstr>
      <vt:lpstr>Office Theme</vt:lpstr>
      <vt:lpstr>CHRIST THE ROCK CONGREGATION PRÉSENTE ÉTUDIONS LA BIBLE 97ÈME SESSION  ORATEUR: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601</cp:revision>
  <dcterms:created xsi:type="dcterms:W3CDTF">2022-04-13T13:36:19Z</dcterms:created>
  <dcterms:modified xsi:type="dcterms:W3CDTF">2025-01-16T14:13:09Z</dcterms:modified>
</cp:coreProperties>
</file>