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4" r:id="rId2"/>
    <p:sldId id="1805" r:id="rId3"/>
    <p:sldId id="1840" r:id="rId4"/>
    <p:sldId id="1825" r:id="rId5"/>
    <p:sldId id="1846" r:id="rId6"/>
    <p:sldId id="1847" r:id="rId7"/>
    <p:sldId id="1841" r:id="rId8"/>
    <p:sldId id="1842" r:id="rId9"/>
    <p:sldId id="1845" r:id="rId10"/>
    <p:sldId id="1843" r:id="rId11"/>
    <p:sldId id="1818" r:id="rId12"/>
    <p:sldId id="1848" r:id="rId13"/>
    <p:sldId id="1850" r:id="rId14"/>
    <p:sldId id="1826" r:id="rId15"/>
    <p:sldId id="1823" r:id="rId16"/>
    <p:sldId id="1851" r:id="rId17"/>
    <p:sldId id="1853" r:id="rId18"/>
    <p:sldId id="1827" r:id="rId19"/>
    <p:sldId id="1854" r:id="rId20"/>
    <p:sldId id="1856" r:id="rId21"/>
    <p:sldId id="1857" r:id="rId22"/>
    <p:sldId id="1828" r:id="rId23"/>
    <p:sldId id="1858" r:id="rId24"/>
    <p:sldId id="1836" r:id="rId25"/>
    <p:sldId id="1859" r:id="rId26"/>
    <p:sldId id="1824" r:id="rId27"/>
    <p:sldId id="1839" r:id="rId28"/>
    <p:sldId id="1860" r:id="rId29"/>
    <p:sldId id="1861" r:id="rId30"/>
    <p:sldId id="1862" r:id="rId31"/>
    <p:sldId id="1867" r:id="rId32"/>
    <p:sldId id="1868" r:id="rId33"/>
    <p:sldId id="1869" r:id="rId34"/>
    <p:sldId id="187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99FF"/>
    <a:srgbClr val="FF3300"/>
    <a:srgbClr val="99FF33"/>
    <a:srgbClr val="FF9966"/>
    <a:srgbClr val="460000"/>
    <a:srgbClr val="660066"/>
    <a:srgbClr val="003366"/>
    <a:srgbClr val="006666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4" autoAdjust="0"/>
    <p:restoredTop sz="94436" autoAdjust="0"/>
  </p:normalViewPr>
  <p:slideViewPr>
    <p:cSldViewPr>
      <p:cViewPr varScale="1">
        <p:scale>
          <a:sx n="74" d="100"/>
          <a:sy n="74" d="100"/>
        </p:scale>
        <p:origin x="-8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35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66"/>
                </a:solidFill>
              </a:rPr>
              <a:t>CHRIST THE ROCK CONGREGATION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SUNDAY DECEMBER 1</a:t>
            </a:r>
            <a:r>
              <a:rPr lang="en-US" sz="3600" b="1" baseline="30000" dirty="0" smtClean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2024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SERMON PAR PASTEUR  MARC SIMEON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Praise Worship Images – Browse 45,655 Stock Photos, Vectors, and Video |  Adobe Stock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1143000"/>
          </a:xfrm>
          <a:solidFill>
            <a:srgbClr val="000066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4800" b="1" dirty="0" smtClean="0">
                <a:solidFill>
                  <a:schemeClr val="bg1"/>
                </a:solidFill>
              </a:rPr>
              <a:t>LE DERNIER DISCOURS DE JOB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800" dirty="0" smtClean="0">
                <a:solidFill>
                  <a:srgbClr val="C00000"/>
                </a:solidFill>
                <a:latin typeface="Arial Rounded MT Bold" pitchFamily="34" charset="0"/>
              </a:rPr>
              <a:t>JOB 1: 8-11</a:t>
            </a:r>
            <a:endParaRPr lang="en-US" sz="4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8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8 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L'Éternel dit à Satan: As-tu remarqué mon serviteur Job? Il n'y a personne comme lui sur la terre; c'est un homme intègre et droit, craignant Dieu, et se détournant du mal</a:t>
            </a:r>
            <a:r>
              <a:rPr lang="fr-FR" sz="48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9</a:t>
            </a:r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Et Satan répondit à l'Éternel: Est-ce d'une manière désintéressée que Job craint Dieu?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10 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Ne l'as-tu pas protégé, lui, sa maison, et tout ce qui est à lui? Tu as béni l'œuvre de ses mains, et ses troupeaux couvrent le pays.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11 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Mais étends ta main, touche à tout ce qui lui appartient, et je suis sûr qu'il te maudit en face.</a:t>
            </a:r>
            <a:endParaRPr lang="en-US" sz="44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fr-FR" sz="4400" dirty="0" smtClean="0">
                <a:latin typeface="Arial Rounded MT Bold" pitchFamily="34" charset="0"/>
              </a:rPr>
              <a:t>INTRODUCTION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Tous les enfants ont été châtiés par leurs parents ou par leurs supérieurs dans leurs bas âges.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Aucun d’eux ne s’en souvient de ces châtiments, à moins que la punition ait été trop sévère jusqu’à l’abus.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Si la punition n’est exercée avec amour, elle laissera une cicatrice dans l’âme de l’enfant qui durera toute sa vie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Si </a:t>
            </a:r>
            <a:r>
              <a:rPr lang="fr-FR" sz="4400" dirty="0" smtClean="0">
                <a:latin typeface="Arial Rounded MT Bold" pitchFamily="34" charset="0"/>
              </a:rPr>
              <a:t>l’enfant n’est pas fautif du châtiment, cela restera gravé dans sa mémoire et causera des anormalités émotionnelles dans sa vie.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Beaucoup des corrections sévères que les enfants reçoivent ne sont pas justifiées. 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Si l’enfant subissait des châtiments sans en connaître la cause, cela produirait le pire des cauchemars imaginables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Nous </a:t>
            </a:r>
            <a:r>
              <a:rPr lang="fr-FR" sz="4400" dirty="0" smtClean="0">
                <a:latin typeface="Arial Rounded MT Bold" pitchFamily="34" charset="0"/>
              </a:rPr>
              <a:t>voici près de la fin du livre de Job.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La personne en question est très perplexe de sa situation, ne sachant que faire pour s’en sortir.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Pendant toute sa vie, son seul recours était reposé sur la fidélité de son Dieu qui lui rendait très affluent à tout point de vue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savait comment maintenir une intimité étroite avec Dieu, et il surveillait sur sa vie pour rester sur la ligne de la droiture.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Tout allait bien pour Job et sa vie était parsemée de bénédictions et de succès.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Sans aucun détour de sa part, tout est renversé.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Son Dieu avec il avait l’habitude de converser et de se divertir lui tint à distance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Son </a:t>
            </a:r>
            <a:r>
              <a:rPr lang="fr-FR" sz="4400" dirty="0" smtClean="0">
                <a:latin typeface="Arial Rounded MT Bold" pitchFamily="34" charset="0"/>
              </a:rPr>
              <a:t>entourage, ses voisins, ses proches, ses amis le dédaignent.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Ses enfants ne sont plus, ses biens dissipés, et sa santé disparue.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Ses prières, ses supplications, ses plaintes ignorées de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Il essaie de défendre sa cause au-devant des écouteurs distraits, médisants, et calomniateurs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fait appel à la mort et la mort ne répond pas.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Sa femme lui a conseillé de maudire Dieu et de mourir.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Seul, Job devait défendre son innocence même si ses accusateurs allaient l’ignorer.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Job osait même se défendre devant son Créateur, même l’effort prouverait inutile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JOB </a:t>
            </a:r>
            <a:r>
              <a:rPr lang="fr-FR" sz="4400" dirty="0" smtClean="0">
                <a:latin typeface="Arial Rounded MT Bold" pitchFamily="34" charset="0"/>
              </a:rPr>
              <a:t>31 contient le dernier discours de Job. Toute sa démarche à se défendre au-devant de ses amis était abortive. 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Job alla faire silence et laisser au plus jeune ami </a:t>
            </a:r>
            <a:r>
              <a:rPr lang="fr-FR" sz="4400" dirty="0" err="1" smtClean="0">
                <a:solidFill>
                  <a:srgbClr val="000066"/>
                </a:solidFill>
                <a:latin typeface="Arial Rounded MT Bold" pitchFamily="34" charset="0"/>
              </a:rPr>
              <a:t>Elihu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de terminer la séance jusqu’à ce que Dieu intervienne près de la fin du livre au chapitre 38.</a:t>
            </a:r>
            <a:endParaRPr lang="en-US" sz="4400" dirty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3900" dirty="0" smtClean="0">
                <a:solidFill>
                  <a:srgbClr val="C00000"/>
                </a:solidFill>
                <a:latin typeface="Copperplate Gothic Bold" pitchFamily="34" charset="0"/>
              </a:rPr>
              <a:t>LE DERNIER DISCOURT DE </a:t>
            </a:r>
            <a:r>
              <a:rPr lang="fr-FR" sz="3900" dirty="0" smtClean="0">
                <a:solidFill>
                  <a:srgbClr val="C00000"/>
                </a:solidFill>
                <a:latin typeface="Copperplate Gothic Bold" pitchFamily="34" charset="0"/>
              </a:rPr>
              <a:t>JOB</a:t>
            </a:r>
            <a:endParaRPr lang="en-US" sz="39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400" dirty="0" smtClean="0">
                <a:latin typeface="Arial Rounded MT Bold" pitchFamily="34" charset="0"/>
              </a:rPr>
              <a:t>L’INTÉGRITÉ DE </a:t>
            </a:r>
            <a:r>
              <a:rPr lang="fr-FR" sz="4400" dirty="0" smtClean="0">
                <a:latin typeface="Arial Rounded MT Bold" pitchFamily="34" charset="0"/>
              </a:rPr>
              <a:t>JOB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JOB 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38: 1-4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 smtClean="0">
                <a:latin typeface="Arial Rounded MT Bold" pitchFamily="34" charset="0"/>
              </a:rPr>
              <a:t>1 </a:t>
            </a:r>
            <a:r>
              <a:rPr lang="fr-FR" sz="4400" dirty="0" smtClean="0">
                <a:latin typeface="Arial Rounded MT Bold" pitchFamily="34" charset="0"/>
              </a:rPr>
              <a:t>J'avais fait un pacte avec mes yeux, Et je n'aurais pas arrêté mes regards sur une vierge.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2 </a:t>
            </a:r>
            <a:r>
              <a:rPr lang="fr-FR" sz="4400" dirty="0" smtClean="0">
                <a:latin typeface="Arial Rounded MT Bold" pitchFamily="34" charset="0"/>
              </a:rPr>
              <a:t>Quelle part Dieu m'eût-il réservée d'en haut? Quel héritage le Tout Puissant m'eût-il envoyé des cieux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fr-FR" sz="4800" b="1" baseline="30000" dirty="0" smtClean="0">
                <a:latin typeface="Arial Rounded MT Bold" pitchFamily="34" charset="0"/>
              </a:rPr>
              <a:t>3</a:t>
            </a:r>
            <a:r>
              <a:rPr lang="fr-FR" sz="4800" b="1" baseline="30000" dirty="0" smtClean="0">
                <a:latin typeface="Arial Rounded MT Bold" pitchFamily="34" charset="0"/>
              </a:rPr>
              <a:t> </a:t>
            </a:r>
            <a:r>
              <a:rPr lang="fr-FR" sz="4800" dirty="0" smtClean="0">
                <a:latin typeface="Arial Rounded MT Bold" pitchFamily="34" charset="0"/>
              </a:rPr>
              <a:t>La ruine n'est-elle pas pour le méchant, Et le malheur pour ceux qui commettent l'iniquité?</a:t>
            </a:r>
            <a:endParaRPr lang="en-US" sz="4800" dirty="0" smtClean="0">
              <a:latin typeface="Arial Rounded MT Bold" pitchFamily="34" charset="0"/>
            </a:endParaRPr>
          </a:p>
          <a:p>
            <a:pPr algn="just"/>
            <a:r>
              <a:rPr lang="fr-FR" sz="4800" b="1" baseline="30000" dirty="0" smtClean="0">
                <a:latin typeface="Arial Rounded MT Bold" pitchFamily="34" charset="0"/>
              </a:rPr>
              <a:t>4 </a:t>
            </a:r>
            <a:r>
              <a:rPr lang="fr-FR" sz="4800" dirty="0" smtClean="0">
                <a:latin typeface="Arial Rounded MT Bold" pitchFamily="34" charset="0"/>
              </a:rPr>
              <a:t>Dieu n'a-t-il pas connu mes voies? N'a-t-il pas compté tous mes pas</a:t>
            </a:r>
            <a:r>
              <a:rPr lang="fr-FR" sz="4800" dirty="0" smtClean="0">
                <a:latin typeface="Arial Rounded MT Bold" pitchFamily="34" charset="0"/>
              </a:rPr>
              <a:t>? ()</a:t>
            </a:r>
            <a:endParaRPr lang="en-US" sz="4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LA CONFUSION DE JOB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latin typeface="Arial Rounded MT Bold" pitchFamily="34" charset="0"/>
              </a:rPr>
              <a:t>5 </a:t>
            </a:r>
            <a:r>
              <a:rPr lang="fr-FR" sz="4000" dirty="0" smtClean="0">
                <a:latin typeface="Arial Rounded MT Bold" pitchFamily="34" charset="0"/>
              </a:rPr>
              <a:t>Si j'ai marché dans le mensonge, Si mon pied a couru vers la fraude,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6 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Que Dieu me pèse dans des balances justes, Et il reconnaîtra mon intégrité!</a:t>
            </a:r>
            <a:endParaRPr lang="en-US" sz="4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latin typeface="Arial Rounded MT Bold" pitchFamily="34" charset="0"/>
              </a:rPr>
              <a:t>7 </a:t>
            </a:r>
            <a:r>
              <a:rPr lang="fr-FR" sz="4000" dirty="0" smtClean="0">
                <a:latin typeface="Arial Rounded MT Bold" pitchFamily="34" charset="0"/>
              </a:rPr>
              <a:t>Si mon pas s'est détourné du droit chemin, Si mon cœur a suivi mes yeux, Si quelque souillure s'est attachée à mes mains,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8 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Que je sème et qu'un autre moissonne, Et que mes rejetons soient déracinés</a:t>
            </a:r>
            <a:r>
              <a:rPr lang="fr-FR" sz="4000" dirty="0" smtClean="0">
                <a:solidFill>
                  <a:srgbClr val="C00000"/>
                </a:solidFill>
                <a:latin typeface="Arial Rounded MT Bold" pitchFamily="34" charset="0"/>
              </a:rPr>
              <a:t>! </a:t>
            </a:r>
            <a:r>
              <a:rPr lang="fr-FR" sz="4000" dirty="0" smtClean="0">
                <a:latin typeface="Arial Rounded MT Bold" pitchFamily="34" charset="0"/>
              </a:rPr>
              <a:t>&lt;&gt;</a:t>
            </a:r>
            <a:endParaRPr lang="en-US" sz="4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dirty="0" smtClean="0">
                <a:latin typeface="Arial Rounded MT Bold" pitchFamily="34" charset="0"/>
              </a:rPr>
              <a:t> </a:t>
            </a:r>
            <a:r>
              <a:rPr lang="fr-FR" sz="4000" dirty="0" smtClean="0">
                <a:latin typeface="Arial Rounded MT Bold" pitchFamily="34" charset="0"/>
              </a:rPr>
              <a:t>LA </a:t>
            </a:r>
            <a:r>
              <a:rPr lang="fr-FR" sz="4000" dirty="0" smtClean="0">
                <a:latin typeface="Arial Rounded MT Bold" pitchFamily="34" charset="0"/>
              </a:rPr>
              <a:t>CHASTETÉ  DE </a:t>
            </a:r>
            <a:r>
              <a:rPr lang="fr-FR" sz="4000" dirty="0" smtClean="0">
                <a:latin typeface="Arial Rounded MT Bold" pitchFamily="34" charset="0"/>
              </a:rPr>
              <a:t>JOB 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(</a:t>
            </a:r>
            <a:r>
              <a:rPr lang="fr-FR" sz="40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 38 9-12)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latin typeface="Arial Rounded MT Bold" pitchFamily="34" charset="0"/>
              </a:rPr>
              <a:t>9 </a:t>
            </a:r>
            <a:r>
              <a:rPr lang="fr-FR" sz="4000" dirty="0" smtClean="0">
                <a:latin typeface="Arial Rounded MT Bold" pitchFamily="34" charset="0"/>
              </a:rPr>
              <a:t>Si mon cœur a été séduit par une femme, Si j'ai fait le guet à la porte de mon prochain,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10 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Que ma femme tourne la meule pour un autre, Et que d'autres la déshonorent!</a:t>
            </a:r>
            <a:endParaRPr lang="en-US" sz="4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latin typeface="Arial Rounded MT Bold" pitchFamily="34" charset="0"/>
              </a:rPr>
              <a:t>11 </a:t>
            </a:r>
            <a:r>
              <a:rPr lang="fr-FR" sz="4000" dirty="0" smtClean="0">
                <a:latin typeface="Arial Rounded MT Bold" pitchFamily="34" charset="0"/>
              </a:rPr>
              <a:t>Car c'est un crime, Un forfait que punissent les juges; la chasteté</a:t>
            </a:r>
            <a:endParaRPr lang="en-US" sz="4000" dirty="0" smtClean="0">
              <a:latin typeface="Arial Rounded MT Bold" pitchFamily="34" charset="0"/>
            </a:endParaRPr>
          </a:p>
          <a:p>
            <a:pPr algn="just"/>
            <a:r>
              <a:rPr lang="fr-FR" sz="40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12 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C'est un feu qui dévore jusqu'à la ruine, Et qui aurait détruit toute ma richesse</a:t>
            </a:r>
            <a:r>
              <a:rPr lang="fr-FR" sz="4000" dirty="0" smtClean="0">
                <a:solidFill>
                  <a:srgbClr val="000066"/>
                </a:solidFill>
                <a:latin typeface="Arial Rounded MT Bold" pitchFamily="34" charset="0"/>
              </a:rPr>
              <a:t>. </a:t>
            </a:r>
            <a:r>
              <a:rPr lang="fr-FR" sz="4000" dirty="0" smtClean="0">
                <a:latin typeface="Arial Rounded MT Bold" pitchFamily="34" charset="0"/>
              </a:rPr>
              <a:t>&lt;&gt;</a:t>
            </a:r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LA JUSTICE DE 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JOB </a:t>
            </a:r>
            <a:r>
              <a:rPr lang="fr-FR" sz="4400" dirty="0" smtClean="0">
                <a:latin typeface="Arial Rounded MT Bold" pitchFamily="34" charset="0"/>
              </a:rPr>
              <a:t>(</a:t>
            </a:r>
            <a:r>
              <a:rPr lang="fr-FR" sz="4400" dirty="0" err="1" smtClean="0">
                <a:latin typeface="Arial Rounded MT Bold" pitchFamily="34" charset="0"/>
              </a:rPr>
              <a:t>Chap</a:t>
            </a:r>
            <a:r>
              <a:rPr lang="fr-FR" sz="4400" dirty="0" smtClean="0">
                <a:latin typeface="Arial Rounded MT Bold" pitchFamily="34" charset="0"/>
              </a:rPr>
              <a:t> 38: 13-15)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13 </a:t>
            </a:r>
            <a:r>
              <a:rPr lang="fr-FR" sz="4400" dirty="0" smtClean="0">
                <a:latin typeface="Arial Rounded MT Bold" pitchFamily="34" charset="0"/>
              </a:rPr>
              <a:t>Si j'ai méprisé le droit de mon serviteur ou de ma servante Lorsqu'ils étaient en contestation avec moi,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FF0000"/>
                </a:solidFill>
                <a:latin typeface="Arial Rounded MT Bold" pitchFamily="34" charset="0"/>
              </a:rPr>
              <a:t>14 </a:t>
            </a:r>
            <a:r>
              <a:rPr lang="fr-FR" sz="4400" dirty="0" smtClean="0">
                <a:solidFill>
                  <a:srgbClr val="FF0000"/>
                </a:solidFill>
                <a:latin typeface="Arial Rounded MT Bold" pitchFamily="34" charset="0"/>
              </a:rPr>
              <a:t>Qu'ai-je à faire, quand Dieu se lève? Qu'ai-je à répondre, quand il châtie?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15 </a:t>
            </a:r>
            <a:r>
              <a:rPr lang="fr-FR" sz="4400" dirty="0" smtClean="0">
                <a:latin typeface="Arial Rounded MT Bold" pitchFamily="34" charset="0"/>
              </a:rPr>
              <a:t>Celui qui m'a créé dans le ventre de ma mère ne l'a-t-il pas créé? Le même Dieu ne nous a-t-il pas formés dans le sein maternel</a:t>
            </a:r>
            <a:r>
              <a:rPr lang="fr-FR" sz="4400" dirty="0" smtClean="0">
                <a:latin typeface="Arial Rounded MT Bold" pitchFamily="34" charset="0"/>
              </a:rPr>
              <a:t>? &lt;&gt;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  <a:solidFill>
            <a:srgbClr val="FF99FF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GÉNÉROSITÉ DE </a:t>
            </a:r>
            <a:r>
              <a:rPr lang="fr-FR" sz="4400" dirty="0" smtClean="0">
                <a:latin typeface="Arial Rounded MT Bold" pitchFamily="34" charset="0"/>
              </a:rPr>
              <a:t>JOB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(</a:t>
            </a:r>
            <a:r>
              <a:rPr lang="fr-FR" sz="44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38: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16-20)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16 </a:t>
            </a:r>
            <a:r>
              <a:rPr lang="fr-FR" sz="4400" dirty="0" smtClean="0">
                <a:latin typeface="Arial Rounded MT Bold" pitchFamily="34" charset="0"/>
              </a:rPr>
              <a:t>Si j'ai refusé aux pauvres ce qu'ils demandaient, Si j'ai fait languir les yeux de la veuve,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17 </a:t>
            </a:r>
            <a:r>
              <a:rPr lang="fr-FR" sz="4400" dirty="0" smtClean="0">
                <a:latin typeface="Arial Rounded MT Bold" pitchFamily="34" charset="0"/>
              </a:rPr>
              <a:t>Si j'ai mangé seul mon pain, Sans que l'orphelin en ait eu sa part,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18 </a:t>
            </a:r>
            <a:r>
              <a:rPr lang="fr-FR" sz="4400" dirty="0" smtClean="0">
                <a:latin typeface="Arial Rounded MT Bold" pitchFamily="34" charset="0"/>
              </a:rPr>
              <a:t>Moi qui l'ai dès ma jeunesse élevé comme un père, Moi qui dès ma naissance ai soutenu la veuve</a:t>
            </a:r>
            <a:r>
              <a:rPr lang="fr-FR" sz="4400" dirty="0" smtClean="0">
                <a:latin typeface="Arial Rounded MT Bold" pitchFamily="34" charset="0"/>
              </a:rPr>
              <a:t>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  <a:solidFill>
            <a:srgbClr val="FF99FF"/>
          </a:solidFill>
        </p:spPr>
        <p:txBody>
          <a:bodyPr>
            <a:normAutofit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19</a:t>
            </a:r>
            <a:r>
              <a:rPr lang="fr-FR" sz="4400" b="1" baseline="300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Si j'ai vu le malheureux manquer de vêtements, L'indigent n'avoir point de couverture,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20 </a:t>
            </a:r>
            <a:r>
              <a:rPr lang="fr-FR" sz="4400" dirty="0" smtClean="0">
                <a:latin typeface="Arial Rounded MT Bold" pitchFamily="34" charset="0"/>
              </a:rPr>
              <a:t>Sans que ses reins m'aient béni, Sans qu'il ait été réchauffé par la toison de mes agneaux</a:t>
            </a:r>
            <a:r>
              <a:rPr lang="fr-FR" sz="4400" dirty="0" smtClean="0">
                <a:latin typeface="Arial Rounded MT Bold" pitchFamily="34" charset="0"/>
              </a:rPr>
              <a:t>; &lt;&gt;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LA JUSTICE DE </a:t>
            </a:r>
            <a:r>
              <a:rPr lang="fr-FR" sz="4400" dirty="0" smtClean="0">
                <a:latin typeface="Arial Rounded MT Bold" pitchFamily="34" charset="0"/>
              </a:rPr>
              <a:t>JOB </a:t>
            </a:r>
            <a:r>
              <a:rPr lang="fr-FR" sz="3500" dirty="0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fr-FR" sz="3500" dirty="0" err="1" smtClean="0">
                <a:solidFill>
                  <a:srgbClr val="C00000"/>
                </a:solidFill>
                <a:latin typeface="Arial Rounded MT Bold" pitchFamily="34" charset="0"/>
              </a:rPr>
              <a:t>Chap</a:t>
            </a:r>
            <a:r>
              <a:rPr lang="fr-FR" sz="3500" dirty="0" smtClean="0">
                <a:solidFill>
                  <a:srgbClr val="C00000"/>
                </a:solidFill>
                <a:latin typeface="Arial Rounded MT Bold" pitchFamily="34" charset="0"/>
              </a:rPr>
              <a:t> 38: </a:t>
            </a:r>
            <a:r>
              <a:rPr lang="fr-FR" sz="3500" dirty="0" smtClean="0">
                <a:solidFill>
                  <a:srgbClr val="C00000"/>
                </a:solidFill>
                <a:latin typeface="Arial Rounded MT Bold" pitchFamily="34" charset="0"/>
              </a:rPr>
              <a:t>21-23)</a:t>
            </a:r>
            <a:endParaRPr lang="en-US" sz="35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21 </a:t>
            </a:r>
            <a:r>
              <a:rPr lang="fr-FR" sz="4400" dirty="0" smtClean="0">
                <a:latin typeface="Arial Rounded MT Bold" pitchFamily="34" charset="0"/>
              </a:rPr>
              <a:t>Si j'ai levé la main contre l'orphelin, Parce que je me sentais un appui dans les juges;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22 </a:t>
            </a:r>
            <a:r>
              <a:rPr lang="fr-FR" sz="4400" dirty="0" smtClean="0">
                <a:solidFill>
                  <a:srgbClr val="C00000"/>
                </a:solidFill>
                <a:latin typeface="Arial Rounded MT Bold" pitchFamily="34" charset="0"/>
              </a:rPr>
              <a:t>Que mon épaule se détache de sa jointure, Que mon bras tombe et qu'il se brise!</a:t>
            </a:r>
            <a:endParaRPr lang="en-US" sz="44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23 </a:t>
            </a:r>
            <a:r>
              <a:rPr lang="fr-FR" sz="4400" dirty="0" smtClean="0">
                <a:latin typeface="Arial Rounded MT Bold" pitchFamily="34" charset="0"/>
              </a:rPr>
              <a:t>Car les châtiments de Dieu m'épouvantent, Et je ne puis rien devant sa majesté</a:t>
            </a:r>
            <a:r>
              <a:rPr lang="fr-FR" sz="4400" dirty="0" smtClean="0">
                <a:latin typeface="Arial Rounded MT Bold" pitchFamily="34" charset="0"/>
              </a:rPr>
              <a:t>. &lt;&gt;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L’HUMILITÉ </a:t>
            </a:r>
            <a:r>
              <a:rPr lang="fr-FR" sz="4400" dirty="0" smtClean="0">
                <a:latin typeface="Arial Rounded MT Bold" pitchFamily="34" charset="0"/>
              </a:rPr>
              <a:t>DE </a:t>
            </a:r>
            <a:r>
              <a:rPr lang="fr-FR" sz="4400" dirty="0" smtClean="0">
                <a:latin typeface="Arial Rounded MT Bold" pitchFamily="34" charset="0"/>
              </a:rPr>
              <a:t>JOB</a:t>
            </a:r>
            <a:r>
              <a:rPr lang="fr-FR" sz="4400" dirty="0" smtClean="0">
                <a:latin typeface="Arial Rounded MT Bold" pitchFamily="34" charset="0"/>
              </a:rPr>
              <a:t> </a:t>
            </a:r>
            <a:r>
              <a:rPr lang="fr-FR" sz="3000" dirty="0" smtClean="0">
                <a:solidFill>
                  <a:srgbClr val="000066"/>
                </a:solidFill>
                <a:latin typeface="Arial Rounded MT Bold" pitchFamily="34" charset="0"/>
              </a:rPr>
              <a:t>(</a:t>
            </a:r>
            <a:r>
              <a:rPr lang="fr-FR" sz="30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3000" dirty="0" smtClean="0">
                <a:solidFill>
                  <a:srgbClr val="000066"/>
                </a:solidFill>
                <a:latin typeface="Arial Rounded MT Bold" pitchFamily="34" charset="0"/>
              </a:rPr>
              <a:t> 38: </a:t>
            </a:r>
            <a:r>
              <a:rPr lang="fr-FR" sz="3000" dirty="0" smtClean="0">
                <a:solidFill>
                  <a:srgbClr val="000066"/>
                </a:solidFill>
                <a:latin typeface="Arial Rounded MT Bold" pitchFamily="34" charset="0"/>
              </a:rPr>
              <a:t>24-30)</a:t>
            </a:r>
            <a:endParaRPr lang="en-US" sz="30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24 </a:t>
            </a:r>
            <a:r>
              <a:rPr lang="fr-FR" sz="4400" dirty="0" smtClean="0">
                <a:latin typeface="Arial Rounded MT Bold" pitchFamily="34" charset="0"/>
              </a:rPr>
              <a:t>Si j'ai mis dans l'or ma confiance, Si j'ai dit à l'or: Tu es mon espoir;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25 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Si je me suis réjoui de la grandeur de mes biens, De la quantité des richesses que j'avais acquises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;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26 </a:t>
            </a:r>
            <a:r>
              <a:rPr lang="fr-FR" sz="4400" dirty="0" smtClean="0">
                <a:latin typeface="Arial Rounded MT Bold" pitchFamily="34" charset="0"/>
              </a:rPr>
              <a:t>Si j'ai regardé le soleil quand il brillait, La lune quand elle s'avançait majestueuse,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27</a:t>
            </a:r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Et si mon cœur s'est laissé séduire en secret, Si ma main s'est portée sur ma bouche;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chemeClr val="tx1"/>
                </a:solidFill>
                <a:latin typeface="Arial Rounded MT Bold" pitchFamily="34" charset="0"/>
              </a:rPr>
              <a:t>28 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C'est encore un crime que doivent punir les juges, Et j'aurais renié le Dieu d'en haut</a:t>
            </a:r>
            <a:r>
              <a:rPr lang="fr-FR" sz="4400" dirty="0" smtClean="0">
                <a:solidFill>
                  <a:schemeClr val="tx1"/>
                </a:solidFill>
                <a:latin typeface="Arial Rounded MT Bold" pitchFamily="34" charset="0"/>
              </a:rPr>
              <a:t>!</a:t>
            </a:r>
            <a:endParaRPr lang="en-US" sz="4400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29</a:t>
            </a:r>
            <a:r>
              <a:rPr lang="fr-FR" sz="4400" b="1" baseline="300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Si j'ai été joyeux du malheur de mon ennemi, Si j'ai sauté d'allégresse quand les revers l'ont atteint,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30 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Moi qui n'ai pas permis à ma langue de pécher, De demander sa mort avec imprécation</a:t>
            </a:r>
            <a:r>
              <a:rPr lang="fr-FR" sz="4400" dirty="0" smtClean="0">
                <a:latin typeface="Arial Rounded MT Bold" pitchFamily="34" charset="0"/>
              </a:rPr>
              <a:t>; &lt;&gt;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LA MAÎTRISE DE SOI DE JOB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(</a:t>
            </a:r>
            <a:r>
              <a:rPr lang="fr-FR" sz="44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38: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31-32)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31</a:t>
            </a:r>
            <a:r>
              <a:rPr lang="fr-FR" sz="4400" b="1" baseline="300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Si les gens de ma tente ne disaient pas: Où est celui qui n'a pas été rassasié de sa viande?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32 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Si l'étranger passait la nuit dehors, Si je n'ouvrais pas ma porte au voyageur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; &lt;&gt;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sz="4400" dirty="0" smtClean="0">
                <a:latin typeface="Arial Rounded MT Bold" pitchFamily="34" charset="0"/>
              </a:rPr>
              <a:t>LA </a:t>
            </a:r>
            <a:r>
              <a:rPr lang="fr-FR" sz="4400" dirty="0" smtClean="0">
                <a:latin typeface="Arial Rounded MT Bold" pitchFamily="34" charset="0"/>
              </a:rPr>
              <a:t>FRANCHISE DE </a:t>
            </a:r>
            <a:r>
              <a:rPr lang="fr-FR" sz="4400" dirty="0" smtClean="0">
                <a:latin typeface="Arial Rounded MT Bold" pitchFamily="34" charset="0"/>
              </a:rPr>
              <a:t>JOB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1900" dirty="0" smtClean="0">
                <a:solidFill>
                  <a:srgbClr val="000066"/>
                </a:solidFill>
                <a:latin typeface="Arial Rounded MT Bold" pitchFamily="34" charset="0"/>
              </a:rPr>
              <a:t>(</a:t>
            </a:r>
            <a:r>
              <a:rPr lang="fr-FR" sz="19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1900" dirty="0" smtClean="0">
                <a:solidFill>
                  <a:srgbClr val="000066"/>
                </a:solidFill>
                <a:latin typeface="Arial Rounded MT Bold" pitchFamily="34" charset="0"/>
              </a:rPr>
              <a:t> 38: </a:t>
            </a:r>
            <a:r>
              <a:rPr lang="fr-FR" sz="1900" dirty="0" smtClean="0">
                <a:solidFill>
                  <a:srgbClr val="000066"/>
                </a:solidFill>
                <a:latin typeface="Arial Rounded MT Bold" pitchFamily="34" charset="0"/>
              </a:rPr>
              <a:t>33-34)</a:t>
            </a:r>
            <a:endParaRPr lang="en-US" sz="19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33 </a:t>
            </a:r>
            <a:r>
              <a:rPr lang="fr-FR" sz="4400" dirty="0" smtClean="0">
                <a:latin typeface="Arial Rounded MT Bold" pitchFamily="34" charset="0"/>
              </a:rPr>
              <a:t>Si, comme les hommes, j'ai caché mes transgressions, Et renfermé mes iniquités dans mon sein,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34 </a:t>
            </a:r>
            <a:r>
              <a:rPr lang="fr-FR" sz="4400" dirty="0" smtClean="0">
                <a:latin typeface="Arial Rounded MT Bold" pitchFamily="34" charset="0"/>
              </a:rPr>
              <a:t>Parce que j'avais peur de la multitude, Parce que je craignais le mépris des familles, Me tenant à l'écart et n'osant franchir ma porte</a:t>
            </a:r>
            <a:r>
              <a:rPr lang="fr-FR" sz="4400" dirty="0" smtClean="0">
                <a:latin typeface="Arial Rounded MT Bold" pitchFamily="34" charset="0"/>
              </a:rPr>
              <a:t>.. &lt;&gt;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Rounded MT Bold" pitchFamily="34" charset="0"/>
              </a:rPr>
              <a:t>L’ANGOISSE DE </a:t>
            </a:r>
            <a:r>
              <a:rPr lang="fr-FR" sz="4400" dirty="0" smtClean="0">
                <a:latin typeface="Arial Rounded MT Bold" pitchFamily="34" charset="0"/>
              </a:rPr>
              <a:t>JOB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(</a:t>
            </a:r>
            <a:r>
              <a:rPr lang="fr-FR" sz="44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38: 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35-38)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35 </a:t>
            </a:r>
            <a:r>
              <a:rPr lang="fr-FR" sz="4400" dirty="0" smtClean="0">
                <a:latin typeface="Arial Rounded MT Bold" pitchFamily="34" charset="0"/>
              </a:rPr>
              <a:t>Oh! qui me fera trouver quelqu'un qui m'écoute? Voilà ma défense toute signée: Que le Tout Puissant me réponde! Qui me donnera la plainte écrite par mon adversaire</a:t>
            </a:r>
            <a:r>
              <a:rPr lang="fr-FR" sz="4400" dirty="0" smtClean="0">
                <a:latin typeface="Arial Rounded MT Bold" pitchFamily="34" charset="0"/>
              </a:rPr>
              <a:t>?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36</a:t>
            </a:r>
            <a:r>
              <a:rPr lang="fr-FR" sz="4400" b="1" baseline="300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Je porterai son écrit sur mon épaule, Je l'attacherai sur mon front comme une couronne;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37 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Je lui rendrai compte de tous mes pas, Je m'approcherai de lui comme un prince.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38 </a:t>
            </a:r>
            <a:r>
              <a:rPr lang="fr-FR" sz="4400" dirty="0" smtClean="0">
                <a:latin typeface="Arial Rounded MT Bold" pitchFamily="34" charset="0"/>
              </a:rPr>
              <a:t>Si ma terre crie contre moi, Et que ses sillons versent des larmes</a:t>
            </a:r>
            <a:r>
              <a:rPr lang="fr-FR" sz="4400" dirty="0" smtClean="0">
                <a:latin typeface="Arial Rounded MT Bold" pitchFamily="34" charset="0"/>
              </a:rPr>
              <a:t>; &lt;&gt;</a:t>
            </a:r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4400" dirty="0" smtClean="0">
                <a:latin typeface="Arial Rounded MT Bold" pitchFamily="34" charset="0"/>
              </a:rPr>
              <a:t>L’HONNÊTETÉ DE </a:t>
            </a:r>
            <a:r>
              <a:rPr lang="fr-FR" sz="4400" dirty="0" smtClean="0">
                <a:latin typeface="Arial Rounded MT Bold" pitchFamily="34" charset="0"/>
              </a:rPr>
              <a:t>JOB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 </a:t>
            </a:r>
            <a:r>
              <a:rPr lang="fr-FR" sz="2000" dirty="0" smtClean="0">
                <a:solidFill>
                  <a:srgbClr val="000066"/>
                </a:solidFill>
                <a:latin typeface="Arial Rounded MT Bold" pitchFamily="34" charset="0"/>
              </a:rPr>
              <a:t>(</a:t>
            </a:r>
            <a:r>
              <a:rPr lang="fr-FR" sz="2000" dirty="0" err="1" smtClean="0">
                <a:solidFill>
                  <a:srgbClr val="000066"/>
                </a:solidFill>
                <a:latin typeface="Arial Rounded MT Bold" pitchFamily="34" charset="0"/>
              </a:rPr>
              <a:t>Chap</a:t>
            </a:r>
            <a:r>
              <a:rPr lang="fr-FR" sz="2000" dirty="0" smtClean="0">
                <a:solidFill>
                  <a:srgbClr val="000066"/>
                </a:solidFill>
                <a:latin typeface="Arial Rounded MT Bold" pitchFamily="34" charset="0"/>
              </a:rPr>
              <a:t> 38: </a:t>
            </a:r>
            <a:r>
              <a:rPr lang="fr-FR" sz="2000" dirty="0" smtClean="0">
                <a:solidFill>
                  <a:srgbClr val="000066"/>
                </a:solidFill>
                <a:latin typeface="Arial Rounded MT Bold" pitchFamily="34" charset="0"/>
              </a:rPr>
              <a:t>39-40-30</a:t>
            </a:r>
            <a:r>
              <a:rPr lang="fr-FR" sz="2000" dirty="0" smtClean="0">
                <a:solidFill>
                  <a:srgbClr val="000066"/>
                </a:solidFill>
                <a:latin typeface="Arial Rounded MT Bold" pitchFamily="34" charset="0"/>
              </a:rPr>
              <a:t>)</a:t>
            </a:r>
            <a:endParaRPr lang="en-US" sz="20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000066"/>
                </a:solidFill>
                <a:latin typeface="Arial Rounded MT Bold" pitchFamily="34" charset="0"/>
              </a:rPr>
              <a:t>39 </a:t>
            </a:r>
            <a:r>
              <a:rPr lang="fr-FR" sz="4400" dirty="0" smtClean="0">
                <a:solidFill>
                  <a:srgbClr val="000066"/>
                </a:solidFill>
                <a:latin typeface="Arial Rounded MT Bold" pitchFamily="34" charset="0"/>
              </a:rPr>
              <a:t>Si j'en ai mangé le produit sans l'avoir payée, Et que j'aie attristé l'âme de ses anciens maîtres;</a:t>
            </a:r>
            <a:endParaRPr lang="en-US" sz="4400" dirty="0" smtClean="0">
              <a:solidFill>
                <a:srgbClr val="00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40</a:t>
            </a:r>
            <a:r>
              <a:rPr lang="fr-FR" sz="4400" b="1" baseline="300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Qu'il y croisse des épines au lieu de froment, Et de l'ivraie au lieu d'orge! Fin des paroles de Job</a:t>
            </a:r>
            <a:r>
              <a:rPr lang="fr-FR" sz="4400" dirty="0" smtClean="0">
                <a:latin typeface="Arial Rounded MT Bold" pitchFamily="34" charset="0"/>
              </a:rPr>
              <a:t>. &lt;&gt; &lt;&gt;</a:t>
            </a:r>
            <a:endParaRPr lang="en-US" sz="4400" dirty="0" smtClean="0">
              <a:latin typeface="Arial Rounded MT Bold" pitchFamily="34" charset="0"/>
            </a:endParaRPr>
          </a:p>
          <a:p>
            <a:pPr>
              <a:buNone/>
            </a:pPr>
            <a:endParaRPr lang="en-US" sz="44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 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CONCLUSION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Personne ici présent ne peut se comparer à Job en intégrité.</a:t>
            </a:r>
            <a:endParaRPr lang="en-US" sz="4800" dirty="0" smtClean="0"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C000"/>
                </a:solidFill>
                <a:latin typeface="Arial Rounded MT Bold" pitchFamily="34" charset="0"/>
              </a:rPr>
              <a:t>Job était quelqu’un qui maintenait sa prestance de juste en présence de la richesse et de la pauvreté</a:t>
            </a:r>
            <a:r>
              <a:rPr lang="fr-FR" sz="48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48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En </a:t>
            </a:r>
            <a:r>
              <a:rPr lang="fr-FR" sz="4400" dirty="0" smtClean="0">
                <a:latin typeface="Arial Rounded MT Bold" pitchFamily="34" charset="0"/>
              </a:rPr>
              <a:t>deux reprises le Créateur donna libre arbitre au diable d’éprouver sa probité et sa foi par la pauvreté et par la maladie, par le chagrin, et par la confusion.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Quoique confus, Job maintint sa croyance en Dieu jusqu’au bout.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Tout le monde aura à passer au test Job d’une façon ou d’une autre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Il </a:t>
            </a:r>
            <a:r>
              <a:rPr lang="fr-FR" sz="4400" dirty="0" smtClean="0">
                <a:latin typeface="Arial Rounded MT Bold" pitchFamily="34" charset="0"/>
              </a:rPr>
              <a:t>viendra le jour où l’on doit tout perdre de ce qu’on a de précieux.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Il viendra le jour où Dieu permettra au diable de saccager tes fondations pour voir si tu vas pouvoir rester debout.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Il viendra le jour où l’incompréhension, le mépris, la calomnie seront ton partage de la part de tes proches. 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Ta </a:t>
            </a:r>
            <a:r>
              <a:rPr lang="fr-FR" sz="4400" dirty="0" smtClean="0">
                <a:latin typeface="Arial Rounded MT Bold" pitchFamily="34" charset="0"/>
              </a:rPr>
              <a:t>santé et même ta survie peuvent être menacées par l’ennemi par la volonté permissive de Dieu.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Rappelle-toi que tous les yeux sont fixés sur toi dans ton apparente solitude.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Les caméras du ciel et celles du diable enregistrent tout ce que tu fais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 smtClean="0">
                <a:latin typeface="Arial Rounded MT Bold" pitchFamily="34" charset="0"/>
              </a:rPr>
              <a:t>C’est </a:t>
            </a:r>
            <a:r>
              <a:rPr lang="fr-FR" sz="4400" dirty="0" smtClean="0">
                <a:latin typeface="Arial Rounded MT Bold" pitchFamily="34" charset="0"/>
              </a:rPr>
              <a:t>un pari ! Dieu a tout misé sur toi.</a:t>
            </a:r>
            <a:endParaRPr lang="en-US" sz="4400" dirty="0" smtClean="0"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Le test est presque à son terme quand l’angoisse touche à son climax.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400" dirty="0" smtClean="0">
                <a:latin typeface="Arial Rounded MT Bold" pitchFamily="34" charset="0"/>
              </a:rPr>
              <a:t>Dieu est sur le point d’intervenir en ta faveur</a:t>
            </a:r>
            <a:r>
              <a:rPr lang="fr-FR" sz="4400" dirty="0" smtClean="0">
                <a:latin typeface="Arial Rounded MT Bold" pitchFamily="34" charset="0"/>
              </a:rPr>
              <a:t>.</a:t>
            </a:r>
            <a:endParaRPr lang="en-US" sz="4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800" dirty="0" smtClean="0">
                <a:solidFill>
                  <a:schemeClr val="bg1"/>
                </a:solidFill>
                <a:latin typeface="Arial Rounded MT Bold" pitchFamily="34" charset="0"/>
              </a:rPr>
              <a:t>Le diable n’aura plus rien à dire de toi.</a:t>
            </a:r>
            <a:endParaRPr lang="en-US" sz="48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solidFill>
                  <a:srgbClr val="FFC000"/>
                </a:solidFill>
                <a:latin typeface="Arial Rounded MT Bold" pitchFamily="34" charset="0"/>
              </a:rPr>
              <a:t>Tu </a:t>
            </a:r>
            <a:r>
              <a:rPr lang="fr-FR" sz="4800" dirty="0" smtClean="0">
                <a:solidFill>
                  <a:srgbClr val="FFC000"/>
                </a:solidFill>
                <a:latin typeface="Arial Rounded MT Bold" pitchFamily="34" charset="0"/>
              </a:rPr>
              <a:t>seras connu comme un homme éprouvé et épuré.</a:t>
            </a:r>
            <a:endParaRPr lang="en-US" sz="48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lvl="0" algn="just"/>
            <a:r>
              <a:rPr lang="fr-FR" sz="4800" dirty="0" smtClean="0">
                <a:latin typeface="Arial Rounded MT Bold" pitchFamily="34" charset="0"/>
              </a:rPr>
              <a:t>Si Christ tarde à venir, tu verras le double pour ton temps de trouble</a:t>
            </a:r>
            <a:r>
              <a:rPr lang="fr-FR" sz="4800" dirty="0" smtClean="0">
                <a:latin typeface="Arial Rounded MT Bold" pitchFamily="34" charset="0"/>
              </a:rPr>
              <a:t>.</a:t>
            </a:r>
            <a:r>
              <a:rPr lang="fr-FR" sz="4800" dirty="0" smtClean="0">
                <a:latin typeface="Arial Rounded MT Bold" pitchFamily="34" charset="0"/>
              </a:rPr>
              <a:t> </a:t>
            </a:r>
            <a:endParaRPr lang="en-US" sz="4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Joël 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2 :24-26 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24 </a:t>
            </a:r>
            <a:r>
              <a:rPr lang="fr-FR" sz="4400" dirty="0" smtClean="0">
                <a:latin typeface="Arial Rounded MT Bold" pitchFamily="34" charset="0"/>
              </a:rPr>
              <a:t>Les aires se rempliront de blé, Et les cuves regorgeront de moût et d'huile.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FFC000"/>
                </a:solidFill>
                <a:latin typeface="Arial Rounded MT Bold" pitchFamily="34" charset="0"/>
              </a:rPr>
              <a:t>25 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Je vous remplacerai les années Qu'ont dévorées la sauterelle, Le </a:t>
            </a:r>
            <a:r>
              <a:rPr lang="fr-FR" sz="4400" dirty="0" err="1" smtClean="0">
                <a:solidFill>
                  <a:srgbClr val="FFC000"/>
                </a:solidFill>
                <a:latin typeface="Arial Rounded MT Bold" pitchFamily="34" charset="0"/>
              </a:rPr>
              <a:t>jélek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, le </a:t>
            </a:r>
            <a:r>
              <a:rPr lang="fr-FR" sz="4400" dirty="0" err="1" smtClean="0">
                <a:solidFill>
                  <a:srgbClr val="FFC000"/>
                </a:solidFill>
                <a:latin typeface="Arial Rounded MT Bold" pitchFamily="34" charset="0"/>
              </a:rPr>
              <a:t>hasil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 et le </a:t>
            </a:r>
            <a:r>
              <a:rPr lang="fr-FR" sz="4400" dirty="0" err="1" smtClean="0">
                <a:solidFill>
                  <a:srgbClr val="FFC000"/>
                </a:solidFill>
                <a:latin typeface="Arial Rounded MT Bold" pitchFamily="34" charset="0"/>
              </a:rPr>
              <a:t>gazam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, Ma grande armée que j'avais envoyée contre vous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baseline="30000" dirty="0" smtClean="0">
                <a:latin typeface="Arial Rounded MT Bold" pitchFamily="34" charset="0"/>
              </a:rPr>
              <a:t>25</a:t>
            </a:r>
            <a:r>
              <a:rPr lang="fr-FR" sz="4400" b="1" baseline="30000" dirty="0" smtClean="0">
                <a:latin typeface="Arial Rounded MT Bold" pitchFamily="34" charset="0"/>
              </a:rPr>
              <a:t> </a:t>
            </a:r>
            <a:r>
              <a:rPr lang="fr-FR" sz="4400" dirty="0" smtClean="0">
                <a:latin typeface="Arial Rounded MT Bold" pitchFamily="34" charset="0"/>
              </a:rPr>
              <a:t>Je vous remplacerai les années Qu'ont dévorées la sauterelle, Le </a:t>
            </a:r>
            <a:r>
              <a:rPr lang="fr-FR" sz="4400" dirty="0" err="1" smtClean="0">
                <a:latin typeface="Arial Rounded MT Bold" pitchFamily="34" charset="0"/>
              </a:rPr>
              <a:t>jélek</a:t>
            </a:r>
            <a:r>
              <a:rPr lang="fr-FR" sz="4400" dirty="0" smtClean="0">
                <a:latin typeface="Arial Rounded MT Bold" pitchFamily="34" charset="0"/>
              </a:rPr>
              <a:t>, le </a:t>
            </a:r>
            <a:r>
              <a:rPr lang="fr-FR" sz="4400" dirty="0" err="1" smtClean="0">
                <a:latin typeface="Arial Rounded MT Bold" pitchFamily="34" charset="0"/>
              </a:rPr>
              <a:t>hasil</a:t>
            </a:r>
            <a:r>
              <a:rPr lang="fr-FR" sz="4400" dirty="0" smtClean="0">
                <a:latin typeface="Arial Rounded MT Bold" pitchFamily="34" charset="0"/>
              </a:rPr>
              <a:t> et le </a:t>
            </a:r>
            <a:r>
              <a:rPr lang="fr-FR" sz="4400" dirty="0" err="1" smtClean="0">
                <a:latin typeface="Arial Rounded MT Bold" pitchFamily="34" charset="0"/>
              </a:rPr>
              <a:t>gazam</a:t>
            </a:r>
            <a:r>
              <a:rPr lang="fr-FR" sz="4400" dirty="0" smtClean="0">
                <a:latin typeface="Arial Rounded MT Bold" pitchFamily="34" charset="0"/>
              </a:rPr>
              <a:t>, Ma grande armée que j'avais envoyée contre vous.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r>
              <a:rPr lang="fr-FR" sz="4400" b="1" baseline="30000" dirty="0" smtClean="0">
                <a:solidFill>
                  <a:srgbClr val="FFC000"/>
                </a:solidFill>
                <a:latin typeface="Arial Rounded MT Bold" pitchFamily="34" charset="0"/>
              </a:rPr>
              <a:t>26 </a:t>
            </a:r>
            <a:r>
              <a:rPr lang="fr-FR" sz="4400" dirty="0" smtClean="0">
                <a:solidFill>
                  <a:srgbClr val="FFC000"/>
                </a:solidFill>
                <a:latin typeface="Arial Rounded MT Bold" pitchFamily="34" charset="0"/>
              </a:rPr>
              <a:t>Vous mangerez et vous vous rassasierez, Et vous célébrerez le nom de l'Éternel, votre Dieu, Qui aura fait pour vous des prodiges; Et mon peuple ne sera plus jamais dans la confusion.</a:t>
            </a:r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pPr algn="r"/>
            <a:r>
              <a:rPr lang="fr-FR" sz="4400" dirty="0" smtClean="0">
                <a:latin typeface="Arial Rounded MT Bold" pitchFamily="34" charset="0"/>
              </a:rPr>
              <a:t>AMEN !</a:t>
            </a:r>
            <a:endParaRPr lang="en-US" sz="4400" dirty="0" smtClean="0">
              <a:latin typeface="Arial Rounded MT Bold" pitchFamily="34" charset="0"/>
            </a:endParaRPr>
          </a:p>
          <a:p>
            <a:pPr algn="just"/>
            <a:endParaRPr lang="en-US" sz="4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28632</TotalTime>
  <Words>740</Words>
  <Application>Microsoft Office PowerPoint</Application>
  <PresentationFormat>On-screen Show (4:3)</PresentationFormat>
  <Paragraphs>109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CHRIST THE ROCK CONGREGATION SUNDAY DECEMBER 1ST  2024 SERMON PAR PASTEUR  MARC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344</cp:revision>
  <dcterms:created xsi:type="dcterms:W3CDTF">2022-04-13T13:36:19Z</dcterms:created>
  <dcterms:modified xsi:type="dcterms:W3CDTF">2024-11-29T19:29:32Z</dcterms:modified>
</cp:coreProperties>
</file>