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04" r:id="rId2"/>
    <p:sldId id="1805" r:id="rId3"/>
    <p:sldId id="1848" r:id="rId4"/>
    <p:sldId id="1849" r:id="rId5"/>
    <p:sldId id="1840" r:id="rId6"/>
    <p:sldId id="1850" r:id="rId7"/>
    <p:sldId id="1851" r:id="rId8"/>
    <p:sldId id="1852" r:id="rId9"/>
    <p:sldId id="1853" r:id="rId10"/>
    <p:sldId id="1854" r:id="rId11"/>
    <p:sldId id="1825" r:id="rId12"/>
    <p:sldId id="1855" r:id="rId13"/>
    <p:sldId id="1856" r:id="rId14"/>
    <p:sldId id="1857" r:id="rId15"/>
    <p:sldId id="1858" r:id="rId16"/>
    <p:sldId id="1846" r:id="rId17"/>
    <p:sldId id="1859" r:id="rId18"/>
    <p:sldId id="1860" r:id="rId19"/>
    <p:sldId id="1861" r:id="rId20"/>
    <p:sldId id="1862" r:id="rId21"/>
    <p:sldId id="1863" r:id="rId22"/>
    <p:sldId id="1847" r:id="rId23"/>
    <p:sldId id="1864" r:id="rId24"/>
    <p:sldId id="1865" r:id="rId25"/>
    <p:sldId id="1870" r:id="rId26"/>
    <p:sldId id="1866" r:id="rId27"/>
    <p:sldId id="1871" r:id="rId28"/>
    <p:sldId id="1868" r:id="rId29"/>
    <p:sldId id="1841" r:id="rId30"/>
    <p:sldId id="1872" r:id="rId31"/>
    <p:sldId id="1873" r:id="rId32"/>
    <p:sldId id="1874" r:id="rId33"/>
    <p:sldId id="1875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0066"/>
    <a:srgbClr val="000066"/>
    <a:srgbClr val="FF99FF"/>
    <a:srgbClr val="FF3300"/>
    <a:srgbClr val="99FF33"/>
    <a:srgbClr val="FF9966"/>
    <a:srgbClr val="460000"/>
    <a:srgbClr val="003366"/>
    <a:srgbClr val="0066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4" autoAdjust="0"/>
    <p:restoredTop sz="94436" autoAdjust="0"/>
  </p:normalViewPr>
  <p:slideViewPr>
    <p:cSldViewPr>
      <p:cViewPr varScale="1">
        <p:scale>
          <a:sx n="74" d="100"/>
          <a:sy n="74" d="100"/>
        </p:scale>
        <p:origin x="-8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335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arousse.fr/dictionnaires/francais/d%C3%A9pit/23790" TargetMode="External"/><Relationship Id="rId13" Type="http://schemas.openxmlformats.org/officeDocument/2006/relationships/hyperlink" Target="https://www.larousse.fr/dictionnaires/francais/tristesse/79816" TargetMode="External"/><Relationship Id="rId3" Type="http://schemas.openxmlformats.org/officeDocument/2006/relationships/hyperlink" Target="https://www.larousse.fr/dictionnaires/francais/b%C3%A9atitude/8510" TargetMode="External"/><Relationship Id="rId7" Type="http://schemas.openxmlformats.org/officeDocument/2006/relationships/hyperlink" Target="https://www.larousse.fr/dictionnaires/francais/affliction/1494" TargetMode="External"/><Relationship Id="rId12" Type="http://schemas.openxmlformats.org/officeDocument/2006/relationships/hyperlink" Target="https://www.larousse.fr/dictionnaires/francais/m%C3%A9lancolie/50268" TargetMode="External"/><Relationship Id="rId2" Type="http://schemas.openxmlformats.org/officeDocument/2006/relationships/hyperlink" Target="https://www.larousse.fr/dictionnaires/francais/all%C3%A9gresse/23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arousse.fr/dictionnaires/francais/jubilation/45069" TargetMode="External"/><Relationship Id="rId11" Type="http://schemas.openxmlformats.org/officeDocument/2006/relationships/hyperlink" Target="https://www.larousse.fr/dictionnaires/francais/douleur/26637" TargetMode="External"/><Relationship Id="rId5" Type="http://schemas.openxmlformats.org/officeDocument/2006/relationships/hyperlink" Target="https://www.larousse.fr/dictionnaires/francais/f%C3%A9licit%C3%A9/33186" TargetMode="External"/><Relationship Id="rId10" Type="http://schemas.openxmlformats.org/officeDocument/2006/relationships/hyperlink" Target="https://www.larousse.fr/dictionnaires/francais/d%C3%A9solation/24565" TargetMode="External"/><Relationship Id="rId4" Type="http://schemas.openxmlformats.org/officeDocument/2006/relationships/hyperlink" Target="https://www.larousse.fr/dictionnaires/francais/exultation/32523" TargetMode="External"/><Relationship Id="rId9" Type="http://schemas.openxmlformats.org/officeDocument/2006/relationships/hyperlink" Target="https://www.larousse.fr/dictionnaires/francais/d%C3%A9sespoir/24408" TargetMode="External"/><Relationship Id="rId14" Type="http://schemas.openxmlformats.org/officeDocument/2006/relationships/hyperlink" Target="https://www.larousse.fr/dictionnaires/francais/joie/44939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nrtl.fr/definition/joi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66"/>
                </a:solidFill>
              </a:rPr>
              <a:t>CHRIST THE ROCK CONGREGATION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SUNDAY DECEMBER 8</a:t>
            </a:r>
            <a:r>
              <a:rPr lang="en-US" sz="3600" b="1" baseline="30000" dirty="0" smtClean="0">
                <a:solidFill>
                  <a:schemeClr val="tx2">
                    <a:lumMod val="75000"/>
                  </a:schemeClr>
                </a:solidFill>
              </a:rPr>
              <a:t>TH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2024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C00000"/>
                </a:solidFill>
              </a:rPr>
              <a:t>SERMON PAR PASTEUR  MARC SIMEON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Praise Worship Images – Browse 45,655 Stock Photos, Vectors, and Video |  Adobe Stock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520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81400"/>
            <a:ext cx="9144000" cy="1447800"/>
          </a:xfr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4800" b="1" dirty="0" smtClean="0">
                <a:solidFill>
                  <a:schemeClr val="bg1"/>
                </a:solidFill>
              </a:rPr>
              <a:t>LA SOURCE DE LA JOIE DES ENFANTS DE DIEU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50292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Tu Mets dans mon C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œ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ur plus de Joie qu'ils n'en ont Quand Abondent leur Froment et leur Mo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û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t.</a:t>
            </a:r>
            <a:r>
              <a:rPr kumimoji="0" lang="fr-FR" sz="2400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(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Psaume 4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8)</a:t>
            </a:r>
            <a:endParaRPr kumimoji="0" lang="fr-FR" sz="2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LECTURE PSAUME 4 : 7-9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fr-FR" sz="4800" b="1" dirty="0" smtClean="0">
                <a:solidFill>
                  <a:srgbClr val="000066"/>
                </a:solidFill>
                <a:latin typeface="Arial Rounded MT Bold" pitchFamily="34" charset="0"/>
              </a:rPr>
              <a:t>Ps 4: 7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 Plusieurs disent: Qui nous fera voir le bonheur? Fais lever sur nous la lumière de ta face, ô Éternel!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8) Tu mets dans mon cœur plus de joie qu'ils n'en ont Quand abondent leur froment et leur moût.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 9) Je me couche et je m'endors en paix, Car toi seul, ô Éternel! tu me donnes la 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sécurité 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dans ma demeure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fr-FR" sz="4800" b="1" dirty="0" err="1" smtClean="0">
                <a:solidFill>
                  <a:srgbClr val="C00000"/>
                </a:solidFill>
                <a:latin typeface="Arial Rounded MT Bold" pitchFamily="34" charset="0"/>
              </a:rPr>
              <a:t>Eccl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5 :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</a:p>
          <a:p>
            <a:pPr algn="just"/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Quand 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le bien abonde, ceux qui le mangent abondent; et quel avantage en revient-il à son possesseur, sinon qu'il le voit de ses yeux?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endParaRPr lang="en-US" sz="48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algn="just"/>
            <a:r>
              <a:rPr lang="fr-FR" sz="4800" b="1" dirty="0" err="1" smtClean="0">
                <a:solidFill>
                  <a:srgbClr val="C00000"/>
                </a:solidFill>
                <a:latin typeface="Arial Rounded MT Bold" pitchFamily="34" charset="0"/>
              </a:rPr>
              <a:t>Esaïe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9:2-3</a:t>
            </a:r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Tu rends le peuple nombreux, Tu lui accordes de grandes joies; Il se réjouit devant toi, comme on se réjouit à la moisson, Comme on pousse des cris d'allégresse au partage du butin.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3 Car le joug qui pesait sur lui, Le bâton qui frappait son dos, La verge de celui qui l'opprimait, Tu les brises, comme à la journée de Madian.</a:t>
            </a:r>
            <a:endParaRPr lang="en-US" sz="48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INTRODUCTION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joie est l’emblème de l’expérience humaine.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La satisfaction et la joie vont en paire.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Quand on est satisfait, cela produit de la joie.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La joie est expérimentée quand on réalise ses souhaits, ses vœux, et ses aspirations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joie est universelle et peut être expérimentée par tout le monde pour de bonnes ou de mauvaises raisons.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 voleur qui réussit dans son vol sans être surprit expérimente une grande joie.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 cultivateur qui amasse une grande récolte expérimente de la joie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Je </a:t>
            </a:r>
            <a:r>
              <a:rPr lang="fr-FR" sz="4400" dirty="0" smtClean="0">
                <a:latin typeface="Arial Rounded MT Bold" pitchFamily="34" charset="0"/>
              </a:rPr>
              <a:t>me rappelle comment j’étais joyeux le jour où ma femme avait accepté mon offre d’amour de devenir ma petite amie.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Les hommes d’affaires sont joyeux quand ils réussissent dans leur entreprises.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Dans le psaume 4, nous trouvons une autre sorte de joie provenant de notre relation avec notre Dieu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 </a:t>
            </a:r>
            <a:r>
              <a:rPr lang="fr-FR" sz="4400" dirty="0" smtClean="0">
                <a:latin typeface="Arial Rounded MT Bold" pitchFamily="34" charset="0"/>
              </a:rPr>
              <a:t>psalmiste déclare que cette joie venant de Dieu est plus excellente que celle que produisent les grandes réussites de la vie.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Tu Mets dans mon Cœur plus de Joie qu'ils n'en ont Quand Abondent leur Froment et leur Moût. Psaume 4 :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8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Dans </a:t>
            </a:r>
            <a:r>
              <a:rPr lang="fr-FR" sz="4400" dirty="0" smtClean="0">
                <a:latin typeface="Arial Rounded MT Bold" pitchFamily="34" charset="0"/>
              </a:rPr>
              <a:t>la vie on parle des causes et des effets.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A cause de l’abondance du froment (blé) et du moût (raisin), beaucoup expérimentent de la joie comme effet.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cause de la joie des élus est Dieu Lui-même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 smtClean="0">
                <a:latin typeface="Arial Rounded MT Bold" pitchFamily="34" charset="0"/>
              </a:rPr>
              <a:t>peut suppléer la joie à ses enfants en absence de l’opulence et des biens de la terre.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b="1" dirty="0" err="1" smtClean="0">
                <a:solidFill>
                  <a:srgbClr val="0033CC"/>
                </a:solidFill>
                <a:latin typeface="Arial Rounded MT Bold" pitchFamily="34" charset="0"/>
              </a:rPr>
              <a:t>Proverbs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10:22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 ¶ C'est la bénédiction de l'Éternel qui enrichit, Et il ne la fait suivre d'aucun chagrin.</a:t>
            </a:r>
            <a:endParaRPr lang="en-US" sz="44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DÉVELOPPEMENT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Définition du mot joie selon Larousse 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err="1" smtClean="0">
                <a:solidFill>
                  <a:srgbClr val="0033CC"/>
                </a:solidFill>
                <a:latin typeface="Arial Rounded MT Bold" pitchFamily="34" charset="0"/>
              </a:rPr>
              <a:t>Mom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 féminin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b="1" dirty="0" smtClean="0">
                <a:latin typeface="Arial Rounded MT Bold" pitchFamily="34" charset="0"/>
              </a:rPr>
              <a:t>1</a:t>
            </a:r>
            <a:r>
              <a:rPr lang="fr-FR" sz="4400" b="1" dirty="0" smtClean="0">
                <a:latin typeface="Arial Rounded MT Bold" pitchFamily="34" charset="0"/>
              </a:rPr>
              <a:t>.</a:t>
            </a:r>
            <a:r>
              <a:rPr lang="fr-FR" sz="4400" dirty="0" smtClean="0">
                <a:latin typeface="Arial Rounded MT Bold" pitchFamily="34" charset="0"/>
              </a:rPr>
              <a:t> Sentiment de plaisir, de bonheur intense, caractérisé par sa plénitude et sa durée limitée, et éprouvé par quelqu'un dont une aspiration, un désir est satisfait ou en voie de l'être </a:t>
            </a:r>
            <a:r>
              <a:rPr lang="en-US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cap="small" dirty="0" smtClean="0">
                <a:latin typeface="Arial Rounded MT Bold" pitchFamily="34" charset="0"/>
              </a:rPr>
              <a:t>Synonymes </a:t>
            </a:r>
            <a:r>
              <a:rPr lang="fr-FR" sz="4400" b="1" cap="small" dirty="0" smtClean="0">
                <a:latin typeface="Arial Rounded MT Bold" pitchFamily="34" charset="0"/>
              </a:rPr>
              <a:t>: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u="sng" dirty="0" smtClean="0">
                <a:latin typeface="Arial Rounded MT Bold" pitchFamily="34" charset="0"/>
                <a:hlinkClick r:id="rId2"/>
              </a:rPr>
              <a:t>allégresse</a:t>
            </a:r>
            <a:r>
              <a:rPr lang="fr-FR" sz="4400" dirty="0" smtClean="0">
                <a:latin typeface="Arial Rounded MT Bold" pitchFamily="34" charset="0"/>
              </a:rPr>
              <a:t> - </a:t>
            </a:r>
            <a:r>
              <a:rPr lang="fr-FR" sz="4400" u="sng" dirty="0" smtClean="0">
                <a:latin typeface="Arial Rounded MT Bold" pitchFamily="34" charset="0"/>
                <a:hlinkClick r:id="rId3"/>
              </a:rPr>
              <a:t>béatitude</a:t>
            </a:r>
            <a:r>
              <a:rPr lang="fr-FR" sz="4400" dirty="0" smtClean="0">
                <a:latin typeface="Arial Rounded MT Bold" pitchFamily="34" charset="0"/>
              </a:rPr>
              <a:t> - </a:t>
            </a:r>
            <a:r>
              <a:rPr lang="fr-FR" sz="4400" u="sng" dirty="0" smtClean="0">
                <a:latin typeface="Arial Rounded MT Bold" pitchFamily="34" charset="0"/>
                <a:hlinkClick r:id="rId4"/>
              </a:rPr>
              <a:t>exultation</a:t>
            </a:r>
            <a:r>
              <a:rPr lang="fr-FR" sz="4400" dirty="0" smtClean="0">
                <a:latin typeface="Arial Rounded MT Bold" pitchFamily="34" charset="0"/>
              </a:rPr>
              <a:t> - </a:t>
            </a:r>
            <a:r>
              <a:rPr lang="fr-FR" sz="4400" u="sng" dirty="0" smtClean="0">
                <a:latin typeface="Arial Rounded MT Bold" pitchFamily="34" charset="0"/>
                <a:hlinkClick r:id="rId5"/>
              </a:rPr>
              <a:t>félicité</a:t>
            </a:r>
            <a:r>
              <a:rPr lang="fr-FR" sz="4400" dirty="0" smtClean="0">
                <a:latin typeface="Arial Rounded MT Bold" pitchFamily="34" charset="0"/>
              </a:rPr>
              <a:t> - </a:t>
            </a:r>
            <a:r>
              <a:rPr lang="fr-FR" sz="4400" u="sng" dirty="0" smtClean="0">
                <a:latin typeface="Arial Rounded MT Bold" pitchFamily="34" charset="0"/>
                <a:hlinkClick r:id="rId6"/>
              </a:rPr>
              <a:t>jubilation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cap="small" dirty="0" smtClean="0">
                <a:latin typeface="Arial Rounded MT Bold" pitchFamily="34" charset="0"/>
              </a:rPr>
              <a:t>Contraires :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7"/>
              </a:rPr>
              <a:t>affliction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 - </a:t>
            </a:r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8"/>
              </a:rPr>
              <a:t>dépit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 - </a:t>
            </a:r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9"/>
              </a:rPr>
              <a:t>désespoir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 - </a:t>
            </a:r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10"/>
              </a:rPr>
              <a:t>désolation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 - </a:t>
            </a:r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11"/>
              </a:rPr>
              <a:t>douleur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 - </a:t>
            </a:r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12"/>
              </a:rPr>
              <a:t>mélancolie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 - </a:t>
            </a:r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13"/>
              </a:rPr>
              <a:t>tristesse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2800" u="sng" dirty="0" smtClean="0">
                <a:latin typeface="Arial Rounded MT Bold" pitchFamily="34" charset="0"/>
                <a:hlinkClick r:id="rId14"/>
              </a:rPr>
              <a:t>https://www.larousse.fr/dictionnaires/francais/joie/44939</a:t>
            </a:r>
            <a:endParaRPr lang="en-US" sz="2800" dirty="0" smtClean="0"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Joie: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Émotion </a:t>
            </a:r>
            <a:r>
              <a:rPr lang="fr-FR" sz="4400" dirty="0" smtClean="0">
                <a:latin typeface="Arial Rounded MT Bold" pitchFamily="34" charset="0"/>
              </a:rPr>
              <a:t>vive, agréable, limitée dans le temps; sentiment de plénitude qui affecte l'être entier au moment où ses aspirations, ses ambitions, ses désirs ou ses rêves viennent à être satisfaits d'une manière effective ou imaginaire.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u="sng" dirty="0" smtClean="0">
                <a:latin typeface="Arial Rounded MT Bold" pitchFamily="34" charset="0"/>
                <a:hlinkClick r:id="rId2"/>
              </a:rPr>
              <a:t>https://www.cnrtl.fr/definition/joie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 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Définition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Biblique de la joie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Définition biblique : « La joie » (en grec </a:t>
            </a:r>
            <a:r>
              <a:rPr lang="fr-FR" sz="4400" dirty="0" err="1" smtClean="0">
                <a:latin typeface="Arial Rounded MT Bold" pitchFamily="34" charset="0"/>
              </a:rPr>
              <a:t>Chara</a:t>
            </a:r>
            <a:r>
              <a:rPr lang="fr-FR" sz="4400" dirty="0" smtClean="0">
                <a:latin typeface="Arial Rounded MT Bold" pitchFamily="34" charset="0"/>
              </a:rPr>
              <a:t>), c’est-à-dire prendre le sentiment de contentement basé sur l’amour, la grâce, la bénédiction, les promesses et la proximité de Dieu qui appartient à ceux qui croient en Christ.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1700" dirty="0" smtClean="0">
                <a:solidFill>
                  <a:srgbClr val="0033CC"/>
                </a:solidFill>
                <a:latin typeface="Arial Rounded MT Bold" pitchFamily="34" charset="0"/>
              </a:rPr>
              <a:t>https://chretiens.com/quoi-de-neuf/le-fruit-de-lesprit-cest-la-joie/2023/02/22/12/58</a:t>
            </a:r>
            <a:r>
              <a:rPr lang="fr-FR" sz="1700" dirty="0" smtClean="0">
                <a:solidFill>
                  <a:srgbClr val="0033CC"/>
                </a:solidFill>
                <a:latin typeface="Arial Rounded MT Bold" pitchFamily="34" charset="0"/>
              </a:rPr>
              <a:t>/</a:t>
            </a:r>
            <a:endParaRPr lang="en-US" sz="17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«</a:t>
            </a:r>
            <a:r>
              <a:rPr lang="fr-FR" sz="4400" dirty="0" smtClean="0">
                <a:latin typeface="Arial Rounded MT Bold" pitchFamily="34" charset="0"/>
              </a:rPr>
              <a:t> La joie est l'état stable et normal de l'enfant de Dieu. »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La joie fait partie du fruit de l’Esprit. Ga 5:22 Mais le fruit de l'Esprit, c'est l'amour, la joie, la paix, la patience, la bonté, la bénignité, la fidélité,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Jean </a:t>
            </a:r>
            <a:r>
              <a:rPr lang="fr-FR" sz="4400" dirty="0" smtClean="0">
                <a:latin typeface="Arial Rounded MT Bold" pitchFamily="34" charset="0"/>
              </a:rPr>
              <a:t>15:11 Je vous ai dit ces choses, afin que ma joie soit en vous, et que votre joie soit parfaite.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LES CARACTERISTIQUES DE LA JOIE DE CE MONDE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La Joie de ce Monde est Éphémère</a:t>
            </a:r>
            <a:endParaRPr lang="en-US" sz="44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Ps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37:1-5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¶ Ne t'irrite pas contre les méchants, N'envie pas ceux qui font le mal.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2 Car ils sont fauchés aussi vite que l'herbe, Et ils se flétrissent comme le gazon vert.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 </a:t>
            </a:r>
            <a:r>
              <a:rPr lang="fr-FR" sz="4400" dirty="0" smtClean="0">
                <a:latin typeface="Arial Rounded MT Bold" pitchFamily="34" charset="0"/>
              </a:rPr>
              <a:t>Confie-toi en l'Éternel, et pratique le bien; Aie le pays pour demeure et la fidélité pour pâture.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4 Fais de l'Éternel tes délices, Et il te donnera ce que ton cœur désire.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5 Recommande ton sort à l'Éternel, Mets en lui ta confiance, et il agira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La </a:t>
            </a:r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joie de ce monde est basée sur des conditions favorables de </a:t>
            </a:r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l’extérieure.</a:t>
            </a:r>
            <a:endParaRPr lang="en-US" sz="44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Lu 12:19-20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et je dirai à mon âme: Mon âme, tu as beaucoup de biens en réserve pour plusieurs années; repose-toi, mange, bois, et réjouis-toi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20 Mais Dieu lui dit: Insensé! Cette nuit même ton âme te sera redemandée; et ce que tu as préparé, pour qui cela sera-t-il</a:t>
            </a:r>
            <a:r>
              <a:rPr lang="fr-FR" sz="4400" dirty="0" smtClean="0">
                <a:latin typeface="Arial Rounded MT Bold" pitchFamily="34" charset="0"/>
              </a:rPr>
              <a:t>?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La </a:t>
            </a:r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joie de ce monde est basée sur L’effort humain et les réalisations. </a:t>
            </a:r>
            <a:endParaRPr lang="en-US" sz="44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b="1" dirty="0" smtClean="0">
                <a:latin typeface="Arial Rounded MT Bold" pitchFamily="34" charset="0"/>
              </a:rPr>
              <a:t>Da 4:30</a:t>
            </a:r>
            <a:r>
              <a:rPr lang="fr-FR" sz="4400" dirty="0" smtClean="0">
                <a:latin typeface="Arial Rounded MT Bold" pitchFamily="34" charset="0"/>
              </a:rPr>
              <a:t> le roi prit la parole et dit: N'est-ce pas ici Babylone la grande, que j'ai bâtie, comme résidence royale, par la puissance de ma force et pour la gloire de ma magnificence</a:t>
            </a:r>
            <a:r>
              <a:rPr lang="fr-FR" sz="4400" dirty="0" smtClean="0">
                <a:latin typeface="Arial Rounded MT Bold" pitchFamily="34" charset="0"/>
              </a:rPr>
              <a:t>?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Pr 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3:5-8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Confie-toi en l'Éternel de tout ton </a:t>
            </a:r>
            <a:r>
              <a:rPr lang="fr-FR" sz="4400" dirty="0" smtClean="0">
                <a:latin typeface="Arial Rounded MT Bold" pitchFamily="34" charset="0"/>
              </a:rPr>
              <a:t>cœur, </a:t>
            </a:r>
            <a:r>
              <a:rPr lang="fr-FR" sz="4400" dirty="0" smtClean="0">
                <a:latin typeface="Arial Rounded MT Bold" pitchFamily="34" charset="0"/>
              </a:rPr>
              <a:t>Et ne t'appuie pas sur ta sagesse;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6 Reconnais-le dans toutes tes voies, Et il aplanira tes sentiers.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 7 ¶ Ne sois point sage à tes propres yeux, Crains l'Éternel, et détourne-toi du mal: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8 Ce sera la santé pour tes muscles, Et un rafraîchissement pour tes os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Les </a:t>
            </a:r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gains sordides sont les sources de la joie de ce monde.</a:t>
            </a:r>
            <a:endParaRPr lang="en-US" sz="44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Ps 10:3a Car le méchant se glorifie de sa convoitise.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Ps 37:7 ¶ Garde le silence devant l'Éternel, et espère en lui; Ne t'irrite pas contre celui qui réussit dans ses voies, Contre l'homme qui vient à bout de ses mauvais desseins.</a:t>
            </a:r>
            <a:endParaRPr lang="en-US" sz="4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LES CARACTERISTIQUES DE LA JOIE VENAT DE DIEU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000066"/>
                </a:solidFill>
                <a:latin typeface="Arial Rounded MT Bold" pitchFamily="34" charset="0"/>
              </a:rPr>
              <a:t>La Joie de Dieu est réelle et durable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Jean 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14:27 Je vous laisse la paix, je vous donne ma paix. Je ne vous donne pas comme le monde donne. Que votre cœur ne se trouble point, et ne s'alarme point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La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sérénité à savoir qu’on est aimé par le Créateur de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l’univers produise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cette joie ineffable dans la vie du croyant.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Nu 6:26 Que l'Éternel tourne sa face vers toi, et qu'il te donne la paix</a:t>
            </a:r>
            <a:r>
              <a:rPr lang="fr-FR" sz="4400" dirty="0" smtClean="0">
                <a:latin typeface="Arial Rounded MT Bold" pitchFamily="34" charset="0"/>
              </a:rPr>
              <a:t>!</a:t>
            </a: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Ps 30:6b Le soir arrivent les pleurs, Et le matin l'allégresse.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Le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pardon de Dieu produit la joie chez le pécheur absous.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Puisque la joie des enfants de Dieu est basée par leur proximité avec le Père céleste, donc le péché peut obstruer ce dégagement de joie.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Quand un pécheur obtient le pardon de Dieu, la joie de son salut se manifeste à nouveau.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latin typeface="Arial Rounded MT Bold" pitchFamily="34" charset="0"/>
              </a:rPr>
              <a:t>Ps </a:t>
            </a:r>
            <a:r>
              <a:rPr lang="fr-FR" sz="4400" b="1" dirty="0" smtClean="0">
                <a:latin typeface="Arial Rounded MT Bold" pitchFamily="34" charset="0"/>
              </a:rPr>
              <a:t>51:14)</a:t>
            </a:r>
            <a:r>
              <a:rPr lang="fr-FR" sz="4400" dirty="0" smtClean="0">
                <a:latin typeface="Arial Rounded MT Bold" pitchFamily="34" charset="0"/>
              </a:rPr>
              <a:t> Rends-moi la joie de ton salut, Et qu'un esprit de bonne volonté me soutienne!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Ps 32:1-2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¶ Heureux celui à qui la transgression est remise, A qui le péché est pardonné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2 Heureux l'homme à qui l'Éternel n'impute pas d'iniquité, Et dans l'esprit duquel il n'y a point de fraude</a:t>
            </a:r>
            <a:r>
              <a:rPr lang="fr-FR" sz="4400" dirty="0" smtClean="0">
                <a:latin typeface="Arial Rounded MT Bold" pitchFamily="34" charset="0"/>
              </a:rPr>
              <a:t>!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err="1" smtClean="0">
                <a:solidFill>
                  <a:srgbClr val="C00000"/>
                </a:solidFill>
                <a:latin typeface="Arial Rounded MT Bold" pitchFamily="34" charset="0"/>
              </a:rPr>
              <a:t>Esaïe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12:1-3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¶ Tu diras en ce jour-là: Je te loue, ô Éternel! Car tu as été irrité contre moi, Ta colère s'est apaisée, et tu m'as consolé.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2 Voici, Dieu est ma délivrance, Je serai plein de confiance, et je ne craindrai rien; Car l'Éternel, l'Éternel est ma force et le sujet de mes louanges; C'est lui qui m'a sauvé.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3 Vous puiserez de l'eau avec joie Aux sources du salut</a:t>
            </a:r>
            <a:r>
              <a:rPr lang="fr-FR" sz="4400" dirty="0" smtClean="0">
                <a:latin typeface="Arial Rounded MT Bold" pitchFamily="34" charset="0"/>
              </a:rPr>
              <a:t>,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L’Esperance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de la vie éternelle est une source de joie pour le chrétien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err="1" smtClean="0">
                <a:latin typeface="Arial Rounded MT Bold" pitchFamily="34" charset="0"/>
              </a:rPr>
              <a:t>Php</a:t>
            </a:r>
            <a:r>
              <a:rPr lang="fr-FR" sz="4400" dirty="0" smtClean="0">
                <a:latin typeface="Arial Rounded MT Bold" pitchFamily="34" charset="0"/>
              </a:rPr>
              <a:t> 3:1 ¶ Au reste, mes frères, réjouissez-vous dans le Seigneur. Je ne me lasse point de vous écrire les mêmes choses, et pour vous cela est salutaire.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Php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4:4 Réjouissez-vous toujours dans le Seigneur; je le répète, réjouissez-vous.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1Th </a:t>
            </a:r>
            <a:r>
              <a:rPr lang="fr-FR" sz="4400" dirty="0" smtClean="0">
                <a:latin typeface="Arial Rounded MT Bold" pitchFamily="34" charset="0"/>
              </a:rPr>
              <a:t>5:16 ¶ Soyez toujours joyeux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La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joie de Dieu est évidente même au milieu des épreuves.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1Pe 4:13 Réjouissez-vous, au contraire, de la part que vous avez aux souffrances de Christ, afin que vous soyez aussi dans la joie et dans l'allégresse lorsque sa gloire apparaîtra.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2Co 6:10 comme attristés, et nous sommes toujours joyeux; comme pauvres, et nous en enrichissons plusieurs; comme n'ayant rien, et nous possédons toutes choses.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CONCLUSION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doit être toujours la source de la joie du Chrétien.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La joie du chrétien ne doit pas être basée par l’accumulation des richesses de la terre, mais par une intimité étroite avec Dieu.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Finissons avec ce chant : « C’est une joie de servir Jésus </a:t>
            </a:r>
            <a:r>
              <a:rPr lang="fr-FR" sz="4400" dirty="0" smtClean="0">
                <a:latin typeface="Arial Rounded MT Bold" pitchFamily="34" charset="0"/>
              </a:rPr>
              <a:t>».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1200" b="1" u="sng" dirty="0" smtClean="0">
                <a:solidFill>
                  <a:srgbClr val="660066"/>
                </a:solidFill>
                <a:latin typeface="Arial Rounded MT Bold" pitchFamily="34" charset="0"/>
              </a:rPr>
              <a:t>10 Fr Mel : C’est Une Joie De Servir Jésus</a:t>
            </a:r>
            <a:endParaRPr lang="en-US" sz="12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1200" dirty="0" smtClean="0">
                <a:solidFill>
                  <a:srgbClr val="660066"/>
                </a:solidFill>
                <a:latin typeface="Arial Rounded MT Bold" pitchFamily="34" charset="0"/>
              </a:rPr>
              <a:t>1</a:t>
            </a:r>
            <a:endParaRPr lang="en-US" sz="12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C’est une joie de servir Jésus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Dans mon voyage ici-bas.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 je peux toujours Le louer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Même au plus fort des combats.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Chœur: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de servir Jésus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qui jaillit dans mon cœur.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Chaque  moment, chaque jour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Il me tient dans Son amour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 joie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Que donne mon Sauveur</a:t>
            </a: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1200" dirty="0" smtClean="0">
                <a:solidFill>
                  <a:srgbClr val="660066"/>
                </a:solidFill>
                <a:latin typeface="Arial Rounded MT Bold" pitchFamily="34" charset="0"/>
              </a:rPr>
              <a:t>2</a:t>
            </a:r>
            <a:r>
              <a:rPr lang="fr-FR" sz="1200" dirty="0" smtClean="0">
                <a:solidFill>
                  <a:srgbClr val="660066"/>
                </a:solidFill>
                <a:latin typeface="Arial Rounded MT Bold" pitchFamily="34" charset="0"/>
              </a:rPr>
              <a:t>.</a:t>
            </a:r>
            <a:endParaRPr lang="en-US" sz="12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C’est une joie de servir Jésus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Joie même dans la détresse,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Qui remplit mon cœur de musique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 qui chasse ma tristesse.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Chœur: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de servir Jésus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qui jaillit dans mon cœur.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Chaque  moment, chaque jour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Il me tient dans Son amour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 joie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Que donne mon Sauveur.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1200" dirty="0" smtClean="0">
                <a:solidFill>
                  <a:srgbClr val="660066"/>
                </a:solidFill>
                <a:latin typeface="Arial Rounded MT Bold" pitchFamily="34" charset="0"/>
              </a:rPr>
              <a:t>3</a:t>
            </a:r>
            <a:endParaRPr lang="en-US" sz="12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C’est une joie de servir Jésus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Joie dans la plus sombre nuit;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Car Jésus connait le chemin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Je peux marcher avec Lui.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Chœur: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de servir Jésus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qui jaillit dans mon cœur.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Chaque  moment, chaque jour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Il me tient dans Son amour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 joie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Que donne mon Sauveur.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660066"/>
                </a:solidFill>
                <a:latin typeface="Arial Rounded MT Bold" pitchFamily="34" charset="0"/>
              </a:rPr>
              <a:t>4</a:t>
            </a:r>
            <a:endParaRPr lang="en-US" sz="36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C'est une joie de servir Jésus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Joie de servir mon Sauveur.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Qui pour mes péchés fut blessé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Appelé l’homme de douleur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Chœur: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de servir Jésus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qui jaillit dans mon cœur.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Chaque  moment, chaque jour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Il me tient dans Son amour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 joie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Que donne mon Sauveur.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12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38568</TotalTime>
  <Words>1516</Words>
  <Application>Microsoft Office PowerPoint</Application>
  <PresentationFormat>On-screen Show (4:3)</PresentationFormat>
  <Paragraphs>147</Paragraphs>
  <Slides>33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CHRIST THE ROCK CONGREGATION SUNDAY DECEMBER 8TH  2024 SERMON PAR PASTEUR  MARC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354</cp:revision>
  <dcterms:created xsi:type="dcterms:W3CDTF">2022-04-13T13:36:19Z</dcterms:created>
  <dcterms:modified xsi:type="dcterms:W3CDTF">2024-12-06T17:04:57Z</dcterms:modified>
</cp:coreProperties>
</file>