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6"/>
  </p:notesMasterIdLst>
  <p:sldIdLst>
    <p:sldId id="256" r:id="rId2"/>
    <p:sldId id="667" r:id="rId3"/>
    <p:sldId id="2106" r:id="rId4"/>
    <p:sldId id="3103" r:id="rId5"/>
    <p:sldId id="936" r:id="rId6"/>
    <p:sldId id="2662" r:id="rId7"/>
    <p:sldId id="3105" r:id="rId8"/>
    <p:sldId id="3106" r:id="rId9"/>
    <p:sldId id="3104" r:id="rId10"/>
    <p:sldId id="3107" r:id="rId11"/>
    <p:sldId id="3108" r:id="rId12"/>
    <p:sldId id="3109" r:id="rId13"/>
    <p:sldId id="3110" r:id="rId14"/>
    <p:sldId id="3111" r:id="rId15"/>
    <p:sldId id="3112" r:id="rId16"/>
    <p:sldId id="1788" r:id="rId17"/>
    <p:sldId id="1691" r:id="rId18"/>
    <p:sldId id="2734" r:id="rId19"/>
    <p:sldId id="2756" r:id="rId20"/>
    <p:sldId id="2629" r:id="rId21"/>
    <p:sldId id="3113" r:id="rId22"/>
    <p:sldId id="3116" r:id="rId23"/>
    <p:sldId id="3114" r:id="rId24"/>
    <p:sldId id="2651" r:id="rId25"/>
    <p:sldId id="3117" r:id="rId26"/>
    <p:sldId id="3118" r:id="rId27"/>
    <p:sldId id="1716" r:id="rId28"/>
    <p:sldId id="3119" r:id="rId29"/>
    <p:sldId id="1365" r:id="rId30"/>
    <p:sldId id="1366" r:id="rId31"/>
    <p:sldId id="1711" r:id="rId32"/>
    <p:sldId id="1367" r:id="rId33"/>
    <p:sldId id="2915" r:id="rId34"/>
    <p:sldId id="3099" r:id="rId35"/>
    <p:sldId id="3100" r:id="rId36"/>
    <p:sldId id="3101" r:id="rId37"/>
    <p:sldId id="3102" r:id="rId38"/>
    <p:sldId id="461" r:id="rId39"/>
    <p:sldId id="949" r:id="rId40"/>
    <p:sldId id="634" r:id="rId41"/>
    <p:sldId id="3066" r:id="rId42"/>
    <p:sldId id="3067" r:id="rId43"/>
    <p:sldId id="3068" r:id="rId44"/>
    <p:sldId id="3069" r:id="rId45"/>
    <p:sldId id="3070" r:id="rId46"/>
    <p:sldId id="3071" r:id="rId47"/>
    <p:sldId id="3072" r:id="rId48"/>
    <p:sldId id="3073" r:id="rId49"/>
    <p:sldId id="3074" r:id="rId50"/>
    <p:sldId id="3075" r:id="rId51"/>
    <p:sldId id="3076" r:id="rId52"/>
    <p:sldId id="3077" r:id="rId53"/>
    <p:sldId id="3078" r:id="rId54"/>
    <p:sldId id="3079" r:id="rId55"/>
    <p:sldId id="3080" r:id="rId56"/>
    <p:sldId id="3081" r:id="rId57"/>
    <p:sldId id="3082" r:id="rId58"/>
    <p:sldId id="3083" r:id="rId59"/>
    <p:sldId id="3084" r:id="rId60"/>
    <p:sldId id="3085" r:id="rId61"/>
    <p:sldId id="3086" r:id="rId62"/>
    <p:sldId id="3087" r:id="rId63"/>
    <p:sldId id="3088" r:id="rId64"/>
    <p:sldId id="3089" r:id="rId65"/>
    <p:sldId id="3090" r:id="rId66"/>
    <p:sldId id="3091" r:id="rId67"/>
    <p:sldId id="3092" r:id="rId68"/>
    <p:sldId id="3093" r:id="rId69"/>
    <p:sldId id="3094" r:id="rId70"/>
    <p:sldId id="3095" r:id="rId71"/>
    <p:sldId id="3096" r:id="rId72"/>
    <p:sldId id="3097" r:id="rId73"/>
    <p:sldId id="3098" r:id="rId74"/>
    <p:sldId id="1650" r:id="rId7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0D069A"/>
    <a:srgbClr val="000066"/>
    <a:srgbClr val="0033CC"/>
    <a:srgbClr val="460000"/>
    <a:srgbClr val="000099"/>
    <a:srgbClr val="003366"/>
    <a:srgbClr val="66FFFF"/>
    <a:srgbClr val="FF3300"/>
    <a:srgbClr val="00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7" autoAdjust="0"/>
    <p:restoredTop sz="94530" autoAdjust="0"/>
  </p:normalViewPr>
  <p:slideViewPr>
    <p:cSldViewPr>
      <p:cViewPr varScale="1">
        <p:scale>
          <a:sx n="74" d="100"/>
          <a:sy n="74" d="100"/>
        </p:scale>
        <p:origin x="-78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252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12/7/2024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12/7/2024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arousse.fr/dictionnaires/francais/d%C3%A9pit/23790" TargetMode="External"/><Relationship Id="rId13" Type="http://schemas.openxmlformats.org/officeDocument/2006/relationships/hyperlink" Target="https://www.larousse.fr/dictionnaires/francais/tristesse/79816" TargetMode="External"/><Relationship Id="rId3" Type="http://schemas.openxmlformats.org/officeDocument/2006/relationships/hyperlink" Target="https://www.larousse.fr/dictionnaires/francais/b%C3%A9atitude/8510" TargetMode="External"/><Relationship Id="rId7" Type="http://schemas.openxmlformats.org/officeDocument/2006/relationships/hyperlink" Target="https://www.larousse.fr/dictionnaires/francais/affliction/1494" TargetMode="External"/><Relationship Id="rId12" Type="http://schemas.openxmlformats.org/officeDocument/2006/relationships/hyperlink" Target="https://www.larousse.fr/dictionnaires/francais/m%C3%A9lancolie/50268" TargetMode="External"/><Relationship Id="rId2" Type="http://schemas.openxmlformats.org/officeDocument/2006/relationships/hyperlink" Target="https://www.larousse.fr/dictionnaires/francais/all%C3%A9gresse/234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arousse.fr/dictionnaires/francais/jubilation/45069" TargetMode="External"/><Relationship Id="rId11" Type="http://schemas.openxmlformats.org/officeDocument/2006/relationships/hyperlink" Target="https://www.larousse.fr/dictionnaires/francais/douleur/26637" TargetMode="External"/><Relationship Id="rId5" Type="http://schemas.openxmlformats.org/officeDocument/2006/relationships/hyperlink" Target="https://www.larousse.fr/dictionnaires/francais/f%C3%A9licit%C3%A9/33186" TargetMode="External"/><Relationship Id="rId10" Type="http://schemas.openxmlformats.org/officeDocument/2006/relationships/hyperlink" Target="https://www.larousse.fr/dictionnaires/francais/d%C3%A9solation/24565" TargetMode="External"/><Relationship Id="rId4" Type="http://schemas.openxmlformats.org/officeDocument/2006/relationships/hyperlink" Target="https://www.larousse.fr/dictionnaires/francais/exultation/32523" TargetMode="External"/><Relationship Id="rId9" Type="http://schemas.openxmlformats.org/officeDocument/2006/relationships/hyperlink" Target="https://www.larousse.fr/dictionnaires/francais/d%C3%A9sespoir/24408" TargetMode="External"/><Relationship Id="rId14" Type="http://schemas.openxmlformats.org/officeDocument/2006/relationships/hyperlink" Target="https://www.larousse.fr/dictionnaires/francais/joie/44939" TargetMode="Externa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nrtl.fr/definition/joie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images6.fanpop.com/image/photos/33500000/Tulips-flowers-33551630-1024-76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0"/>
            <a:ext cx="7010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124200"/>
            <a:ext cx="6934200" cy="350520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DEC</a:t>
            </a:r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EMBER 8</a:t>
            </a:r>
            <a:r>
              <a:rPr lang="en-US" sz="5400" b="1" baseline="30000" dirty="0" smtClean="0">
                <a:solidFill>
                  <a:schemeClr val="tx1"/>
                </a:solidFill>
                <a:latin typeface="Agency FB" pitchFamily="34" charset="0"/>
              </a:rPr>
              <a:t>TH</a:t>
            </a:r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 </a:t>
            </a:r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2024</a:t>
            </a:r>
            <a:endParaRPr lang="en-US" sz="5400" b="1" dirty="0">
              <a:solidFill>
                <a:schemeClr val="tx1"/>
              </a:solidFill>
              <a:latin typeface="Agency FB" pitchFamily="34" charset="0"/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err="1" smtClean="0">
                <a:solidFill>
                  <a:schemeClr val="tx1"/>
                </a:solidFill>
                <a:latin typeface="Agency FB" pitchFamily="34" charset="0"/>
              </a:rPr>
              <a:t>Sr</a:t>
            </a:r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 GERDA JEAN BAPTISTE</a:t>
            </a:r>
            <a:endParaRPr lang="en-US" sz="5400" b="1" dirty="0">
              <a:solidFill>
                <a:schemeClr val="tx1"/>
              </a:solidFill>
              <a:latin typeface="Agency FB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"/>
            <a:ext cx="2286000" cy="70173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@@@@@@@@@@@</a:t>
            </a:r>
            <a:r>
              <a:rPr lang="en-US" dirty="0">
                <a:solidFill>
                  <a:schemeClr val="bg1"/>
                </a:solidFill>
              </a:rPr>
              <a:t>@@@@@@@@@@@@@@@@@@@@@@@@@@@@@</a:t>
            </a:r>
            <a:r>
              <a:rPr lang="en-US" dirty="0">
                <a:solidFill>
                  <a:srgbClr val="FF00FF"/>
                </a:solidFill>
              </a:rPr>
              <a:t>@@@@@@@@@@@@@@@@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@@@@@@@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chemeClr val="bg1"/>
                </a:solidFill>
              </a:rPr>
              <a:t>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FF00FF"/>
                </a:solidFill>
              </a:rPr>
              <a:t>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r>
              <a:rPr lang="en-US" dirty="0">
                <a:solidFill>
                  <a:srgbClr val="99FF33"/>
                </a:solidFill>
              </a:rPr>
              <a:t>@@@</a:t>
            </a:r>
            <a:r>
              <a:rPr lang="en-US" b="1" dirty="0">
                <a:solidFill>
                  <a:schemeClr val="tx1"/>
                </a:solidFill>
              </a:rPr>
              <a:t>@</a:t>
            </a:r>
            <a:r>
              <a:rPr lang="en-US" dirty="0">
                <a:solidFill>
                  <a:srgbClr val="99FF33"/>
                </a:solidFill>
              </a:rPr>
              <a:t>@@@</a:t>
            </a:r>
            <a:r>
              <a:rPr lang="en-US" dirty="0">
                <a:solidFill>
                  <a:srgbClr val="FF00FF"/>
                </a:solidFill>
              </a:rPr>
              <a:t>@@</a:t>
            </a:r>
            <a:endParaRPr lang="en-US" dirty="0">
              <a:solidFill>
                <a:srgbClr val="99FF3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CHRIST THE ROCK CONGREGATION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rgbClr val="000099"/>
                </a:solidFill>
              </a:rPr>
              <a:t>WORSHIP SERVICE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7400" y="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2286000" cy="152349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100" b="1" dirty="0">
                <a:solidFill>
                  <a:srgbClr val="003300"/>
                </a:solidFill>
              </a:rPr>
              <a:t>JESUS</a:t>
            </a:r>
          </a:p>
          <a:p>
            <a:pPr algn="ctr"/>
            <a:r>
              <a:rPr lang="en-US" sz="3100" b="1" dirty="0">
                <a:solidFill>
                  <a:srgbClr val="003300"/>
                </a:solidFill>
              </a:rPr>
              <a:t>IS</a:t>
            </a:r>
          </a:p>
          <a:p>
            <a:pPr algn="ctr"/>
            <a:r>
              <a:rPr lang="en-US" sz="3100" b="1" dirty="0">
                <a:solidFill>
                  <a:srgbClr val="003300"/>
                </a:solidFill>
              </a:rPr>
              <a:t>LORD!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>
            <a:lum bright="32000" contras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2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Chants de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prélude</a:t>
            </a:r>
            <a:endParaRPr lang="en-US" sz="3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M-pap 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adore lot dye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ni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 lot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bagay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ke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Ou</a:t>
            </a:r>
            <a:endParaRPr lang="en-US" sz="3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M-pap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sevi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 lot dye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ni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 lot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bagay</a:t>
            </a:r>
            <a:endParaRPr lang="en-US" sz="3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M-pap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sevi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 lot dye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ni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 lot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bagay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ke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Ou</a:t>
            </a:r>
            <a:endParaRPr lang="en-US" sz="3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1800" dirty="0" smtClean="0">
                <a:solidFill>
                  <a:srgbClr val="FF0000"/>
                </a:solidFill>
                <a:latin typeface="Arial Rounded MT Bold" pitchFamily="34" charset="0"/>
              </a:rPr>
              <a:t>&lt;&gt;&lt;&gt;&lt;&gt;</a:t>
            </a:r>
            <a:endParaRPr lang="en-US" sz="1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3600" b="1" dirty="0" err="1" smtClean="0">
                <a:solidFill>
                  <a:schemeClr val="tx1"/>
                </a:solidFill>
                <a:latin typeface="Arial Rounded MT Bold" pitchFamily="34" charset="0"/>
              </a:rPr>
              <a:t>Woule</a:t>
            </a:r>
            <a:r>
              <a:rPr lang="en-US" sz="36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Rounded MT Bold" pitchFamily="34" charset="0"/>
              </a:rPr>
              <a:t>woch</a:t>
            </a:r>
            <a:r>
              <a:rPr lang="en-US" sz="3600" b="1" dirty="0" smtClean="0">
                <a:solidFill>
                  <a:schemeClr val="tx1"/>
                </a:solidFill>
                <a:latin typeface="Arial Rounded MT Bold" pitchFamily="34" charset="0"/>
              </a:rPr>
              <a:t> la (</a:t>
            </a:r>
            <a:r>
              <a:rPr lang="en-US" sz="3600" b="1" dirty="0" err="1" smtClean="0">
                <a:solidFill>
                  <a:schemeClr val="tx1"/>
                </a:solidFill>
                <a:latin typeface="Arial Rounded MT Bold" pitchFamily="34" charset="0"/>
              </a:rPr>
              <a:t>bis</a:t>
            </a:r>
            <a:r>
              <a:rPr lang="en-US" sz="3600" b="1" dirty="0" smtClean="0">
                <a:solidFill>
                  <a:schemeClr val="tx1"/>
                </a:solidFill>
                <a:latin typeface="Arial Rounded MT Bold" pitchFamily="34" charset="0"/>
              </a:rPr>
              <a:t>)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</a:p>
          <a:p>
            <a:pPr marL="0" indent="0" algn="ctr">
              <a:buNone/>
            </a:pP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Seyè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-m pa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wè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kote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pou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pase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  (3x)                                </a:t>
            </a:r>
          </a:p>
          <a:p>
            <a:pPr marL="0" indent="0" algn="ctr">
              <a:buNone/>
            </a:pP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Izrayèl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kanpe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devan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lamè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rouj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    </a:t>
            </a:r>
            <a:endParaRPr lang="en-US" sz="36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Yo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pa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konnen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sa pou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yo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fè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yo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an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danje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. </a:t>
            </a:r>
            <a:endParaRPr lang="en-US" sz="36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Yon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sel </a:t>
            </a: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bagay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yo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te </a:t>
            </a: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bliye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                               </a:t>
            </a:r>
            <a:endParaRPr lang="en-US" sz="3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Bondye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pa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janm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komanse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pou li </a:t>
            </a: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pa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fini</a:t>
            </a:r>
            <a:endParaRPr lang="en-US" sz="3600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2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fr-FR" sz="3600" b="1" dirty="0" err="1" smtClean="0">
                <a:solidFill>
                  <a:schemeClr val="tx1"/>
                </a:solidFill>
                <a:latin typeface="Arial Rounded MT Bold" pitchFamily="34" charset="0"/>
              </a:rPr>
              <a:t>Segnè</a:t>
            </a:r>
            <a:r>
              <a:rPr lang="fr-FR" sz="36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r>
              <a:rPr lang="fr-FR" sz="36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chemeClr val="tx1"/>
                </a:solidFill>
                <a:latin typeface="Arial Rounded MT Bold" pitchFamily="34" charset="0"/>
              </a:rPr>
              <a:t>vini</a:t>
            </a:r>
            <a:r>
              <a:rPr lang="fr-FR" sz="3600" b="1" dirty="0" smtClean="0">
                <a:solidFill>
                  <a:schemeClr val="tx1"/>
                </a:solidFill>
                <a:latin typeface="Arial Rounded MT Bold" pitchFamily="34" charset="0"/>
              </a:rPr>
              <a:t> nan pie-w</a:t>
            </a:r>
            <a:endParaRPr lang="en-US" sz="36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Pou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-m adore, </a:t>
            </a:r>
            <a:r>
              <a:rPr lang="en-US" sz="3600" dirty="0" err="1" smtClean="0">
                <a:solidFill>
                  <a:schemeClr val="tx1"/>
                </a:solidFill>
                <a:latin typeface="Arial Rounded MT Bold" pitchFamily="34" charset="0"/>
              </a:rPr>
              <a:t>pou</a:t>
            </a:r>
            <a:r>
              <a:rPr lang="en-US" sz="3600" dirty="0" smtClean="0">
                <a:solidFill>
                  <a:schemeClr val="tx1"/>
                </a:solidFill>
                <a:latin typeface="Arial Rounded MT Bold" pitchFamily="34" charset="0"/>
              </a:rPr>
              <a:t>-m adore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600" dirty="0" smtClean="0">
                <a:solidFill>
                  <a:srgbClr val="C00000"/>
                </a:solidFill>
                <a:latin typeface="Arial Rounded MT Bold" pitchFamily="34" charset="0"/>
              </a:rPr>
              <a:t>Ref</a:t>
            </a:r>
            <a:r>
              <a:rPr lang="en-US" sz="36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3600" dirty="0" smtClean="0">
                <a:solidFill>
                  <a:srgbClr val="000066"/>
                </a:solidFill>
                <a:latin typeface="Arial Rounded MT Bold" pitchFamily="34" charset="0"/>
              </a:rPr>
              <a:t>Pa gen yon </a:t>
            </a:r>
            <a:r>
              <a:rPr lang="en-US" sz="3600" dirty="0" err="1" smtClean="0">
                <a:solidFill>
                  <a:srgbClr val="000066"/>
                </a:solidFill>
                <a:latin typeface="Arial Rounded MT Bold" pitchFamily="34" charset="0"/>
              </a:rPr>
              <a:t>lòt</a:t>
            </a:r>
            <a:r>
              <a:rPr lang="en-US" sz="3600" dirty="0" smtClean="0">
                <a:solidFill>
                  <a:srgbClr val="000066"/>
                </a:solidFill>
                <a:latin typeface="Arial Rounded MT Bold" pitchFamily="34" charset="0"/>
              </a:rPr>
              <a:t> Dye </a:t>
            </a:r>
            <a:r>
              <a:rPr lang="en-US" sz="3600" dirty="0" err="1" smtClean="0">
                <a:solidFill>
                  <a:srgbClr val="000066"/>
                </a:solidFill>
                <a:latin typeface="Arial Rounded MT Bold" pitchFamily="34" charset="0"/>
              </a:rPr>
              <a:t>tankou’w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US" sz="3600" dirty="0" smtClean="0">
                <a:solidFill>
                  <a:srgbClr val="000066"/>
                </a:solidFill>
                <a:latin typeface="Arial Rounded MT Bold" pitchFamily="34" charset="0"/>
              </a:rPr>
              <a:t>Pap </a:t>
            </a:r>
            <a:r>
              <a:rPr lang="en-US" sz="3600" dirty="0" err="1" smtClean="0">
                <a:solidFill>
                  <a:srgbClr val="000066"/>
                </a:solidFill>
                <a:latin typeface="Arial Rounded MT Bold" pitchFamily="34" charset="0"/>
              </a:rPr>
              <a:t>janm</a:t>
            </a:r>
            <a:r>
              <a:rPr lang="en-US" sz="3600" dirty="0" smtClean="0">
                <a:solidFill>
                  <a:srgbClr val="000066"/>
                </a:solidFill>
                <a:latin typeface="Arial Rounded MT Bold" pitchFamily="34" charset="0"/>
              </a:rPr>
              <a:t> gen yon lot Dye </a:t>
            </a:r>
            <a:r>
              <a:rPr lang="en-US" sz="3600" dirty="0" err="1" smtClean="0">
                <a:solidFill>
                  <a:srgbClr val="000066"/>
                </a:solidFill>
                <a:latin typeface="Arial Rounded MT Bold" pitchFamily="34" charset="0"/>
              </a:rPr>
              <a:t>tankou’w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Pou-m adore, pou-m adore.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1400" dirty="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endParaRPr lang="en-US" sz="1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kanpe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devan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twon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ou</a:t>
            </a:r>
            <a:endParaRPr lang="en-US" sz="3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Pou’m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adore, </a:t>
            </a: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pou’m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adore</a:t>
            </a:r>
            <a:endParaRPr lang="en-US" sz="3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1800" dirty="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endParaRPr lang="en-US" sz="1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M’</a:t>
            </a: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ajenou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devan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twon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ou</a:t>
            </a:r>
            <a:endParaRPr lang="en-US" sz="3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1800" dirty="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endParaRPr lang="en-US" sz="1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chita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devan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chemeClr val="tx1"/>
                </a:solidFill>
                <a:latin typeface="Arial Rounded MT Bold" pitchFamily="34" charset="0"/>
              </a:rPr>
              <a:t>twon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ou</a:t>
            </a:r>
            <a:endParaRPr lang="en-US" sz="3600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257800"/>
            <a:ext cx="9144000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Arial Rounded MT Bold" pitchFamily="34" charset="0"/>
              </a:rPr>
              <a:t>8 NOV</a:t>
            </a:r>
            <a:r>
              <a:rPr lang="en-US" sz="4800" b="1" dirty="0" smtClean="0">
                <a:solidFill>
                  <a:srgbClr val="FF0000"/>
                </a:solidFill>
                <a:latin typeface="Arial Rounded MT Bold" pitchFamily="34" charset="0"/>
              </a:rPr>
              <a:t>EMBRE </a:t>
            </a:r>
            <a:r>
              <a:rPr lang="en-US" sz="4800" b="1" dirty="0" smtClean="0">
                <a:solidFill>
                  <a:srgbClr val="FF0000"/>
                </a:solidFill>
                <a:latin typeface="Arial Rounded MT Bold" pitchFamily="34" charset="0"/>
              </a:rPr>
              <a:t>2024</a:t>
            </a:r>
          </a:p>
          <a:p>
            <a:pPr algn="ctr"/>
            <a:r>
              <a:rPr lang="en-US" sz="4800" b="1" dirty="0" smtClean="0">
                <a:solidFill>
                  <a:srgbClr val="0033CC"/>
                </a:solidFill>
                <a:latin typeface="Arial Rounded MT Bold" pitchFamily="34" charset="0"/>
              </a:rPr>
              <a:t>DEBUT DU SERVICE</a:t>
            </a:r>
            <a:endParaRPr lang="en-US" sz="4800" b="1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4800" dirty="0" smtClean="0">
                <a:solidFill>
                  <a:srgbClr val="0D069A"/>
                </a:solidFill>
                <a:latin typeface="Arial Rounded MT Bold" pitchFamily="34" charset="0"/>
              </a:rPr>
              <a:t>PSAUME </a:t>
            </a:r>
            <a:r>
              <a:rPr lang="en-US" sz="4800" dirty="0" smtClean="0">
                <a:solidFill>
                  <a:srgbClr val="0D069A"/>
                </a:solidFill>
                <a:latin typeface="Arial Rounded MT Bold" pitchFamily="34" charset="0"/>
              </a:rPr>
              <a:t>47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2 </a:t>
            </a:r>
            <a:r>
              <a:rPr lang="fr-FR" sz="4800" dirty="0" smtClean="0">
                <a:latin typeface="Arial Rounded MT Bold" pitchFamily="34" charset="0"/>
              </a:rPr>
              <a:t>Vous tous, peuples, battez des mains! Poussez vers Dieu des cris de joie!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3 Car l'Éternel, le Très-Haut, est redoutable, Il est un grand roi sur toute la terre.</a:t>
            </a:r>
            <a:endParaRPr lang="en-US" sz="48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4 Il nous assujettit des peuples, Il met des nations sous nos pieds</a:t>
            </a:r>
            <a:r>
              <a:rPr lang="fr-FR" sz="4800" dirty="0" smtClean="0">
                <a:latin typeface="Arial Rounded MT Bold" pitchFamily="34" charset="0"/>
              </a:rPr>
              <a:t>;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just"/>
            <a:r>
              <a:rPr lang="fr-FR" sz="4800" dirty="0" smtClean="0">
                <a:latin typeface="Arial Rounded MT Bold" pitchFamily="34" charset="0"/>
              </a:rPr>
              <a:t>5 </a:t>
            </a:r>
            <a:r>
              <a:rPr lang="fr-FR" sz="4800" dirty="0" smtClean="0">
                <a:latin typeface="Arial Rounded MT Bold" pitchFamily="34" charset="0"/>
              </a:rPr>
              <a:t>Il nous choisit notre héritage, La gloire de Jacob qu'il aime. -Pause.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6 Dieu monte au milieu des cris de triomphe, L'Éternel s'avance au son de la trompette.</a:t>
            </a:r>
            <a:endParaRPr lang="en-US" sz="48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7 Chantez à Dieu, chantez! Chantez à notre roi, chantez</a:t>
            </a:r>
            <a:r>
              <a:rPr lang="fr-FR" sz="4800" dirty="0" smtClean="0">
                <a:latin typeface="Arial Rounded MT Bold" pitchFamily="34" charset="0"/>
              </a:rPr>
              <a:t>!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4800" dirty="0" smtClean="0">
                <a:latin typeface="Arial Rounded MT Bold" pitchFamily="34" charset="0"/>
              </a:rPr>
              <a:t>8 </a:t>
            </a:r>
            <a:r>
              <a:rPr lang="fr-FR" sz="4800" dirty="0" smtClean="0">
                <a:latin typeface="Arial Rounded MT Bold" pitchFamily="34" charset="0"/>
              </a:rPr>
              <a:t>Car Dieu est roi de toute la terre: Chantez un cantique!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9 Dieu règne sur les nations, Dieu a pour siège son saint trône.</a:t>
            </a:r>
            <a:endParaRPr lang="en-US" sz="48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10 Les princes des peuples se réunissent Au peuple du Dieu d'Abraham; Car à Dieu sont les boucliers de la terre: Il est souverainement </a:t>
            </a:r>
            <a:r>
              <a:rPr lang="fr-FR" sz="4800" dirty="0" smtClean="0">
                <a:latin typeface="Arial Rounded MT Bold" pitchFamily="34" charset="0"/>
              </a:rPr>
              <a:t>élevé. </a:t>
            </a: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AMEN!</a:t>
            </a:r>
            <a:endParaRPr lang="en-US" sz="48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 fontScale="47500" lnSpcReduction="20000"/>
          </a:bodyPr>
          <a:lstStyle/>
          <a:p>
            <a:pPr algn="just"/>
            <a:r>
              <a:rPr lang="en-US" sz="4800" dirty="0" smtClean="0">
                <a:solidFill>
                  <a:srgbClr val="0D069A"/>
                </a:solidFill>
                <a:latin typeface="Arial Rounded MT Bold" pitchFamily="34" charset="0"/>
              </a:rPr>
              <a:t>PSAUME </a:t>
            </a:r>
            <a:r>
              <a:rPr lang="en-US" sz="4800" dirty="0" smtClean="0">
                <a:solidFill>
                  <a:srgbClr val="0D069A"/>
                </a:solidFill>
                <a:latin typeface="Arial Rounded MT Bold" pitchFamily="34" charset="0"/>
              </a:rPr>
              <a:t>47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¶ 1 Au chef des chantres. Des fils de </a:t>
            </a:r>
            <a:r>
              <a:rPr lang="fr-FR" sz="4800" dirty="0" err="1" smtClean="0">
                <a:latin typeface="Arial Rounded MT Bold" pitchFamily="34" charset="0"/>
              </a:rPr>
              <a:t>Koré</a:t>
            </a:r>
            <a:r>
              <a:rPr lang="fr-FR" sz="4800" dirty="0" smtClean="0">
                <a:latin typeface="Arial Rounded MT Bold" pitchFamily="34" charset="0"/>
              </a:rPr>
              <a:t>. Psaume. 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2 Vous tous, peuples, battez des mains! Poussez vers Dieu des cris de joie!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3 Car l'Éternel, le Très-Haut, est redoutable, Il est un grand roi sur toute la terre.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4 Il nous assujettit des peuples, Il met des nations sous nos pieds;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5 Il nous choisit notre héritage, La gloire de Jacob qu'il aime. -Pause.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6 Dieu monte au milieu des cris de triomphe, L'Éternel s'avance au son de la trompette.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7 Chantez à Dieu, chantez! Chantez à notre roi, chantez!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8 Car Dieu est roi de toute la terre: Chantez un cantique!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9 Dieu règne sur les nations, Dieu a pour siège son saint trône.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10 Les princes des peuples se réunissent Au peuple du Dieu d'Abraham; Car à Dieu sont les boucliers de la terre: Il est souverainement </a:t>
            </a:r>
            <a:r>
              <a:rPr lang="fr-FR" sz="4800" dirty="0" smtClean="0">
                <a:latin typeface="Arial Rounded MT Bold" pitchFamily="34" charset="0"/>
              </a:rPr>
              <a:t>élevé.</a:t>
            </a:r>
            <a:endParaRPr lang="en-US" sz="48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9900">
                  <a:tint val="66000"/>
                  <a:satMod val="160000"/>
                </a:srgbClr>
              </a:gs>
              <a:gs pos="50000">
                <a:srgbClr val="009900">
                  <a:tint val="44500"/>
                  <a:satMod val="160000"/>
                </a:srgbClr>
              </a:gs>
              <a:gs pos="100000">
                <a:srgbClr val="0099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2800" b="1" dirty="0" smtClean="0">
                <a:solidFill>
                  <a:srgbClr val="460000"/>
                </a:solidFill>
                <a:latin typeface="Arial Rounded MT Bold" pitchFamily="34" charset="0"/>
              </a:rPr>
              <a:t>104 Fr CE  Du Ciel Bientôt Jésus Va Revenir</a:t>
            </a:r>
            <a:endParaRPr lang="en-US" sz="2800" b="1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2800" b="1" dirty="0" smtClean="0">
                <a:solidFill>
                  <a:srgbClr val="460000"/>
                </a:solidFill>
                <a:latin typeface="Arial Rounded MT Bold" pitchFamily="34" charset="0"/>
              </a:rPr>
              <a:t>1</a:t>
            </a:r>
            <a:endParaRPr lang="en-US" sz="2800" b="1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Du ciel bientôt Jésus va revenir !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Si c’était aujourd’hui ?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Tous radieux, </a:t>
            </a: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Nous Le verrons venir !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Si c’était aujourd’hui ?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Alors tous les saints à sa vue,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Ses enfants sur de sa venue,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Iront avec Lui sur la nue,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Si c’était aujourd’hui ?</a:t>
            </a:r>
            <a:endParaRPr lang="en-US" sz="4000" b="1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9900">
                  <a:tint val="66000"/>
                  <a:satMod val="160000"/>
                </a:srgbClr>
              </a:gs>
              <a:gs pos="50000">
                <a:srgbClr val="009900">
                  <a:tint val="44500"/>
                  <a:satMod val="160000"/>
                </a:srgbClr>
              </a:gs>
              <a:gs pos="100000">
                <a:srgbClr val="0099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b="1" dirty="0" smtClean="0">
                <a:latin typeface="Arial Rounded MT Bold" pitchFamily="34" charset="0"/>
              </a:rPr>
              <a:t> </a:t>
            </a:r>
            <a:r>
              <a:rPr lang="fr-FR" sz="2800" b="1" dirty="0" err="1" smtClean="0">
                <a:solidFill>
                  <a:srgbClr val="460000"/>
                </a:solidFill>
                <a:latin typeface="Arial Rounded MT Bold" pitchFamily="34" charset="0"/>
              </a:rPr>
              <a:t>Ref</a:t>
            </a:r>
            <a:endParaRPr lang="en-US" sz="2800" b="1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Gloire, gloire, 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Jésus revient bientôt ! </a:t>
            </a:r>
            <a:endParaRPr lang="en-US" sz="4000" b="1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Gloire, gloire, 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nous Le couronnerons !</a:t>
            </a:r>
            <a:endParaRPr lang="en-US" sz="4000" b="1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Gloire, gloire, 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et nous L’adorerons</a:t>
            </a:r>
            <a:endParaRPr lang="en-US" sz="4000" b="1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Gloire, gloire, 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Jésus revient bientôt !.</a:t>
            </a:r>
            <a:endParaRPr lang="en-US" sz="4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9900">
                  <a:tint val="66000"/>
                  <a:satMod val="160000"/>
                </a:srgbClr>
              </a:gs>
              <a:gs pos="50000">
                <a:srgbClr val="009900">
                  <a:tint val="44500"/>
                  <a:satMod val="160000"/>
                </a:srgbClr>
              </a:gs>
              <a:gs pos="100000">
                <a:srgbClr val="0099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b="1" dirty="0" smtClean="0">
                <a:solidFill>
                  <a:srgbClr val="460000"/>
                </a:solidFill>
                <a:latin typeface="Arial Rounded MT Bold" pitchFamily="34" charset="0"/>
              </a:rPr>
              <a:t>2</a:t>
            </a:r>
            <a:endParaRPr lang="en-US" sz="2800" b="1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Dans ce beau ciel, </a:t>
            </a: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le mal ne sera plus !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Si c’était aujourd’hui ?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Plus de douleur, le regard de Jésus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Si c’était aujourd’hui ?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Notre âme après ce jour soupire !.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Mais déjà la nuit se retire,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Le grand matin va bientôt luire,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Si c’était aujourd’hui ?</a:t>
            </a:r>
            <a:endParaRPr lang="en-US" sz="4000" b="1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9900">
                  <a:tint val="66000"/>
                  <a:satMod val="160000"/>
                </a:srgbClr>
              </a:gs>
              <a:gs pos="50000">
                <a:srgbClr val="009900">
                  <a:tint val="44500"/>
                  <a:satMod val="160000"/>
                </a:srgbClr>
              </a:gs>
              <a:gs pos="100000">
                <a:srgbClr val="0099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b="1" dirty="0" smtClean="0">
                <a:latin typeface="Arial Rounded MT Bold" pitchFamily="34" charset="0"/>
              </a:rPr>
              <a:t> </a:t>
            </a:r>
            <a:r>
              <a:rPr lang="fr-FR" sz="2800" b="1" dirty="0" err="1" smtClean="0">
                <a:solidFill>
                  <a:srgbClr val="460000"/>
                </a:solidFill>
                <a:latin typeface="Arial Rounded MT Bold" pitchFamily="34" charset="0"/>
              </a:rPr>
              <a:t>Ref</a:t>
            </a:r>
            <a:endParaRPr lang="en-US" sz="2800" b="1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Gloire, gloire, 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Jésus revient bientôt ! </a:t>
            </a:r>
            <a:endParaRPr lang="en-US" sz="4000" b="1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Gloire, gloire, 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nous Le couronnerons !</a:t>
            </a:r>
            <a:endParaRPr lang="en-US" sz="4000" b="1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Gloire, gloire, 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et nous L’adorerons</a:t>
            </a:r>
            <a:endParaRPr lang="en-US" sz="4000" b="1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Gloire, gloire, 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Jésus revient bientôt !.</a:t>
            </a:r>
            <a:endParaRPr lang="en-US" sz="4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9900">
                  <a:tint val="66000"/>
                  <a:satMod val="160000"/>
                </a:srgbClr>
              </a:gs>
              <a:gs pos="50000">
                <a:srgbClr val="009900">
                  <a:tint val="44500"/>
                  <a:satMod val="160000"/>
                </a:srgbClr>
              </a:gs>
              <a:gs pos="100000">
                <a:srgbClr val="0099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b="1" dirty="0" smtClean="0">
                <a:solidFill>
                  <a:srgbClr val="460000"/>
                </a:solidFill>
                <a:latin typeface="Arial Rounded MT Bold" pitchFamily="34" charset="0"/>
              </a:rPr>
              <a:t>3</a:t>
            </a:r>
            <a:endParaRPr lang="en-US" sz="2800" b="1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Oh que Jésus trouve </a:t>
            </a: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en nous des cœurs droits,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S’Il revient aujourd’hui !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Viellant, priant, dociles à sa voix,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S’Il revient aujourd’hui !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Avons-nous tous cette assurance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D’être enlèves en sa présence,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Dans le séjour de sa puissance !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S’Il revient aujourd’hui ?</a:t>
            </a:r>
            <a:endParaRPr lang="en-US" sz="4000" b="1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9900">
                  <a:tint val="66000"/>
                  <a:satMod val="160000"/>
                </a:srgbClr>
              </a:gs>
              <a:gs pos="50000">
                <a:srgbClr val="009900">
                  <a:tint val="44500"/>
                  <a:satMod val="160000"/>
                </a:srgbClr>
              </a:gs>
              <a:gs pos="100000">
                <a:srgbClr val="0099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b="1" dirty="0" smtClean="0">
                <a:latin typeface="Arial Rounded MT Bold" pitchFamily="34" charset="0"/>
              </a:rPr>
              <a:t> </a:t>
            </a:r>
            <a:r>
              <a:rPr lang="fr-FR" sz="2800" b="1" dirty="0" err="1" smtClean="0">
                <a:solidFill>
                  <a:srgbClr val="460000"/>
                </a:solidFill>
                <a:latin typeface="Arial Rounded MT Bold" pitchFamily="34" charset="0"/>
              </a:rPr>
              <a:t>Ref</a:t>
            </a:r>
            <a:endParaRPr lang="en-US" sz="2800" b="1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Gloire, gloire, 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Jésus revient bientôt ! </a:t>
            </a:r>
            <a:endParaRPr lang="en-US" sz="4000" b="1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Gloire, gloire, 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nous Le couronnerons !</a:t>
            </a:r>
            <a:endParaRPr lang="en-US" sz="4000" b="1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Gloire, gloire, 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et nous L’adorerons</a:t>
            </a:r>
            <a:endParaRPr lang="en-US" sz="4000" b="1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Gloire, gloire, 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Jésus revient bientôt !.</a:t>
            </a:r>
            <a:endParaRPr lang="en-US" sz="4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8966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ntercessory Prayer — Knit Pray Share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381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00FF"/>
                </a:solidFill>
                <a:latin typeface="Algerian" pitchFamily="82" charset="0"/>
              </a:rPr>
              <a:t>PRIÈRE D’INTERCESSION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121920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PAR  PASTEUR  DAMBREVILLE  CHERY</a:t>
            </a:r>
            <a:endParaRPr lang="en-US" sz="28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r>
              <a:rPr lang="fr-FR" sz="2400" b="1" dirty="0" smtClean="0"/>
              <a:t>19 Fr. CE: </a:t>
            </a:r>
            <a:r>
              <a:rPr lang="fr-FR" sz="2400" b="1" u="sng" dirty="0" smtClean="0"/>
              <a:t>Le Nom De Jésus</a:t>
            </a:r>
            <a:endParaRPr lang="en-US" sz="2400" dirty="0" smtClean="0"/>
          </a:p>
          <a:p>
            <a:r>
              <a:rPr lang="fr-FR" sz="2400" dirty="0" smtClean="0"/>
              <a:t>1-</a:t>
            </a:r>
            <a:endParaRPr lang="en-US" sz="2400" dirty="0" smtClean="0"/>
          </a:p>
          <a:p>
            <a:r>
              <a:rPr lang="fr-FR" sz="2400" dirty="0" smtClean="0"/>
              <a:t>Le Nom de Jésus est si doux!</a:t>
            </a:r>
            <a:endParaRPr lang="en-US" sz="2400" dirty="0" smtClean="0"/>
          </a:p>
          <a:p>
            <a:r>
              <a:rPr lang="fr-FR" sz="2400" dirty="0" smtClean="0"/>
              <a:t>De Dieu désarmant le courroux,</a:t>
            </a:r>
            <a:endParaRPr lang="en-US" sz="2400" dirty="0" smtClean="0"/>
          </a:p>
          <a:p>
            <a:r>
              <a:rPr lang="fr-FR" sz="2400" dirty="0" smtClean="0"/>
              <a:t>Il nous appelle au rendez-vous,</a:t>
            </a:r>
            <a:endParaRPr lang="en-US" sz="2400" dirty="0" smtClean="0"/>
          </a:p>
          <a:p>
            <a:r>
              <a:rPr lang="fr-FR" sz="2400" dirty="0" smtClean="0"/>
              <a:t>Précieux nom de Jésus</a:t>
            </a:r>
            <a:endParaRPr lang="en-US" sz="2400" dirty="0" smtClean="0"/>
          </a:p>
          <a:p>
            <a:r>
              <a:rPr lang="fr-FR" sz="2400" dirty="0" err="1" smtClean="0"/>
              <a:t>Ref</a:t>
            </a:r>
            <a:endParaRPr lang="en-US" sz="2400" dirty="0" smtClean="0"/>
          </a:p>
          <a:p>
            <a:r>
              <a:rPr lang="fr-FR" sz="2400" dirty="0" smtClean="0"/>
              <a:t>Jésus! Béni soit ton Nom!</a:t>
            </a:r>
            <a:endParaRPr lang="en-US" sz="2400" dirty="0" smtClean="0"/>
          </a:p>
          <a:p>
            <a:r>
              <a:rPr lang="fr-FR" sz="2400" dirty="0" smtClean="0"/>
              <a:t>Jésus! Oh merveilleux don!</a:t>
            </a:r>
            <a:endParaRPr lang="en-US" sz="2400" dirty="0" smtClean="0"/>
          </a:p>
          <a:p>
            <a:r>
              <a:rPr lang="fr-FR" sz="2400" dirty="0" smtClean="0"/>
              <a:t>Jésus! Suprême rançon,</a:t>
            </a:r>
            <a:endParaRPr lang="en-US" sz="2400" dirty="0" smtClean="0"/>
          </a:p>
          <a:p>
            <a:r>
              <a:rPr lang="fr-FR" sz="2400" dirty="0" smtClean="0"/>
              <a:t>Sois adoré pour toujours.</a:t>
            </a:r>
            <a:endParaRPr lang="en-US" sz="2400" dirty="0" smtClean="0"/>
          </a:p>
          <a:p>
            <a:r>
              <a:rPr lang="fr-FR" sz="2400" dirty="0" smtClean="0"/>
              <a:t>2-</a:t>
            </a:r>
            <a:endParaRPr lang="en-US" sz="2400" dirty="0" smtClean="0"/>
          </a:p>
          <a:p>
            <a:r>
              <a:rPr lang="fr-FR" sz="2400" dirty="0" smtClean="0"/>
              <a:t>J’aime ce Nom dans le chagrin</a:t>
            </a:r>
            <a:endParaRPr lang="en-US" sz="2400" dirty="0" smtClean="0"/>
          </a:p>
          <a:p>
            <a:r>
              <a:rPr lang="fr-FR" sz="2400" dirty="0" smtClean="0"/>
              <a:t>Il me soutient sur le chemin,</a:t>
            </a:r>
            <a:endParaRPr lang="en-US" sz="2400" dirty="0" smtClean="0"/>
          </a:p>
          <a:p>
            <a:r>
              <a:rPr lang="fr-FR" sz="2400" dirty="0" smtClean="0"/>
              <a:t>Sa musique est un son divin,</a:t>
            </a:r>
            <a:endParaRPr lang="en-US" sz="2400" dirty="0" smtClean="0"/>
          </a:p>
          <a:p>
            <a:r>
              <a:rPr lang="fr-FR" sz="2400" dirty="0" smtClean="0"/>
              <a:t>Précieux Nom de Jésus!</a:t>
            </a:r>
            <a:endParaRPr lang="en-US" sz="2400" dirty="0" smtClean="0"/>
          </a:p>
          <a:p>
            <a:r>
              <a:rPr lang="fr-FR" sz="2400" dirty="0" smtClean="0"/>
              <a:t>3-</a:t>
            </a:r>
            <a:endParaRPr lang="en-US" sz="2400" dirty="0" smtClean="0"/>
          </a:p>
          <a:p>
            <a:r>
              <a:rPr lang="fr-FR" sz="2400" dirty="0" smtClean="0"/>
              <a:t>J’aime le Nom de mon Sauveur,</a:t>
            </a:r>
            <a:endParaRPr lang="en-US" sz="2400" dirty="0" smtClean="0"/>
          </a:p>
          <a:p>
            <a:r>
              <a:rPr lang="fr-FR" sz="2400" dirty="0" smtClean="0"/>
              <a:t>Car Lui-seul connaît tout mon cœur,</a:t>
            </a:r>
            <a:endParaRPr lang="en-US" sz="2400" dirty="0" smtClean="0"/>
          </a:p>
          <a:p>
            <a:r>
              <a:rPr lang="fr-FR" sz="2400" dirty="0" smtClean="0"/>
              <a:t>Lui seul me rend plus que vainqueur:</a:t>
            </a:r>
            <a:endParaRPr lang="en-US" sz="2400" dirty="0" smtClean="0"/>
          </a:p>
          <a:p>
            <a:r>
              <a:rPr lang="fr-FR" sz="2400" dirty="0" smtClean="0"/>
              <a:t>Précieux Nom de Jésus!</a:t>
            </a:r>
            <a:endParaRPr lang="en-US" sz="2400" dirty="0" smtClean="0"/>
          </a:p>
          <a:p>
            <a:r>
              <a:rPr lang="fr-FR" sz="2400" dirty="0" smtClean="0"/>
              <a:t>4-</a:t>
            </a:r>
            <a:endParaRPr lang="en-US" sz="2400" dirty="0" smtClean="0"/>
          </a:p>
          <a:p>
            <a:r>
              <a:rPr lang="fr-FR" sz="2400" dirty="0" smtClean="0"/>
              <a:t>Et si parfois j’ai succombé,</a:t>
            </a:r>
            <a:endParaRPr lang="en-US" sz="2400" dirty="0" smtClean="0"/>
          </a:p>
          <a:p>
            <a:r>
              <a:rPr lang="fr-FR" sz="2400" dirty="0" smtClean="0"/>
              <a:t>Si dans le mal je suis tombé,</a:t>
            </a:r>
            <a:endParaRPr lang="en-US" sz="2400" dirty="0" smtClean="0"/>
          </a:p>
          <a:p>
            <a:r>
              <a:rPr lang="fr-FR" sz="2400" dirty="0" smtClean="0"/>
              <a:t>Son Nom puissant m’a relevé</a:t>
            </a:r>
            <a:endParaRPr lang="en-US" sz="2400" dirty="0" smtClean="0"/>
          </a:p>
          <a:p>
            <a:r>
              <a:rPr lang="fr-FR" sz="2400" dirty="0" smtClean="0"/>
              <a:t>Précieux Nom de Jésus.</a:t>
            </a:r>
            <a:endParaRPr lang="en-US" sz="2400" dirty="0" smtClean="0"/>
          </a:p>
          <a:p>
            <a:r>
              <a:rPr lang="fr-FR" sz="2400" dirty="0" smtClean="0"/>
              <a:t>5-</a:t>
            </a:r>
            <a:endParaRPr lang="en-US" sz="2400" dirty="0" smtClean="0"/>
          </a:p>
          <a:p>
            <a:r>
              <a:rPr lang="fr-FR" sz="2400" dirty="0" smtClean="0"/>
              <a:t>Et lorsqu’avec Lui je serai,</a:t>
            </a:r>
            <a:endParaRPr lang="en-US" sz="2400" dirty="0" smtClean="0"/>
          </a:p>
          <a:p>
            <a:r>
              <a:rPr lang="fr-FR" sz="2400" dirty="0" smtClean="0"/>
              <a:t>Et lorsqu’enfin je Le verrai,</a:t>
            </a:r>
            <a:endParaRPr lang="en-US" sz="2400" dirty="0" smtClean="0"/>
          </a:p>
          <a:p>
            <a:r>
              <a:rPr lang="fr-FR" sz="2400" dirty="0" smtClean="0"/>
              <a:t>Alors sans fin je redirai:</a:t>
            </a:r>
            <a:endParaRPr lang="en-US" sz="2400" dirty="0" smtClean="0"/>
          </a:p>
          <a:p>
            <a:r>
              <a:rPr lang="en-US" sz="2400" dirty="0" smtClean="0"/>
              <a:t>Precious Nom de Jesus!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fr-FR" sz="8000" dirty="0" smtClean="0"/>
          </a:p>
          <a:p>
            <a:pPr algn="ctr">
              <a:buNone/>
            </a:pPr>
            <a:r>
              <a:rPr lang="fr-FR" sz="5400" dirty="0" smtClean="0">
                <a:solidFill>
                  <a:srgbClr val="66FFFF"/>
                </a:solidFill>
                <a:latin typeface="Copperplate Gothic Bold" pitchFamily="34" charset="0"/>
              </a:rPr>
              <a:t>Prière</a:t>
            </a:r>
          </a:p>
          <a:p>
            <a:pPr algn="ctr">
              <a:buNone/>
            </a:pPr>
            <a:r>
              <a:rPr lang="fr-FR" sz="5400" dirty="0" smtClean="0">
                <a:latin typeface="Copperplate Gothic Bold" pitchFamily="34" charset="0"/>
              </a:rPr>
              <a:t> la dirigeante pour Haïti avec l'assemblée</a:t>
            </a:r>
            <a:endParaRPr lang="en-US" sz="5400" b="1" dirty="0" smtClean="0">
              <a:solidFill>
                <a:srgbClr val="C00000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>
              <a:buNone/>
            </a:pP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PSAUME </a:t>
            </a:r>
            <a:r>
              <a:rPr lang="fr-FR" sz="4000" b="1" dirty="0" smtClean="0">
                <a:solidFill>
                  <a:srgbClr val="000099"/>
                </a:solidFill>
                <a:latin typeface="Arial Rounded MT Bold" pitchFamily="34" charset="0"/>
              </a:rPr>
              <a:t>24</a:t>
            </a:r>
            <a:endParaRPr lang="en-US" sz="4000" dirty="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1 </a:t>
            </a:r>
            <a:r>
              <a:rPr lang="fr-FR" sz="4000" dirty="0" smtClean="0">
                <a:latin typeface="Arial Rounded MT Bold" pitchFamily="34" charset="0"/>
              </a:rPr>
              <a:t>¶ Psaume de David. A l'Éternel la terre et ce qu'elle renferme, Le monde et ceux qui l'habitent!</a:t>
            </a: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 2 Car il l'a fondée sur les mers, Et affermie sur les fleuves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3 ¶ Qui pourra monter à la montagne de l'Éternel? Qui s'élèvera jusqu'à son lieu saint? -</a:t>
            </a:r>
          </a:p>
          <a:p>
            <a:pPr algn="just"/>
            <a:endParaRPr lang="fr-FR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latin typeface="Arial Rounded MT Bold" pitchFamily="34" charset="0"/>
              </a:rPr>
              <a:t>4 </a:t>
            </a:r>
            <a:r>
              <a:rPr lang="fr-FR" sz="4800" dirty="0" smtClean="0">
                <a:latin typeface="Arial Rounded MT Bold" pitchFamily="34" charset="0"/>
              </a:rPr>
              <a:t>Celui qui a les mains innocentes et le </a:t>
            </a:r>
            <a:r>
              <a:rPr lang="fr-FR" sz="4800" dirty="0" smtClean="0">
                <a:latin typeface="Arial Rounded MT Bold" pitchFamily="34" charset="0"/>
              </a:rPr>
              <a:t>cœur </a:t>
            </a:r>
            <a:r>
              <a:rPr lang="fr-FR" sz="4800" dirty="0" smtClean="0">
                <a:latin typeface="Arial Rounded MT Bold" pitchFamily="34" charset="0"/>
              </a:rPr>
              <a:t>pur; Celui qui ne livre pas son âme au mensonge, Et qui ne jure pas pour tromper.</a:t>
            </a:r>
          </a:p>
          <a:p>
            <a:pPr algn="just"/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 5 Il obtiendra la bénédiction de l'Éternel, La miséricorde du Dieu de son salut.</a:t>
            </a:r>
          </a:p>
          <a:p>
            <a:pPr algn="just">
              <a:buNone/>
            </a:pPr>
            <a:endParaRPr lang="fr-FR" sz="4000" dirty="0" smtClean="0">
              <a:latin typeface="Arial Rounded MT Bold" pitchFamily="34" charset="0"/>
            </a:endParaRPr>
          </a:p>
          <a:p>
            <a:pPr algn="just"/>
            <a:endParaRPr lang="en-US" sz="4000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6 Voilà le partage de la génération qui l'invoque, De ceux qui cherchent ta face, de Jacob! -Pause. </a:t>
            </a:r>
            <a:endParaRPr lang="fr-FR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7 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¶ Portes, élevez vos linteaux; Élevez-vous, portes éternelles! Que le roi de gloire fasse son entrée! -</a:t>
            </a: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8 Qui est ce roi de gloire? -L'Éternel fort et puissant, L'Éternel puissant dans les combats.</a:t>
            </a:r>
          </a:p>
          <a:p>
            <a:pPr algn="just"/>
            <a:endParaRPr lang="en-US" sz="4000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9 </a:t>
            </a:r>
            <a:r>
              <a:rPr lang="fr-FR" sz="4400" dirty="0" smtClean="0">
                <a:latin typeface="Arial Rounded MT Bold" pitchFamily="34" charset="0"/>
              </a:rPr>
              <a:t>Portes, élevez vos linteaux; Élevez-les, portes éternelles! Que le roi de gloire fasse son entrée! -</a:t>
            </a: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10 Qui donc est ce roi de gloire? -L'Éternel des armées: Voilà le roi de gloire! -Pause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</a:p>
          <a:p>
            <a:pPr algn="r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AMEN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 smtClean="0">
                <a:solidFill>
                  <a:srgbClr val="C00000"/>
                </a:solidFill>
                <a:latin typeface="Arial Rounded MT Bold" pitchFamily="34" charset="0"/>
              </a:rPr>
              <a:t>22 Échos : II est un nom</a:t>
            </a:r>
            <a:endParaRPr lang="en-US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dirty="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endParaRPr lang="en-US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II est un nom, un nom béni et saint</a:t>
            </a:r>
            <a:endParaRPr lang="en-US" sz="36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Un nom divin que nul n’implore en vain</a:t>
            </a:r>
            <a:endParaRPr lang="en-US" sz="36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De ce nom vient le salut des humains</a:t>
            </a:r>
            <a:endParaRPr lang="en-US" sz="36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Le nom de Jésus, précieux Jésus</a:t>
            </a:r>
            <a:endParaRPr lang="en-US" sz="36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Rounded MT Bold" pitchFamily="34" charset="0"/>
              </a:rPr>
              <a:t>Refrain</a:t>
            </a:r>
            <a:endParaRPr lang="en-US" sz="36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0D069A"/>
                </a:solidFill>
                <a:latin typeface="Arial Rounded MT Bold" pitchFamily="34" charset="0"/>
              </a:rPr>
              <a:t>Glorieux Nom, (3 fois)</a:t>
            </a:r>
            <a:endParaRPr lang="en-US" sz="36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0D069A"/>
                </a:solidFill>
                <a:latin typeface="Arial Rounded MT Bold" pitchFamily="34" charset="0"/>
              </a:rPr>
              <a:t>Le nom de Jésus, précieux Jésus </a:t>
            </a:r>
            <a:endParaRPr lang="en-US" sz="3600" b="1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Il est un nom le seul qui fut donné,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 Nom par lequel je puis être sauvé 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De tous les noms, c'est le plus élevé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Le nom de Jésus, précieux Jésus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Refrain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Glorieux Nom, (3 fois)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Rounded MT Bold" pitchFamily="34" charset="0"/>
              </a:rPr>
              <a:t>Le nom de Jésus, précieux Jésus </a:t>
            </a:r>
            <a:endParaRPr lang="en-US" sz="4000" b="1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endParaRPr lang="en-US" sz="36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Il est un nom qui guérit, qui console</a:t>
            </a:r>
            <a:endParaRPr lang="en-US" sz="36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Si doux, si beau qui pardonne </a:t>
            </a:r>
            <a:endParaRPr lang="fr-FR" sz="36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et</a:t>
            </a:r>
            <a:r>
              <a:rPr lang="fr-FR" sz="3600" b="1" dirty="0" smtClean="0">
                <a:latin typeface="Arial Rounded MT Bold" pitchFamily="34" charset="0"/>
              </a:rPr>
              <a:t>	qui sauve</a:t>
            </a:r>
            <a:endParaRPr lang="en-US" sz="36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Et merveilleux puissant par sa parole</a:t>
            </a:r>
            <a:endParaRPr lang="en-US" sz="36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Le nom de Jésus, précieux Jésus</a:t>
            </a:r>
            <a:endParaRPr lang="en-US" sz="36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Rounded MT Bold" pitchFamily="34" charset="0"/>
              </a:rPr>
              <a:t>Refrain</a:t>
            </a:r>
            <a:endParaRPr lang="en-US" sz="36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0D069A"/>
                </a:solidFill>
                <a:latin typeface="Arial Rounded MT Bold" pitchFamily="34" charset="0"/>
              </a:rPr>
              <a:t>Glorieux Nom, (3 fois)</a:t>
            </a:r>
            <a:endParaRPr lang="en-US" sz="36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0D069A"/>
                </a:solidFill>
                <a:latin typeface="Arial Rounded MT Bold" pitchFamily="34" charset="0"/>
              </a:rPr>
              <a:t>Le nom de Jésus, précieux Jésus </a:t>
            </a:r>
            <a:endParaRPr lang="en-US" sz="3600" b="1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6600" dirty="0">
                <a:solidFill>
                  <a:srgbClr val="000099"/>
                </a:solidFill>
              </a:rPr>
              <a:t>GRANDE  </a:t>
            </a:r>
            <a:r>
              <a:rPr lang="fr-FR" sz="6600" dirty="0" smtClean="0">
                <a:solidFill>
                  <a:srgbClr val="000099"/>
                </a:solidFill>
              </a:rPr>
              <a:t>PRIÈRE</a:t>
            </a:r>
          </a:p>
          <a:p>
            <a:pPr algn="ctr">
              <a:buNone/>
            </a:pPr>
            <a:r>
              <a:rPr lang="fr-FR" sz="2800" b="1" dirty="0" smtClean="0">
                <a:solidFill>
                  <a:schemeClr val="tx1"/>
                </a:solidFill>
              </a:rPr>
              <a:t>PAR  PASTEUR </a:t>
            </a:r>
            <a:r>
              <a:rPr lang="fr-FR" sz="2800" b="1" dirty="0" smtClean="0">
                <a:solidFill>
                  <a:schemeClr val="tx1"/>
                </a:solidFill>
              </a:rPr>
              <a:t> JEAN CLAUDE JEAN BAPTISTE</a:t>
            </a:r>
            <a:endParaRPr lang="en-US" sz="2800" b="1" dirty="0">
              <a:solidFill>
                <a:schemeClr val="tx1"/>
              </a:solidFill>
            </a:endParaRPr>
          </a:p>
          <a:p>
            <a:pPr>
              <a:buNone/>
            </a:pPr>
            <a:endParaRPr lang="en-US" sz="4400" dirty="0"/>
          </a:p>
        </p:txBody>
      </p:sp>
      <p:pic>
        <p:nvPicPr>
          <p:cNvPr id="7" name="Picture 6" descr="6 Types Of People At Prayer Sessions In Nigerian Churches | Zikoko!"/>
          <p:cNvPicPr/>
          <p:nvPr/>
        </p:nvPicPr>
        <p:blipFill>
          <a:blip r:embed="rId3">
            <a:lum bright="32000" contrast="16000"/>
          </a:blip>
          <a:srcRect/>
          <a:stretch>
            <a:fillRect/>
          </a:stretch>
        </p:blipFill>
        <p:spPr bwMode="auto">
          <a:xfrm>
            <a:off x="0" y="1752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800" dirty="0" smtClean="0"/>
              <a:t>&lt;&gt;&lt;&gt;&lt;&gt; </a:t>
            </a:r>
            <a:endParaRPr lang="en-US" sz="4800" dirty="0" smtClean="0"/>
          </a:p>
          <a:p>
            <a:pPr marL="0" indent="0" algn="ctr">
              <a:buNone/>
            </a:pPr>
            <a:r>
              <a:rPr lang="fr-FR" sz="4800" b="1" dirty="0" smtClean="0"/>
              <a:t>L’Eternel est son Nom (3x)</a:t>
            </a:r>
            <a:endParaRPr lang="en-US" sz="4800" dirty="0" smtClean="0"/>
          </a:p>
          <a:p>
            <a:pPr marL="0" indent="0" algn="ctr">
              <a:buNone/>
            </a:pPr>
            <a:r>
              <a:rPr lang="fr-FR" sz="4800" b="1" dirty="0" smtClean="0"/>
              <a:t>Puissant Guerrier,</a:t>
            </a:r>
            <a:endParaRPr lang="en-US" sz="4800" dirty="0" smtClean="0"/>
          </a:p>
          <a:p>
            <a:pPr marL="0" indent="0" algn="ctr">
              <a:buNone/>
            </a:pPr>
            <a:r>
              <a:rPr lang="fr-FR" sz="4800" b="1" dirty="0" smtClean="0"/>
              <a:t>Fort dans les combats</a:t>
            </a:r>
            <a:endParaRPr lang="en-US" sz="4800" dirty="0" smtClean="0"/>
          </a:p>
          <a:p>
            <a:pPr marL="0" indent="0" algn="ctr">
              <a:buNone/>
            </a:pPr>
            <a:r>
              <a:rPr lang="fr-FR" sz="4800" b="1" dirty="0" smtClean="0"/>
              <a:t>L’Eternel est son Nom</a:t>
            </a:r>
            <a:endParaRPr lang="en-US" sz="4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98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00FF00"/>
                </a:solidFill>
              </a:rPr>
              <a:t>VISITORS WELCOME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66FFFF"/>
          </a:solidFill>
        </p:spPr>
        <p:txBody>
          <a:bodyPr/>
          <a:lstStyle/>
          <a:p>
            <a:r>
              <a:rPr lang="en-US" sz="6600" dirty="0"/>
              <a:t>ANNOUNCEMENT</a:t>
            </a:r>
          </a:p>
          <a:p>
            <a:r>
              <a:rPr lang="en-US" sz="6600" dirty="0"/>
              <a:t>MUSICAL </a:t>
            </a:r>
            <a:r>
              <a:rPr lang="en-US" sz="6600" dirty="0" smtClean="0"/>
              <a:t>PROGRAM</a:t>
            </a:r>
          </a:p>
          <a:p>
            <a:r>
              <a:rPr lang="en-US" sz="5400" b="1" dirty="0" smtClean="0"/>
              <a:t>PRESENTATION D’ENFANT</a:t>
            </a:r>
            <a:endParaRPr lang="en-US" sz="5400" b="1" dirty="0"/>
          </a:p>
          <a:p>
            <a:pPr>
              <a:buNone/>
            </a:pPr>
            <a:endParaRPr lang="en-US" sz="4400" dirty="0">
              <a:solidFill>
                <a:srgbClr val="00FF00"/>
              </a:solidFill>
            </a:endParaRPr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00CC"/>
                </a:solidFill>
              </a:rPr>
              <a:t>VISITORS WELCOME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900">
                <a:solidFill>
                  <a:srgbClr val="C00000"/>
                </a:solidFill>
              </a:rPr>
              <a:t>ANNOUNCEMENTS </a:t>
            </a:r>
            <a:r>
              <a:rPr lang="en-US" sz="3900" smtClean="0">
                <a:solidFill>
                  <a:srgbClr val="C00000"/>
                </a:solidFill>
              </a:rPr>
              <a:t>DECE</a:t>
            </a:r>
            <a:r>
              <a:rPr lang="en-US" sz="3900" smtClean="0">
                <a:solidFill>
                  <a:srgbClr val="C00000"/>
                </a:solidFill>
              </a:rPr>
              <a:t>EMBRE </a:t>
            </a:r>
            <a:r>
              <a:rPr lang="en-US" sz="3900" dirty="0" smtClean="0">
                <a:solidFill>
                  <a:srgbClr val="C00000"/>
                </a:solidFill>
              </a:rPr>
              <a:t>2024</a:t>
            </a:r>
            <a:endParaRPr lang="en-US" sz="3900" dirty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en-US" sz="3600" b="1" dirty="0">
                <a:latin typeface="Agency FB" pitchFamily="34" charset="0"/>
              </a:rPr>
              <a:t>(Mon, Wed) 7:30-9:30PM  </a:t>
            </a:r>
            <a:r>
              <a:rPr lang="en-US" sz="3600" dirty="0">
                <a:latin typeface="Agency FB" pitchFamily="34" charset="0"/>
              </a:rPr>
              <a:t>PRAYER MEETING LINE #</a:t>
            </a:r>
          </a:p>
          <a:p>
            <a:pPr algn="ctr">
              <a:buNone/>
            </a:pPr>
            <a:r>
              <a:rPr lang="en-US" sz="3600" dirty="0">
                <a:latin typeface="Agency FB" pitchFamily="34" charset="0"/>
              </a:rPr>
              <a:t> </a:t>
            </a:r>
            <a:r>
              <a:rPr lang="en-US" sz="3600" b="1" u="sng" dirty="0">
                <a:solidFill>
                  <a:srgbClr val="0000CC"/>
                </a:solidFill>
                <a:latin typeface="Agency FB" pitchFamily="34" charset="0"/>
              </a:rPr>
              <a:t>(774) 217 6502</a:t>
            </a:r>
            <a:endParaRPr lang="en-US" sz="3600" b="1" dirty="0">
              <a:latin typeface="Agency FB" pitchFamily="34" charset="0"/>
            </a:endParaRPr>
          </a:p>
          <a:p>
            <a:pPr lvl="1"/>
            <a:r>
              <a:rPr lang="en-US" sz="3600" b="1" dirty="0">
                <a:solidFill>
                  <a:srgbClr val="003300"/>
                </a:solidFill>
                <a:latin typeface="Agency FB" pitchFamily="34" charset="0"/>
              </a:rPr>
              <a:t>FRIDAY</a:t>
            </a:r>
            <a:r>
              <a:rPr lang="en-US" sz="3600" b="1" dirty="0">
                <a:latin typeface="Agency FB" pitchFamily="34" charset="0"/>
              </a:rPr>
              <a:t>: 7:30-9:00pm-----Bible Study (</a:t>
            </a:r>
            <a:r>
              <a:rPr lang="en-US" sz="3600" b="1" dirty="0">
                <a:solidFill>
                  <a:srgbClr val="002060"/>
                </a:solidFill>
                <a:latin typeface="Agency FB" pitchFamily="34" charset="0"/>
              </a:rPr>
              <a:t>YOU TUBE</a:t>
            </a:r>
            <a:r>
              <a:rPr lang="en-US" sz="3600" b="1" dirty="0">
                <a:latin typeface="Agency FB" pitchFamily="34" charset="0"/>
              </a:rPr>
              <a:t>)</a:t>
            </a:r>
            <a:endParaRPr lang="en-US" sz="3600" b="1" dirty="0">
              <a:solidFill>
                <a:srgbClr val="003300"/>
              </a:solidFill>
              <a:latin typeface="Agency FB" pitchFamily="34" charset="0"/>
            </a:endParaRPr>
          </a:p>
          <a:p>
            <a:r>
              <a:rPr lang="en-US" sz="3600" dirty="0"/>
              <a:t>SATURDAY</a:t>
            </a:r>
          </a:p>
          <a:p>
            <a:pPr lvl="1">
              <a:buNone/>
            </a:pPr>
            <a:r>
              <a:rPr lang="en-US" sz="3600" dirty="0">
                <a:solidFill>
                  <a:srgbClr val="0000CC"/>
                </a:solidFill>
              </a:rPr>
              <a:t>1:30—3;00 PM </a:t>
            </a:r>
            <a:r>
              <a:rPr lang="en-US" sz="3600" dirty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sz="3600" dirty="0">
                <a:solidFill>
                  <a:srgbClr val="0000CC"/>
                </a:solidFill>
              </a:rPr>
              <a:t>3:00—5PM </a:t>
            </a:r>
            <a:r>
              <a:rPr lang="en-US" sz="3600" dirty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sz="3600" dirty="0">
                <a:solidFill>
                  <a:srgbClr val="0000CC"/>
                </a:solidFill>
              </a:rPr>
              <a:t>7:00—9:PM </a:t>
            </a:r>
            <a:r>
              <a:rPr lang="en-US" sz="3600" dirty="0">
                <a:solidFill>
                  <a:srgbClr val="C00000"/>
                </a:solidFill>
              </a:rPr>
              <a:t>CTRC  WOMEN MINISTRY</a:t>
            </a:r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9144000" cy="38862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b="1" dirty="0"/>
              <a:t>MOMENT D’ADORATION</a:t>
            </a:r>
            <a:br>
              <a:rPr lang="en-US" b="1" dirty="0"/>
            </a:br>
            <a:r>
              <a:rPr lang="en-US" b="1" dirty="0"/>
              <a:t>AVEC </a:t>
            </a:r>
            <a:br>
              <a:rPr lang="en-US" b="1" dirty="0"/>
            </a:br>
            <a:r>
              <a:rPr lang="en-US" b="1" dirty="0"/>
              <a:t>MAESTRO</a:t>
            </a:r>
            <a:br>
              <a:rPr lang="en-US" b="1" dirty="0"/>
            </a:br>
            <a:r>
              <a:rPr lang="en-US" b="1" dirty="0"/>
              <a:t>RENAUD TERZIER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OFFRANDE</a:t>
            </a:r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/>
              <a:t>.</a:t>
            </a:r>
            <a:endParaRPr lang="en-US" i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400" dirty="0" smtClean="0">
                <a:solidFill>
                  <a:srgbClr val="C00000"/>
                </a:solidFill>
                <a:latin typeface="Arial Rounded MT Bold" pitchFamily="34" charset="0"/>
              </a:rPr>
              <a:t>291 FC : Venez, Cœurs Souffrants Et Meurtris </a:t>
            </a:r>
            <a:endParaRPr lang="en-US" sz="2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2400" dirty="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Venez, cœurs souffrants et meurtris 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Au Médecin de l’âme.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Par Jésus vous serez guéris ;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Que votre voix l’acclame :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Refrain 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Nom célébré par les élus, 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Adore par les anges, 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Thème éternel de nos louanges, 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Jésus ! Jésus ! Jésus ! </a:t>
            </a:r>
            <a:endParaRPr lang="en-US" sz="4000" b="1" dirty="0" smtClean="0"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. 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3600" dirty="0" smtClean="0">
                <a:latin typeface="Arial Rounded MT Bold" pitchFamily="34" charset="0"/>
              </a:rPr>
              <a:t>En Christ nous sommes pardonnes ; </a:t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C’est la Bonne Nouvelle.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Par Lui les cieux nous sont donnes,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Et la vie éternelle.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Refrain 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Nom célébré par les élus, 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Adore par les anges, 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Thème éternel de nos louanges, 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Jésus ! Jésus ! Jésus ! </a:t>
            </a:r>
            <a:endParaRPr lang="en-US" sz="4000" b="1" dirty="0" smtClean="0"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. 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Vous tous qui souffrez isolés,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Venez, Jésus vous aime ;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Pour le troupeau des désolés,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Il s’est offert Lui-même.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Refrain 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Nom célébré par les élus, 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Adore par les anges, 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Thème éternel de nos louanges, 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Jésus ! Jésus ! Jésus ! </a:t>
            </a:r>
            <a:endParaRPr lang="en-US" sz="4000" b="1" dirty="0" smtClean="0"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. 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D’un seul cœur, d’une seule voix,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Exaltons sa victoire ;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Et, dans le ciel, du Roi des rois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Nous redirons la gloire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Refrain 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Nom célébré par les élus, 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Adore par les anges, 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Thème éternel de nos louanges, 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Jésus ! Jésus ! Jésus !</a:t>
            </a:r>
            <a:endParaRPr lang="en-US" sz="4000" b="1" dirty="0" smtClean="0"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&lt;&gt;&lt;&gt;&lt;&gt;</a:t>
            </a:r>
            <a:r>
              <a:rPr lang="fr-FR" sz="3600" dirty="0" smtClean="0">
                <a:solidFill>
                  <a:srgbClr val="C00000"/>
                </a:solidFill>
                <a:latin typeface="Arial Rounded MT Bold" pitchFamily="34" charset="0"/>
              </a:rPr>
              <a:t> </a:t>
            </a:r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Nou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pra’l</a:t>
            </a:r>
            <a:r>
              <a:rPr lang="fr-FR" sz="4400" b="1" dirty="0" smtClean="0">
                <a:latin typeface="Arial Rounded MT Bold" pitchFamily="34" charset="0"/>
              </a:rPr>
              <a:t> chante </a:t>
            </a:r>
            <a:r>
              <a:rPr lang="fr-FR" sz="4400" b="1" dirty="0" err="1" smtClean="0">
                <a:latin typeface="Arial Rounded MT Bold" pitchFamily="34" charset="0"/>
              </a:rPr>
              <a:t>avèk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zanj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yo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Nou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pra’l</a:t>
            </a:r>
            <a:r>
              <a:rPr lang="fr-FR" sz="4400" b="1" dirty="0" smtClean="0">
                <a:latin typeface="Arial Rounded MT Bold" pitchFamily="34" charset="0"/>
              </a:rPr>
              <a:t> chante </a:t>
            </a:r>
            <a:r>
              <a:rPr lang="fr-FR" sz="4400" b="1" dirty="0" err="1" smtClean="0">
                <a:latin typeface="Arial Rounded MT Bold" pitchFamily="34" charset="0"/>
              </a:rPr>
              <a:t>avèk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zanj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yo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Ozana</a:t>
            </a:r>
            <a:r>
              <a:rPr lang="fr-FR" sz="4400" b="1" dirty="0" smtClean="0">
                <a:latin typeface="Arial Rounded MT Bold" pitchFamily="34" charset="0"/>
              </a:rPr>
              <a:t> pou tout </a:t>
            </a:r>
            <a:r>
              <a:rPr lang="fr-FR" sz="4400" b="1" dirty="0" err="1" smtClean="0">
                <a:latin typeface="Arial Rounded MT Bold" pitchFamily="34" charset="0"/>
              </a:rPr>
              <a:t>letènite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Ozana</a:t>
            </a:r>
            <a:r>
              <a:rPr lang="fr-FR" sz="4400" b="1" dirty="0" smtClean="0">
                <a:latin typeface="Arial Rounded MT Bold" pitchFamily="34" charset="0"/>
              </a:rPr>
              <a:t> pou tout </a:t>
            </a:r>
            <a:r>
              <a:rPr lang="fr-FR" sz="4400" b="1" dirty="0" err="1" smtClean="0">
                <a:latin typeface="Arial Rounded MT Bold" pitchFamily="34" charset="0"/>
              </a:rPr>
              <a:t>letènite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endParaRPr lang="en-US" sz="4000" b="1" dirty="0" smtClean="0"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/>
              <a:t>DEBUT</a:t>
            </a:r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>
                <a:solidFill>
                  <a:srgbClr val="C00000"/>
                </a:solidFill>
              </a:rPr>
              <a:t>Habakuk</a:t>
            </a:r>
            <a:r>
              <a:rPr lang="fr-FR" sz="2800" dirty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C00000"/>
                </a:solidFill>
              </a:rPr>
              <a:t>Hab</a:t>
            </a:r>
            <a:r>
              <a:rPr lang="en-US" sz="2800" dirty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/>
              <a:t>."</a:t>
            </a:r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opperplate Gothic Bold" pitchFamily="34" charset="0"/>
              </a:rPr>
              <a:t>PRIÈRE  POUR  L’OFFRANDE </a:t>
            </a:r>
            <a:br>
              <a:rPr lang="en-US" dirty="0">
                <a:solidFill>
                  <a:schemeClr val="tx1"/>
                </a:solidFill>
                <a:latin typeface="Copperplate Gothic Bold" pitchFamily="34" charset="0"/>
              </a:rPr>
            </a:br>
            <a:r>
              <a:rPr lang="en-US" dirty="0">
                <a:solidFill>
                  <a:schemeClr val="tx1"/>
                </a:solidFill>
                <a:latin typeface="Copperplate Gothic Bold" pitchFamily="34" charset="0"/>
              </a:rPr>
              <a:t>ET LE SERMON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b="1" dirty="0"/>
          </a:p>
          <a:p>
            <a:pPr algn="ctr">
              <a:buNone/>
            </a:pPr>
            <a:r>
              <a:rPr lang="en-US" sz="5400" b="1" dirty="0">
                <a:solidFill>
                  <a:schemeClr val="bg1"/>
                </a:solidFill>
              </a:rPr>
              <a:t>SERMON </a:t>
            </a:r>
          </a:p>
          <a:p>
            <a:pPr algn="ctr">
              <a:buNone/>
            </a:pPr>
            <a:r>
              <a:rPr lang="en-US" sz="5400" b="1" dirty="0">
                <a:solidFill>
                  <a:schemeClr val="tx1"/>
                </a:solidFill>
              </a:rPr>
              <a:t>PAR </a:t>
            </a:r>
          </a:p>
          <a:p>
            <a:pPr algn="ctr">
              <a:buNone/>
            </a:pPr>
            <a:r>
              <a:rPr lang="en-US" sz="5400" b="1" dirty="0">
                <a:solidFill>
                  <a:schemeClr val="bg1"/>
                </a:solidFill>
              </a:rPr>
              <a:t>PASTEUR 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chemeClr val="tx1"/>
                </a:solidFill>
              </a:rPr>
              <a:t>MARC  E  SIMEON</a:t>
            </a:r>
            <a:endParaRPr lang="en-US" sz="4800" b="1" dirty="0">
              <a:solidFill>
                <a:schemeClr val="tx1"/>
              </a:solidFill>
            </a:endParaRPr>
          </a:p>
          <a:p>
            <a:pPr>
              <a:buNone/>
            </a:pP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60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66"/>
                </a:solidFill>
              </a:rPr>
              <a:t>CHRIST THE ROCK CONGREGATION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SUNDAY DECEMBER 8</a:t>
            </a:r>
            <a:r>
              <a:rPr lang="en-US" sz="3600" b="1" baseline="30000" dirty="0" smtClean="0">
                <a:solidFill>
                  <a:schemeClr val="tx2">
                    <a:lumMod val="75000"/>
                  </a:schemeClr>
                </a:solidFill>
              </a:rPr>
              <a:t>TH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2024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>
                <a:solidFill>
                  <a:srgbClr val="C00000"/>
                </a:solidFill>
              </a:rPr>
              <a:t>SERMON PAR PASTEUR  MARC SIMEON</a:t>
            </a:r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6" name="Picture 5" descr="Praise Worship Images – Browse 45,655 Stock Photos, Vectors, and Video |  Adobe Stock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05200"/>
            <a:ext cx="9144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81400"/>
            <a:ext cx="9144000" cy="1447800"/>
          </a:xfr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4800" b="1" dirty="0" smtClean="0">
                <a:solidFill>
                  <a:schemeClr val="bg1"/>
                </a:solidFill>
              </a:rPr>
              <a:t>LA SOURCE DE LA JOIE DES ENFANTS DE DIEU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50292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Tu Mets dans mon C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œ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ur plus de Joie qu'ils n'en ont Quand Abondent leur Froment et leur Mo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û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t.</a:t>
            </a:r>
            <a:r>
              <a:rPr kumimoji="0" lang="fr-FR" sz="2400" b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(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Psaume 4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 8)</a:t>
            </a:r>
            <a:endParaRPr kumimoji="0" lang="fr-FR" sz="24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LECTURE PSAUME 4 : 7-9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fr-FR" sz="4800" b="1" dirty="0" smtClean="0">
                <a:solidFill>
                  <a:srgbClr val="000066"/>
                </a:solidFill>
                <a:latin typeface="Arial Rounded MT Bold" pitchFamily="34" charset="0"/>
              </a:rPr>
              <a:t>Ps 4: 7</a:t>
            </a: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 Plusieurs disent: Qui nous fera voir le bonheur? Fais lever sur nous la lumière de ta face, ô Éternel!</a:t>
            </a:r>
            <a:endParaRPr lang="en-US" sz="48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 </a:t>
            </a:r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8) Tu mets dans mon cœur plus de joie qu'ils n'en ont Quand abondent leur froment et leur moût.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 9) Je me couche et je m'endors en paix, Car toi seul, ô Éternel! tu me donnes la </a:t>
            </a: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sécurité </a:t>
            </a: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dans ma demeure</a:t>
            </a: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/>
            <a:r>
              <a:rPr lang="fr-FR" sz="4800" b="1" dirty="0" err="1" smtClean="0">
                <a:solidFill>
                  <a:srgbClr val="C00000"/>
                </a:solidFill>
                <a:latin typeface="Arial Rounded MT Bold" pitchFamily="34" charset="0"/>
              </a:rPr>
              <a:t>Eccl</a:t>
            </a: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5 :</a:t>
            </a: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</a:p>
          <a:p>
            <a:pPr algn="just"/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Quand </a:t>
            </a: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le bien abonde, ceux qui le mangent abondent; et quel avantage en revient-il à son possesseur, sinon qu'il le voit de ses yeux?</a:t>
            </a:r>
            <a:endParaRPr lang="en-US" sz="48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endParaRPr lang="en-US" sz="48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algn="just"/>
            <a:r>
              <a:rPr lang="fr-FR" sz="4800" b="1" dirty="0" err="1" smtClean="0">
                <a:solidFill>
                  <a:srgbClr val="C00000"/>
                </a:solidFill>
                <a:latin typeface="Arial Rounded MT Bold" pitchFamily="34" charset="0"/>
              </a:rPr>
              <a:t>Esaïe</a:t>
            </a: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9:2-3</a:t>
            </a:r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Tu rends le peuple nombreux, Tu lui accordes de grandes joies; Il se réjouit devant toi, comme on se réjouit à la moisson, Comme on pousse des cris d'allégresse au partage du butin.</a:t>
            </a:r>
            <a:endParaRPr lang="en-US" sz="48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3 Car le joug qui pesait sur lui, Le bâton qui frappait son dos, La verge de celui qui l'opprimait, Tu les brises, comme à la journée de Madian.</a:t>
            </a:r>
            <a:endParaRPr lang="en-US" sz="48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INTRODUCTION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La joie est l’emblème de l’expérience humaine.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La satisfaction et la joie vont en paire.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Quand on est satisfait, cela produit de la joie.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La joie est expérimentée quand on réalise ses souhaits, ses vœux, et ses aspirations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La </a:t>
            </a:r>
            <a:r>
              <a:rPr lang="fr-FR" sz="4400" dirty="0" smtClean="0">
                <a:latin typeface="Arial Rounded MT Bold" pitchFamily="34" charset="0"/>
              </a:rPr>
              <a:t>joie est universelle et peut être expérimentée par tout le monde pour de bonnes ou de mauvaises raisons.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Le voleur qui réussit dans son vol sans être surprit expérimente une grande joie.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Le cultivateur qui amasse une grande récolte expérimente de la joie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Je </a:t>
            </a:r>
            <a:r>
              <a:rPr lang="fr-FR" sz="4400" dirty="0" smtClean="0">
                <a:latin typeface="Arial Rounded MT Bold" pitchFamily="34" charset="0"/>
              </a:rPr>
              <a:t>me rappelle comment j’étais joyeux le jour où ma femme avait accepté mon offre d’amour de devenir ma petite amie.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Les hommes d’affaires sont joyeux quand ils réussissent dans leur entreprises.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Dans le psaume 4, nous trouvons une autre sorte de joie provenant de notre relation avec notre Dieu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Le </a:t>
            </a:r>
            <a:r>
              <a:rPr lang="fr-FR" sz="4400" dirty="0" smtClean="0">
                <a:latin typeface="Arial Rounded MT Bold" pitchFamily="34" charset="0"/>
              </a:rPr>
              <a:t>psalmiste déclare que cette joie venant de Dieu est plus excellente que celle que produisent les grandes réussites de la vie.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Tu Mets dans mon Cœur plus de Joie qu'ils n'en ont Quand Abondent leur Froment et leur Moût. Psaume 4 :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8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Dans </a:t>
            </a:r>
            <a:r>
              <a:rPr lang="fr-FR" sz="4400" dirty="0" smtClean="0">
                <a:latin typeface="Arial Rounded MT Bold" pitchFamily="34" charset="0"/>
              </a:rPr>
              <a:t>la vie on parle des causes et des effets.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A cause de l’abondance du froment (blé) et du moût (raisin), beaucoup expérimentent de la joie comme effet.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La cause de la joie des élus est Dieu Lui-même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</a:t>
            </a:r>
            <a:r>
              <a:rPr lang="fr-FR" sz="4400" dirty="0" smtClean="0">
                <a:latin typeface="Arial Rounded MT Bold" pitchFamily="34" charset="0"/>
              </a:rPr>
              <a:t>peut suppléer la joie à ses enfants en absence de l’opulence et des biens de la terre.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b="1" dirty="0" err="1" smtClean="0">
                <a:solidFill>
                  <a:srgbClr val="0033CC"/>
                </a:solidFill>
                <a:latin typeface="Arial Rounded MT Bold" pitchFamily="34" charset="0"/>
              </a:rPr>
              <a:t>Proverbs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 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10:22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 ¶ C'est la bénédiction de l'Éternel qui enrichit, Et il ne la fait suivre d'aucun chagrin.</a:t>
            </a:r>
            <a:endParaRPr lang="en-US" sz="44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DÉVELOPPEMENT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Définition du mot joie selon Larousse </a:t>
            </a:r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Nom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féminin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b="1" dirty="0" smtClean="0">
                <a:latin typeface="Arial Rounded MT Bold" pitchFamily="34" charset="0"/>
              </a:rPr>
              <a:t>1</a:t>
            </a:r>
            <a:r>
              <a:rPr lang="fr-FR" sz="4400" b="1" dirty="0" smtClean="0">
                <a:latin typeface="Arial Rounded MT Bold" pitchFamily="34" charset="0"/>
              </a:rPr>
              <a:t>.</a:t>
            </a:r>
            <a:r>
              <a:rPr lang="fr-FR" sz="4400" dirty="0" smtClean="0">
                <a:latin typeface="Arial Rounded MT Bold" pitchFamily="34" charset="0"/>
              </a:rPr>
              <a:t> Sentiment de plaisir, de bonheur intense, caractérisé par sa plénitude et sa durée limitée, et éprouvé par quelqu'un dont une aspiration, un désir est satisfait ou en voie de l'être </a:t>
            </a:r>
            <a:r>
              <a:rPr lang="en-US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b="1" cap="small" dirty="0" smtClean="0">
                <a:latin typeface="Arial Rounded MT Bold" pitchFamily="34" charset="0"/>
              </a:rPr>
              <a:t>Synonymes </a:t>
            </a:r>
            <a:r>
              <a:rPr lang="fr-FR" sz="4400" b="1" cap="small" dirty="0" smtClean="0">
                <a:latin typeface="Arial Rounded MT Bold" pitchFamily="34" charset="0"/>
              </a:rPr>
              <a:t>: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u="sng" dirty="0" smtClean="0">
                <a:latin typeface="Arial Rounded MT Bold" pitchFamily="34" charset="0"/>
                <a:hlinkClick r:id="rId2"/>
              </a:rPr>
              <a:t>allégresse</a:t>
            </a:r>
            <a:r>
              <a:rPr lang="fr-FR" sz="4400" dirty="0" smtClean="0">
                <a:latin typeface="Arial Rounded MT Bold" pitchFamily="34" charset="0"/>
              </a:rPr>
              <a:t> - </a:t>
            </a:r>
            <a:r>
              <a:rPr lang="fr-FR" sz="4400" u="sng" dirty="0" smtClean="0">
                <a:latin typeface="Arial Rounded MT Bold" pitchFamily="34" charset="0"/>
                <a:hlinkClick r:id="rId3"/>
              </a:rPr>
              <a:t>béatitude</a:t>
            </a:r>
            <a:r>
              <a:rPr lang="fr-FR" sz="4400" dirty="0" smtClean="0">
                <a:latin typeface="Arial Rounded MT Bold" pitchFamily="34" charset="0"/>
              </a:rPr>
              <a:t> - </a:t>
            </a:r>
            <a:r>
              <a:rPr lang="fr-FR" sz="4400" u="sng" dirty="0" smtClean="0">
                <a:latin typeface="Arial Rounded MT Bold" pitchFamily="34" charset="0"/>
                <a:hlinkClick r:id="rId4"/>
              </a:rPr>
              <a:t>exultation</a:t>
            </a:r>
            <a:r>
              <a:rPr lang="fr-FR" sz="4400" dirty="0" smtClean="0">
                <a:latin typeface="Arial Rounded MT Bold" pitchFamily="34" charset="0"/>
              </a:rPr>
              <a:t> - </a:t>
            </a:r>
            <a:r>
              <a:rPr lang="fr-FR" sz="4400" u="sng" dirty="0" smtClean="0">
                <a:latin typeface="Arial Rounded MT Bold" pitchFamily="34" charset="0"/>
                <a:hlinkClick r:id="rId5"/>
              </a:rPr>
              <a:t>félicité</a:t>
            </a:r>
            <a:r>
              <a:rPr lang="fr-FR" sz="4400" dirty="0" smtClean="0">
                <a:latin typeface="Arial Rounded MT Bold" pitchFamily="34" charset="0"/>
              </a:rPr>
              <a:t> - </a:t>
            </a:r>
            <a:r>
              <a:rPr lang="fr-FR" sz="4400" u="sng" dirty="0" smtClean="0">
                <a:latin typeface="Arial Rounded MT Bold" pitchFamily="34" charset="0"/>
                <a:hlinkClick r:id="rId6"/>
              </a:rPr>
              <a:t>jubilation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cap="small" dirty="0" smtClean="0">
                <a:latin typeface="Arial Rounded MT Bold" pitchFamily="34" charset="0"/>
              </a:rPr>
              <a:t>Contraires :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u="sng" dirty="0" smtClean="0">
                <a:solidFill>
                  <a:schemeClr val="tx1"/>
                </a:solidFill>
                <a:latin typeface="Arial Rounded MT Bold" pitchFamily="34" charset="0"/>
                <a:hlinkClick r:id="rId7"/>
              </a:rPr>
              <a:t>affliction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 - </a:t>
            </a:r>
            <a:r>
              <a:rPr lang="fr-FR" sz="4400" u="sng" dirty="0" smtClean="0">
                <a:solidFill>
                  <a:schemeClr val="tx1"/>
                </a:solidFill>
                <a:latin typeface="Arial Rounded MT Bold" pitchFamily="34" charset="0"/>
                <a:hlinkClick r:id="rId8"/>
              </a:rPr>
              <a:t>dépit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 - </a:t>
            </a:r>
            <a:r>
              <a:rPr lang="fr-FR" sz="4400" u="sng" dirty="0" smtClean="0">
                <a:solidFill>
                  <a:schemeClr val="tx1"/>
                </a:solidFill>
                <a:latin typeface="Arial Rounded MT Bold" pitchFamily="34" charset="0"/>
                <a:hlinkClick r:id="rId9"/>
              </a:rPr>
              <a:t>désespoir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 - </a:t>
            </a:r>
            <a:r>
              <a:rPr lang="fr-FR" sz="4400" u="sng" dirty="0" smtClean="0">
                <a:solidFill>
                  <a:schemeClr val="tx1"/>
                </a:solidFill>
                <a:latin typeface="Arial Rounded MT Bold" pitchFamily="34" charset="0"/>
                <a:hlinkClick r:id="rId10"/>
              </a:rPr>
              <a:t>désolation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 - </a:t>
            </a:r>
            <a:r>
              <a:rPr lang="fr-FR" sz="4400" u="sng" dirty="0" smtClean="0">
                <a:solidFill>
                  <a:schemeClr val="tx1"/>
                </a:solidFill>
                <a:latin typeface="Arial Rounded MT Bold" pitchFamily="34" charset="0"/>
                <a:hlinkClick r:id="rId11"/>
              </a:rPr>
              <a:t>douleur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 - </a:t>
            </a:r>
            <a:r>
              <a:rPr lang="fr-FR" sz="4400" u="sng" dirty="0" smtClean="0">
                <a:solidFill>
                  <a:schemeClr val="tx1"/>
                </a:solidFill>
                <a:latin typeface="Arial Rounded MT Bold" pitchFamily="34" charset="0"/>
                <a:hlinkClick r:id="rId12"/>
              </a:rPr>
              <a:t>mélancolie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 - </a:t>
            </a:r>
            <a:r>
              <a:rPr lang="fr-FR" sz="4400" u="sng" dirty="0" smtClean="0">
                <a:solidFill>
                  <a:schemeClr val="tx1"/>
                </a:solidFill>
                <a:latin typeface="Arial Rounded MT Bold" pitchFamily="34" charset="0"/>
                <a:hlinkClick r:id="rId13"/>
              </a:rPr>
              <a:t>tristesse</a:t>
            </a:r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2800" u="sng" dirty="0" smtClean="0">
                <a:latin typeface="Arial Rounded MT Bold" pitchFamily="34" charset="0"/>
                <a:hlinkClick r:id="rId14"/>
              </a:rPr>
              <a:t>https://www.larousse.fr/dictionnaires/francais/joie/44939</a:t>
            </a:r>
            <a:endParaRPr lang="en-US" sz="2800" dirty="0" smtClean="0">
              <a:latin typeface="Arial Rounded MT Bold" pitchFamily="34" charset="0"/>
            </a:endParaRPr>
          </a:p>
          <a:p>
            <a:pPr algn="just"/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Joie:</a:t>
            </a: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Émotion </a:t>
            </a:r>
            <a:r>
              <a:rPr lang="fr-FR" sz="4400" dirty="0" smtClean="0">
                <a:latin typeface="Arial Rounded MT Bold" pitchFamily="34" charset="0"/>
              </a:rPr>
              <a:t>vive, agréable, limitée dans le temps; sentiment de plénitude qui affecte l'être entier au moment où ses aspirations, ses ambitions, ses désirs ou ses rêves viennent à être satisfaits d'une manière effective ou imaginaire.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u="sng" dirty="0" smtClean="0">
                <a:latin typeface="Arial Rounded MT Bold" pitchFamily="34" charset="0"/>
                <a:hlinkClick r:id="rId2"/>
              </a:rPr>
              <a:t>https://www.cnrtl.fr/definition/joie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endParaRPr lang="en-US" sz="44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 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Définition 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Biblique de la joie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Définition biblique : « La joie » (en grec </a:t>
            </a:r>
            <a:r>
              <a:rPr lang="fr-FR" sz="4400" dirty="0" err="1" smtClean="0">
                <a:latin typeface="Arial Rounded MT Bold" pitchFamily="34" charset="0"/>
              </a:rPr>
              <a:t>Chara</a:t>
            </a:r>
            <a:r>
              <a:rPr lang="fr-FR" sz="4400" dirty="0" smtClean="0">
                <a:latin typeface="Arial Rounded MT Bold" pitchFamily="34" charset="0"/>
              </a:rPr>
              <a:t>), c’est-à-dire prendre le sentiment de contentement basé sur l’amour, la grâce, la bénédiction, les promesses et la proximité de Dieu qui appartient à ceux qui croient en Christ.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1700" dirty="0" smtClean="0">
                <a:solidFill>
                  <a:srgbClr val="0033CC"/>
                </a:solidFill>
                <a:latin typeface="Arial Rounded MT Bold" pitchFamily="34" charset="0"/>
              </a:rPr>
              <a:t>https://chretiens.com/quoi-de-neuf/le-fruit-de-lesprit-cest-la-joie/2023/02/22/12/58</a:t>
            </a:r>
            <a:r>
              <a:rPr lang="fr-FR" sz="1700" dirty="0" smtClean="0">
                <a:solidFill>
                  <a:srgbClr val="0033CC"/>
                </a:solidFill>
                <a:latin typeface="Arial Rounded MT Bold" pitchFamily="34" charset="0"/>
              </a:rPr>
              <a:t>/</a:t>
            </a:r>
            <a:endParaRPr lang="en-US" sz="17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«</a:t>
            </a:r>
            <a:r>
              <a:rPr lang="fr-FR" sz="4400" dirty="0" smtClean="0">
                <a:latin typeface="Arial Rounded MT Bold" pitchFamily="34" charset="0"/>
              </a:rPr>
              <a:t> La joie est l'état stable et normal de l'enfant de Dieu. »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La joie fait partie du fruit de l’Esprit. Ga 5:22 Mais le fruit de l'Esprit, c'est l'amour, la joie, la paix, la patience, la bonté, la bénignité, la fidélité,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Jean </a:t>
            </a:r>
            <a:r>
              <a:rPr lang="fr-FR" sz="4400" dirty="0" smtClean="0">
                <a:latin typeface="Arial Rounded MT Bold" pitchFamily="34" charset="0"/>
              </a:rPr>
              <a:t>15:11 Je vous ai dit ces choses, afin que ma joie soit en vous, et que votre joie soit parfaite.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LES CARACTERISTIQUES DE LA JOIE DE CE MONDE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b="1" dirty="0" smtClean="0">
                <a:solidFill>
                  <a:srgbClr val="00B0F0"/>
                </a:solidFill>
                <a:latin typeface="Arial Rounded MT Bold" pitchFamily="34" charset="0"/>
              </a:rPr>
              <a:t>La Joie de ce Monde est Éphémère</a:t>
            </a:r>
            <a:endParaRPr lang="en-US" sz="44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Ps 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37:1-5 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¶ Ne t'irrite pas contre les méchants, N'envie pas ceux qui font le mal.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2 Car ils sont fauchés aussi vite que l'herbe, Et ils se flétrissent comme le gazon vert.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3 </a:t>
            </a:r>
            <a:r>
              <a:rPr lang="fr-FR" sz="4400" dirty="0" smtClean="0">
                <a:latin typeface="Arial Rounded MT Bold" pitchFamily="34" charset="0"/>
              </a:rPr>
              <a:t>Confie-toi en l'Éternel, et pratique le bien; Aie le pays pour demeure et la fidélité pour pâture.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4 Fais de l'Éternel tes délices, Et il te donnera ce que ton cœur désire.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5 Recommande ton sort à l'Éternel, Mets en lui ta confiance, et il agira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400" b="1" dirty="0" smtClean="0">
                <a:solidFill>
                  <a:srgbClr val="00B0F0"/>
                </a:solidFill>
                <a:latin typeface="Arial Rounded MT Bold" pitchFamily="34" charset="0"/>
              </a:rPr>
              <a:t>La </a:t>
            </a:r>
            <a:r>
              <a:rPr lang="fr-FR" sz="4400" b="1" dirty="0" smtClean="0">
                <a:solidFill>
                  <a:srgbClr val="00B0F0"/>
                </a:solidFill>
                <a:latin typeface="Arial Rounded MT Bold" pitchFamily="34" charset="0"/>
              </a:rPr>
              <a:t>joie de ce monde est basée sur des conditions favorables de </a:t>
            </a:r>
            <a:r>
              <a:rPr lang="fr-FR" sz="4400" b="1" dirty="0" smtClean="0">
                <a:solidFill>
                  <a:srgbClr val="00B0F0"/>
                </a:solidFill>
                <a:latin typeface="Arial Rounded MT Bold" pitchFamily="34" charset="0"/>
              </a:rPr>
              <a:t>l’extérieure.</a:t>
            </a:r>
            <a:endParaRPr lang="en-US" sz="44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Lu 12:19-20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et je dirai à mon âme: Mon âme, tu as beaucoup de biens en réserve pour plusieurs années; repose-toi, mange, bois, et réjouis-toi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20 Mais Dieu lui dit: Insensé! Cette nuit même ton âme te sera redemandée; et ce que tu as préparé, pour qui cela sera-t-il</a:t>
            </a:r>
            <a:r>
              <a:rPr lang="fr-FR" sz="4400" dirty="0" smtClean="0">
                <a:latin typeface="Arial Rounded MT Bold" pitchFamily="34" charset="0"/>
              </a:rPr>
              <a:t>?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solidFill>
                  <a:srgbClr val="00B0F0"/>
                </a:solidFill>
                <a:latin typeface="Arial Rounded MT Bold" pitchFamily="34" charset="0"/>
              </a:rPr>
              <a:t>La </a:t>
            </a:r>
            <a:r>
              <a:rPr lang="fr-FR" sz="4400" b="1" dirty="0" smtClean="0">
                <a:solidFill>
                  <a:srgbClr val="00B0F0"/>
                </a:solidFill>
                <a:latin typeface="Arial Rounded MT Bold" pitchFamily="34" charset="0"/>
              </a:rPr>
              <a:t>joie de ce monde est basée sur L’effort humain et les réalisations. </a:t>
            </a:r>
            <a:endParaRPr lang="en-US" sz="44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b="1" dirty="0" smtClean="0">
                <a:latin typeface="Arial Rounded MT Bold" pitchFamily="34" charset="0"/>
              </a:rPr>
              <a:t>Da 4:30</a:t>
            </a:r>
            <a:r>
              <a:rPr lang="fr-FR" sz="4400" dirty="0" smtClean="0">
                <a:latin typeface="Arial Rounded MT Bold" pitchFamily="34" charset="0"/>
              </a:rPr>
              <a:t> le roi prit la parole et dit: N'est-ce pas ici Babylone la grande, que j'ai bâtie, comme résidence royale, par la puissance de ma force et pour la gloire de ma magnificence</a:t>
            </a:r>
            <a:r>
              <a:rPr lang="fr-FR" sz="4400" dirty="0" smtClean="0">
                <a:latin typeface="Arial Rounded MT Bold" pitchFamily="34" charset="0"/>
              </a:rPr>
              <a:t>?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Pr </a:t>
            </a: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3:5-8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Confie-toi en l'Éternel de tout ton </a:t>
            </a:r>
            <a:r>
              <a:rPr lang="fr-FR" sz="4400" dirty="0" smtClean="0">
                <a:latin typeface="Arial Rounded MT Bold" pitchFamily="34" charset="0"/>
              </a:rPr>
              <a:t>cœur, </a:t>
            </a:r>
            <a:r>
              <a:rPr lang="fr-FR" sz="4400" dirty="0" smtClean="0">
                <a:latin typeface="Arial Rounded MT Bold" pitchFamily="34" charset="0"/>
              </a:rPr>
              <a:t>Et ne t'appuie pas sur ta sagesse;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6 Reconnais-le dans toutes tes voies, Et il aplanira tes sentiers.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 7 ¶ Ne sois point sage à tes propres yeux, Crains l'Éternel, et détourne-toi du mal: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8 Ce sera la santé pour tes muscles, Et un rafraîchissement pour tes os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00B0F0"/>
                </a:solidFill>
                <a:latin typeface="Arial Rounded MT Bold" pitchFamily="34" charset="0"/>
              </a:rPr>
              <a:t>Les </a:t>
            </a:r>
            <a:r>
              <a:rPr lang="fr-FR" sz="4400" b="1" dirty="0" smtClean="0">
                <a:solidFill>
                  <a:srgbClr val="00B0F0"/>
                </a:solidFill>
                <a:latin typeface="Arial Rounded MT Bold" pitchFamily="34" charset="0"/>
              </a:rPr>
              <a:t>gains sordides sont les sources de la joie de ce monde.</a:t>
            </a:r>
            <a:endParaRPr lang="en-US" sz="44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Ps 10:3a Car le méchant se glorifie de sa convoitise.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Ps 37:7 ¶ Garde le silence devant l'Éternel, et espère en lui; Ne t'irrite pas contre celui qui réussit dans ses voies, Contre l'homme qui vient à bout de ses mauvais desseins.</a:t>
            </a:r>
            <a:endParaRPr lang="en-US" sz="44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LES CARACTERISTIQUES DE LA JOIE VENAT DE DIEU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solidFill>
                  <a:srgbClr val="000066"/>
                </a:solidFill>
                <a:latin typeface="Arial Rounded MT Bold" pitchFamily="34" charset="0"/>
              </a:rPr>
              <a:t>La Joie de Dieu est réelle et durable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Jean 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14:27 Je vous laisse la paix, je vous donne ma paix. Je ne vous donne pas comme le monde donne. Que votre cœur ne se trouble point, et ne s'alarme point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La 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sérénité à savoir qu’on est aimé par le Créateur de 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l’univers produise 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cette joie ineffable dans la vie du croyant.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Nu 6:26 Que l'Éternel tourne sa face vers toi, et qu'il te donne la paix</a:t>
            </a:r>
            <a:r>
              <a:rPr lang="fr-FR" sz="4400" dirty="0" smtClean="0">
                <a:latin typeface="Arial Rounded MT Bold" pitchFamily="34" charset="0"/>
              </a:rPr>
              <a:t>!</a:t>
            </a: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Ps 30:6b Le soir arrivent les pleurs, Et le matin l'allégresse. 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Le 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pardon de Dieu produit la joie chez le pécheur absous.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Puisque la joie des enfants de Dieu est basée par leur proximité avec le Père céleste, donc le péché peut obstruer ce dégagement de joie.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Quand un pécheur obtient le pardon de Dieu, la joie de son salut se manifeste à nouveau.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latin typeface="Arial Rounded MT Bold" pitchFamily="34" charset="0"/>
              </a:rPr>
              <a:t>Ps </a:t>
            </a:r>
            <a:r>
              <a:rPr lang="fr-FR" sz="4400" b="1" dirty="0" smtClean="0">
                <a:latin typeface="Arial Rounded MT Bold" pitchFamily="34" charset="0"/>
              </a:rPr>
              <a:t>51:14)</a:t>
            </a:r>
            <a:r>
              <a:rPr lang="fr-FR" sz="4400" dirty="0" smtClean="0">
                <a:latin typeface="Arial Rounded MT Bold" pitchFamily="34" charset="0"/>
              </a:rPr>
              <a:t> Rends-moi la joie de ton salut, Et qu'un esprit de bonne volonté me soutienne!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Ps 32:1-2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¶ Heureux celui à qui la transgression est remise, A qui le péché est pardonné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2 Heureux l'homme à qui l'Éternel n'impute pas d'iniquité, Et dans l'esprit duquel il n'y a point de fraude</a:t>
            </a:r>
            <a:r>
              <a:rPr lang="fr-FR" sz="4400" dirty="0" smtClean="0">
                <a:latin typeface="Arial Rounded MT Bold" pitchFamily="34" charset="0"/>
              </a:rPr>
              <a:t>!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b="1" dirty="0" err="1" smtClean="0">
                <a:solidFill>
                  <a:srgbClr val="C00000"/>
                </a:solidFill>
                <a:latin typeface="Arial Rounded MT Bold" pitchFamily="34" charset="0"/>
              </a:rPr>
              <a:t>Esaïe</a:t>
            </a: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12:1-3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¶ Tu diras en ce jour-là: Je te loue, ô Éternel! Car tu as été irrité contre moi, Ta colère s'est apaisée, et tu m'as consolé.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2 Voici, Dieu est ma délivrance, Je serai plein de confiance, et je ne craindrai rien; Car l'Éternel, l'Éternel est ma force et le sujet de mes louanges; C'est lui qui m'a sauvé.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3 Vous puiserez de l'eau avec joie Aux sources du salut</a:t>
            </a:r>
            <a:r>
              <a:rPr lang="fr-FR" sz="4400" dirty="0" smtClean="0">
                <a:latin typeface="Arial Rounded MT Bold" pitchFamily="34" charset="0"/>
              </a:rPr>
              <a:t>,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L’Esperance 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de la vie éternelle est une source de joie pour le chrétien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err="1" smtClean="0">
                <a:latin typeface="Arial Rounded MT Bold" pitchFamily="34" charset="0"/>
              </a:rPr>
              <a:t>Php</a:t>
            </a:r>
            <a:r>
              <a:rPr lang="fr-FR" sz="4400" dirty="0" smtClean="0">
                <a:latin typeface="Arial Rounded MT Bold" pitchFamily="34" charset="0"/>
              </a:rPr>
              <a:t> 3:1 ¶ Au reste, mes frères, réjouissez-vous dans le Seigneur. Je ne me lasse point de vous écrire les mêmes choses, et pour vous cela est salutaire.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err="1" smtClean="0">
                <a:solidFill>
                  <a:srgbClr val="C00000"/>
                </a:solidFill>
                <a:latin typeface="Arial Rounded MT Bold" pitchFamily="34" charset="0"/>
              </a:rPr>
              <a:t>Php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4:4 Réjouissez-vous toujours dans le Seigneur; je le répète, réjouissez-vous.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1Th </a:t>
            </a:r>
            <a:r>
              <a:rPr lang="fr-FR" sz="4400" dirty="0" smtClean="0">
                <a:latin typeface="Arial Rounded MT Bold" pitchFamily="34" charset="0"/>
              </a:rPr>
              <a:t>5:16 ¶ Soyez toujours joyeux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La 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joie de Dieu est évidente même au milieu des épreuves.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1Pe 4:13 Réjouissez-vous, au contraire, de la part que vous avez aux souffrances de Christ, afin que vous soyez aussi dans la joie et dans l'allégresse lorsque sa gloire apparaîtra.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2Co 6:10 comme attristés, et nous sommes toujours joyeux; comme pauvres, et nous en enrichissons plusieurs; comme n'ayant rien, et nous possédons toutes choses.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CONCLUSION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doit être toujours la source de la joie du Chrétien.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La joie du chrétien ne doit pas être basée par l’accumulation des richesses de la terre, mais par une intimité étroite avec Dieu.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Finissons avec ce chant : « C’est une joie de servir Jésus </a:t>
            </a:r>
            <a:r>
              <a:rPr lang="fr-FR" sz="4400" dirty="0" smtClean="0">
                <a:latin typeface="Arial Rounded MT Bold" pitchFamily="34" charset="0"/>
              </a:rPr>
              <a:t>».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1200" b="1" u="sng" dirty="0" smtClean="0">
                <a:solidFill>
                  <a:srgbClr val="660066"/>
                </a:solidFill>
                <a:latin typeface="Arial Rounded MT Bold" pitchFamily="34" charset="0"/>
              </a:rPr>
              <a:t>10 Fr Mel : C’est Une Joie De Servir Jésus</a:t>
            </a:r>
            <a:endParaRPr lang="en-US" sz="12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1200" dirty="0" smtClean="0">
                <a:solidFill>
                  <a:srgbClr val="660066"/>
                </a:solidFill>
                <a:latin typeface="Arial Rounded MT Bold" pitchFamily="34" charset="0"/>
              </a:rPr>
              <a:t>1</a:t>
            </a:r>
            <a:endParaRPr lang="en-US" sz="12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C’est une joie de servir Jésus 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Dans mon voyage ici-bas.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Et je peux toujours Le louer 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Même au plus fort des combats.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Chœur: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C’est une joie, joie,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Joie de servir Jésus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Joie qui jaillit dans mon cœur.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Chaque  moment, chaque jour 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Il me tient dans Son amour 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C’est une joie, joie, joie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Que donne mon Sauveur</a:t>
            </a: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1200" dirty="0" smtClean="0">
                <a:solidFill>
                  <a:srgbClr val="660066"/>
                </a:solidFill>
                <a:latin typeface="Arial Rounded MT Bold" pitchFamily="34" charset="0"/>
              </a:rPr>
              <a:t>2</a:t>
            </a:r>
            <a:r>
              <a:rPr lang="fr-FR" sz="1200" dirty="0" smtClean="0">
                <a:solidFill>
                  <a:srgbClr val="660066"/>
                </a:solidFill>
                <a:latin typeface="Arial Rounded MT Bold" pitchFamily="34" charset="0"/>
              </a:rPr>
              <a:t>.</a:t>
            </a:r>
            <a:endParaRPr lang="en-US" sz="12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C’est une joie de servir Jésus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Joie même dans la détresse,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Qui remplit mon cœur de musique 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Et qui chasse ma tristesse.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Chœur: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C’est une joie, joie,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Joie de servir Jésus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Joie qui jaillit dans mon cœur.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Chaque  moment, chaque jour 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Il me tient dans Son amour 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C’est une joie, joie, joie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Que donne mon Sauveur.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1200" dirty="0" smtClean="0">
                <a:solidFill>
                  <a:srgbClr val="660066"/>
                </a:solidFill>
                <a:latin typeface="Arial Rounded MT Bold" pitchFamily="34" charset="0"/>
              </a:rPr>
              <a:t>3</a:t>
            </a:r>
            <a:endParaRPr lang="en-US" sz="12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C’est une joie de servir Jésus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Joie dans la plus sombre nuit; 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Car Jésus connait le chemin 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Je peux marcher avec Lui.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Chœur: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C’est une joie, joie,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Joie de servir Jésus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Joie qui jaillit dans mon cœur.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Chaque  moment, chaque jour 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Il me tient dans Son amour 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C’est une joie, joie, joie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Que donne mon Sauveur.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660066"/>
                </a:solidFill>
                <a:latin typeface="Arial Rounded MT Bold" pitchFamily="34" charset="0"/>
              </a:rPr>
              <a:t>4</a:t>
            </a:r>
            <a:endParaRPr lang="en-US" sz="36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C'est une joie de servir Jésus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Joie de servir mon Sauveur.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Qui pour mes péchés fut blessé 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Appelé l’homme de douleur</a:t>
            </a:r>
            <a:r>
              <a:rPr lang="fr-FR" sz="3600" b="1" dirty="0" smtClean="0"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Chœur: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C’est une joie, joie,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Joie de servir Jésus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Joie qui jaillit dans mon cœur.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Chaque  moment, chaque jour 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Il me tient dans Son amour 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C’est une joie, joie, joie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CC"/>
                </a:solidFill>
                <a:latin typeface="Arial Rounded MT Bold" pitchFamily="34" charset="0"/>
              </a:rPr>
              <a:t>Que donne mon Sauveur.</a:t>
            </a:r>
            <a:endParaRPr lang="en-US" sz="36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12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rgbClr val="66FF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3600" b="1" dirty="0">
                <a:solidFill>
                  <a:schemeClr val="tx1"/>
                </a:solidFill>
              </a:rPr>
              <a:t>PRIERE  FINALE</a:t>
            </a:r>
          </a:p>
          <a:p>
            <a:pPr algn="ctr">
              <a:buNone/>
            </a:pPr>
            <a:r>
              <a:rPr lang="en-US" sz="3600" b="1" dirty="0">
                <a:solidFill>
                  <a:schemeClr val="tx1"/>
                </a:solidFill>
              </a:rPr>
              <a:t>/BENEDICTION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103007</TotalTime>
  <Words>2714</Words>
  <Application>Microsoft Macintosh PowerPoint</Application>
  <PresentationFormat>On-screen Show (4:3)</PresentationFormat>
  <Paragraphs>402</Paragraphs>
  <Slides>74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Equity</vt:lpstr>
      <vt:lpstr>CHRIST THE ROCK CONGREGATION WORSHIP SERVICE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VISITORS WELCOME</vt:lpstr>
      <vt:lpstr>VISITORS WELCOME</vt:lpstr>
      <vt:lpstr>MOMENT D’ADORATION AVEC  MAESTRO RENAUD TERZIER </vt:lpstr>
      <vt:lpstr>OFFRANDE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PRIÈRE  POUR  L’OFFRANDE  ET LE SERMON</vt:lpstr>
      <vt:lpstr>CHRIST THE ROCK CONGREGATION SUNDAY DECEMBER 8TH  2024 SERMON PAR PASTEUR  MARC SIMEON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700</cp:revision>
  <dcterms:created xsi:type="dcterms:W3CDTF">2012-11-25T13:28:17Z</dcterms:created>
  <dcterms:modified xsi:type="dcterms:W3CDTF">2024-12-07T20:02:58Z</dcterms:modified>
</cp:coreProperties>
</file>