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6858000" type="screen4x3"/>
  <p:notesSz cx="6858000" cy="9144000"/>
  <p:embeddedFontLst>
    <p:embeddedFont>
      <p:font typeface="Algerian" pitchFamily="82" charset="77"/>
      <p:regular r:id="rId97"/>
    </p:embeddedFont>
    <p:embeddedFont>
      <p:font typeface="Arimo" panose="020B0604020202020204" pitchFamily="34" charset="0"/>
      <p:regular r:id="rId98"/>
      <p:bold r:id="rId99"/>
      <p:italic r:id="rId100"/>
      <p:boldItalic r:id="rId101"/>
    </p:embeddedFont>
    <p:embeddedFont>
      <p:font typeface="Balthazar" panose="02000506070000020004" pitchFamily="2" charset="77"/>
      <p:regular r:id="rId102"/>
    </p:embeddedFont>
    <p:embeddedFont>
      <p:font typeface="Calibri" panose="020F0502020204030204" pitchFamily="34" charset="0"/>
      <p:regular r:id="rId103"/>
      <p:bold r:id="rId104"/>
      <p:italic r:id="rId105"/>
      <p:boldItalic r:id="rId106"/>
    </p:embeddedFont>
    <p:embeddedFont>
      <p:font typeface="Cambria Math" panose="02040503050406030204" pitchFamily="18" charset="0"/>
      <p:regular r:id="rId107"/>
    </p:embeddedFont>
    <p:embeddedFont>
      <p:font typeface="Libre Baskerville" panose="02000000000000000000" pitchFamily="2" charset="0"/>
      <p:regular r:id="rId108"/>
      <p:bold r:id="rId109"/>
      <p:italic r:id="rId110"/>
    </p:embeddedFont>
    <p:embeddedFont>
      <p:font typeface="Libre Franklin" pitchFamily="2" charset="77"/>
      <p:regular r:id="rId111"/>
      <p:bold r:id="rId112"/>
      <p:italic r:id="rId113"/>
      <p:boldItalic r:id="rId114"/>
    </p:embeddedFont>
    <p:embeddedFont>
      <p:font typeface="Meddon" panose="02000000000000000000" pitchFamily="2" charset="77"/>
      <p:regular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6" roundtripDataSignature="AMtx7mikXR/XFncehvwKMmb3J9ppCDjr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5"/>
  </p:normalViewPr>
  <p:slideViewPr>
    <p:cSldViewPr snapToGrid="0">
      <p:cViewPr varScale="1">
        <p:scale>
          <a:sx n="89" d="100"/>
          <a:sy n="89" d="100"/>
        </p:scale>
        <p:origin x="174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6.fntdata"/><Relationship Id="rId16" Type="http://schemas.openxmlformats.org/officeDocument/2006/relationships/slide" Target="slides/slide15.xml"/><Relationship Id="rId107" Type="http://schemas.openxmlformats.org/officeDocument/2006/relationships/font" Target="fonts/font11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6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7.fntdata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18.fntdata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3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4.fntdata"/><Relationship Id="rId115" Type="http://schemas.openxmlformats.org/officeDocument/2006/relationships/font" Target="fonts/font19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2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5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 rotWithShape="1">
          <a:blip r:embed="rId2">
            <a:alphaModFix/>
          </a:blip>
          <a:tile tx="0" ty="0" sx="55000" sy="55000" flip="none" algn="tl"/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9" name="Google Shape;19;p96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rotWithShape="1">
            <a:blip r:embed="rId2">
              <a:alphaModFix/>
            </a:blip>
            <a:tile tx="0" ty="0" sx="55000" sy="55000" flip="none" algn="tl"/>
          </a:blip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0" name="Google Shape;20;p96"/>
          <p:cNvSpPr txBox="1"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580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6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6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6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 sz="1800">
              <a:solidFill>
                <a:schemeClr val="lt1"/>
              </a:solidFill>
            </a:endParaRPr>
          </a:p>
        </p:txBody>
      </p:sp>
      <p:sp>
        <p:nvSpPr>
          <p:cNvPr id="24" name="Google Shape;24;p9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" name="Google Shape;25;p96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" name="Google Shape;26;p96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7" name="Google Shape;27;p96"/>
          <p:cNvSpPr txBox="1"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7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7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7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7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3" name="Google Shape;33;p97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blipFill rotWithShape="1">
          <a:blip r:embed="rId2">
            <a:alphaModFix/>
          </a:blip>
          <a:tile tx="0" ty="0" sx="55000" sy="55000" flip="none" algn="tl"/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6" name="Google Shape;36;p98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rotWithShape="1">
            <a:blip r:embed="rId2">
              <a:alphaModFix/>
            </a:blip>
            <a:tile tx="0" ty="0" sx="55000" sy="55000" flip="none" algn="tl"/>
          </a:blip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7" name="Google Shape;37;p98"/>
          <p:cNvSpPr txBox="1"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8"/>
          <p:cNvSpPr txBox="1"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400"/>
              <a:buFont typeface="Libre Baskerville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8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8"/>
          <p:cNvSpPr txBox="1">
            <a:spLocks noGrp="1"/>
          </p:cNvSpPr>
          <p:nvPr>
            <p:ph type="ft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8"/>
          <p:cNvSpPr/>
          <p:nvPr/>
        </p:nvSpPr>
        <p:spPr>
          <a:xfrm rot="10800000" flipH="1">
            <a:off x="69412" y="2376830"/>
            <a:ext cx="9013515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2" name="Google Shape;42;p98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3" name="Google Shape;43;p9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4" name="Google Shape;44;p98"/>
          <p:cNvSpPr>
            <a:spLocks noGrp="1"/>
          </p:cNvSpPr>
          <p:nvPr>
            <p:ph type="sldNum" idx="12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9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9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9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9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0" name="Google Shape;50;p99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0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0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00"/>
          <p:cNvSpPr txBox="1">
            <a:spLocks noGrp="1"/>
          </p:cNvSpPr>
          <p:nvPr>
            <p:ph type="body" idx="2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00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0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0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9" name="Google Shape;59;p100"/>
          <p:cNvSpPr txBox="1">
            <a:spLocks noGrp="1"/>
          </p:cNvSpPr>
          <p:nvPr>
            <p:ph type="body" idx="3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00"/>
          <p:cNvSpPr txBox="1">
            <a:spLocks noGrp="1"/>
          </p:cNvSpPr>
          <p:nvPr>
            <p:ph type="body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1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1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1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1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2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2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2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2" name="Google Shape;72;p103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3" name="Google Shape;73;p103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3"/>
          <p:cNvSpPr txBox="1">
            <a:spLocks noGrp="1"/>
          </p:cNvSpPr>
          <p:nvPr>
            <p:ph type="body" idx="1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1530"/>
              <a:buNone/>
              <a:defRPr sz="1800"/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None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03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3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3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8" name="Google Shape;78;p103"/>
          <p:cNvSpPr txBox="1">
            <a:spLocks noGrp="1"/>
          </p:cNvSpPr>
          <p:nvPr>
            <p:ph type="body" idx="2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4"/>
          <p:cNvSpPr txBox="1"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Franklin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4"/>
          <p:cNvSpPr txBox="1">
            <a:spLocks noGrp="1"/>
          </p:cNvSpPr>
          <p:nvPr>
            <p:ph type="body" idx="1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1360"/>
              <a:buFont typeface="Libre Baskerville"/>
              <a:buNone/>
              <a:defRPr sz="1600"/>
            </a:lvl1pPr>
            <a:lvl2pPr marL="914400" lvl="1" indent="-293369" algn="l">
              <a:spcBef>
                <a:spcPts val="37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82575" algn="l">
              <a:spcBef>
                <a:spcPts val="370"/>
              </a:spcBef>
              <a:spcAft>
                <a:spcPts val="0"/>
              </a:spcAft>
              <a:buSzPts val="850"/>
              <a:buChar char="⚫"/>
              <a:defRPr sz="1000"/>
            </a:lvl3pPr>
            <a:lvl4pPr marL="1828800" lvl="3" indent="-274319" algn="l">
              <a:spcBef>
                <a:spcPts val="370"/>
              </a:spcBef>
              <a:spcAft>
                <a:spcPts val="0"/>
              </a:spcAft>
              <a:buSzPts val="720"/>
              <a:buChar char="⚫"/>
              <a:defRPr sz="900"/>
            </a:lvl4pPr>
            <a:lvl5pPr marL="2286000" lvl="4" indent="-285750" algn="l"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Char char="o"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04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4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4"/>
          <p:cNvSpPr>
            <a:spLocks noGrp="1"/>
          </p:cNvSpPr>
          <p:nvPr>
            <p:ph type="sldNum" idx="12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85" name="Google Shape;85;p104"/>
          <p:cNvSpPr/>
          <p:nvPr/>
        </p:nvSpPr>
        <p:spPr>
          <a:xfrm rot="10800000" flipH="1">
            <a:off x="68307" y="4683555"/>
            <a:ext cx="900684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6" name="Google Shape;86;p104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Google Shape;87;p104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104"/>
          <p:cNvSpPr>
            <a:spLocks noGrp="1"/>
          </p:cNvSpPr>
          <p:nvPr>
            <p:ph type="pic" idx="2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5"/>
          <p:cNvSpPr txBox="1">
            <a:spLocks noGrp="1"/>
          </p:cNvSpPr>
          <p:nvPr>
            <p:ph type="body" idx="1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05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5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5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6"/>
          <p:cNvSpPr txBox="1">
            <a:spLocks noGrp="1"/>
          </p:cNvSpPr>
          <p:nvPr>
            <p:ph type="title"/>
          </p:nvPr>
        </p:nvSpPr>
        <p:spPr>
          <a:xfrm rot="5400000">
            <a:off x="4709478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06"/>
          <p:cNvSpPr txBox="1">
            <a:spLocks noGrp="1"/>
          </p:cNvSpPr>
          <p:nvPr>
            <p:ph type="body" idx="1"/>
          </p:nvPr>
        </p:nvSpPr>
        <p:spPr>
          <a:xfrm rot="5400000">
            <a:off x="7699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06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06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06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" name="Google Shape;11;p95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Google Shape;12;p9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95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935" algn="l" rtl="0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CAABA9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4" name="Google Shape;14;p95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5" name="Google Shape;15;p95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6" name="Google Shape;16;p95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 sz="1800">
              <a:solidFill>
                <a:schemeClr val="lt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>
            <a:spLocks noGrp="1"/>
          </p:cNvSpPr>
          <p:nvPr>
            <p:ph type="subTitle" idx="1"/>
          </p:nvPr>
        </p:nvSpPr>
        <p:spPr>
          <a:xfrm>
            <a:off x="2286000" y="3429000"/>
            <a:ext cx="6858000" cy="3429000"/>
          </a:xfrm>
          <a:prstGeom prst="rect">
            <a:avLst/>
          </a:prstGeom>
          <a:gradFill>
            <a:gsLst>
              <a:gs pos="0">
                <a:srgbClr val="7EFFE9"/>
              </a:gs>
              <a:gs pos="50000">
                <a:srgbClr val="B1FFEF"/>
              </a:gs>
              <a:gs pos="100000">
                <a:srgbClr val="D9FFF6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endParaRPr sz="3600" b="1">
              <a:solidFill>
                <a:srgbClr val="003300"/>
              </a:solidFill>
              <a:latin typeface="Cambria Math"/>
              <a:ea typeface="Cambria Math"/>
              <a:cs typeface="Cambria Math"/>
              <a:sym typeface="Cambria Math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solidFill>
                  <a:srgbClr val="000066"/>
                </a:solidFill>
                <a:latin typeface="Cambria Math"/>
                <a:ea typeface="Cambria Math"/>
                <a:cs typeface="Cambria Math"/>
                <a:sym typeface="Cambria Math"/>
              </a:rPr>
              <a:t>Sunday,  December 1</a:t>
            </a:r>
            <a:r>
              <a:rPr lang="fr-FR" sz="3600" b="1" baseline="30000">
                <a:solidFill>
                  <a:srgbClr val="000066"/>
                </a:solidFill>
                <a:latin typeface="Cambria Math"/>
                <a:ea typeface="Cambria Math"/>
                <a:cs typeface="Cambria Math"/>
                <a:sym typeface="Cambria Math"/>
              </a:rPr>
              <a:t>st</a:t>
            </a:r>
            <a:r>
              <a:rPr lang="fr-FR" sz="3600" b="1">
                <a:solidFill>
                  <a:srgbClr val="000066"/>
                </a:solidFill>
                <a:latin typeface="Cambria Math"/>
                <a:ea typeface="Cambria Math"/>
                <a:cs typeface="Cambria Math"/>
                <a:sym typeface="Cambria Math"/>
              </a:rPr>
              <a:t>   2024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solidFill>
                  <a:srgbClr val="000066"/>
                </a:solidFill>
                <a:latin typeface="Balthazar"/>
                <a:ea typeface="Balthazar"/>
                <a:cs typeface="Balthazar"/>
                <a:sym typeface="Balthazar"/>
              </a:rPr>
              <a:t>Lead by 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solidFill>
                  <a:srgbClr val="000066"/>
                </a:solidFill>
                <a:latin typeface="Balthazar"/>
                <a:ea typeface="Balthazar"/>
                <a:cs typeface="Balthazar"/>
                <a:sym typeface="Balthazar"/>
              </a:rPr>
              <a:t>Maestro Renaud Terzier</a:t>
            </a:r>
            <a:endParaRPr sz="3600" b="1">
              <a:solidFill>
                <a:srgbClr val="000066"/>
              </a:solidFill>
              <a:latin typeface="Balthazar"/>
              <a:ea typeface="Balthazar"/>
              <a:cs typeface="Balthazar"/>
              <a:sym typeface="Balthazar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000" b="1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000" b="1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2800" b="1"/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0" y="1550200"/>
            <a:ext cx="9144000" cy="17619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ibre Franklin"/>
              <a:buNone/>
            </a:pPr>
            <a:r>
              <a:rPr lang="fr-FR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CHRIST THE ROCK CONGREGATION</a:t>
            </a:r>
            <a:br>
              <a:rPr lang="fr-FR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fr-FR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WORSHIP SERVICE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2091550" y="0"/>
            <a:ext cx="7052400" cy="1339200"/>
          </a:xfrm>
          <a:prstGeom prst="rect">
            <a:avLst/>
          </a:prstGeom>
          <a:gradFill>
            <a:gsLst>
              <a:gs pos="0">
                <a:srgbClr val="7EFFE9"/>
              </a:gs>
              <a:gs pos="50000">
                <a:srgbClr val="B1FFEF"/>
              </a:gs>
              <a:gs pos="100000">
                <a:srgbClr val="D9FFF6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 b="0" i="0" u="none" strike="noStrike" cap="none">
                <a:solidFill>
                  <a:srgbClr val="00206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BIENVENUE A TOUS!</a:t>
            </a:r>
            <a:br>
              <a:rPr lang="fr-FR" sz="2700" b="0" i="0" u="none" strike="noStrike" cap="none">
                <a:solidFill>
                  <a:srgbClr val="00206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fr-FR" sz="2700" b="0" i="0" u="none" strike="noStrike" cap="none">
                <a:solidFill>
                  <a:srgbClr val="C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AUJOURD’HUI EST LE DIMANCHE </a:t>
            </a:r>
            <a:endParaRPr sz="9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 b="0" i="0" u="none" strike="noStrike" cap="none">
                <a:solidFill>
                  <a:srgbClr val="00206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 la Sainte Cène</a:t>
            </a:r>
            <a:endParaRPr sz="2700" b="0" i="0" u="none" strike="noStrike" cap="none">
              <a:solidFill>
                <a:srgbClr val="00206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08" name="Google Shape;108;p1" descr="BIBLE 2 IMAG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876800"/>
            <a:ext cx="2327564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descr="DARK SKY SUN SET IMAG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0000"/>
            <a:ext cx="2091549" cy="15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115" name="Google Shape;115;p2" descr="NEW ONES 2013 2014 05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rgbClr val="742117"/>
              </a:gs>
              <a:gs pos="50000">
                <a:srgbClr val="F9BCB6"/>
              </a:gs>
              <a:gs pos="100000">
                <a:srgbClr val="FCDFD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BIENVENUE A TOUS!</a:t>
            </a:r>
            <a:br>
              <a:rPr lang="fr-FR" sz="3600" b="0" i="0" u="none" strike="noStrike" cap="none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fr-FR" sz="3600" b="0" i="0" u="none" strike="noStrike" cap="none">
                <a:solidFill>
                  <a:srgbClr val="1B181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AUJOURD’HUI EST LE DIMANCHE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u="none" strike="noStrike" cap="none">
                <a:solidFill>
                  <a:srgbClr val="422E2E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 la Table du Seigneur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Libre Franklin"/>
              <a:buNone/>
            </a:pPr>
            <a:r>
              <a:rPr lang="fr-FR" b="1">
                <a:solidFill>
                  <a:schemeClr val="lt1"/>
                </a:solidFill>
              </a:rPr>
              <a:t>DECEMBER  2024</a:t>
            </a:r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>
                <a:solidFill>
                  <a:srgbClr val="C00000"/>
                </a:solidFill>
              </a:rPr>
              <a:t>ANNOUNCEMENTS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/>
              <a:t>PRAYER LINE # </a:t>
            </a:r>
            <a:r>
              <a:rPr lang="fr-FR" sz="3600" b="1" u="sng">
                <a:solidFill>
                  <a:srgbClr val="0000CC"/>
                </a:solidFill>
              </a:rPr>
              <a:t>(774) 217 6502 </a:t>
            </a:r>
            <a:r>
              <a:rPr lang="fr-FR" sz="3600" b="1"/>
              <a:t>(Mon, Wed) 7:30-9:30PM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ETUDE BIBLIQUE (YouTube) (Fri 7:30-9:00)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Youth (</a:t>
            </a:r>
            <a:r>
              <a:rPr lang="fr-FR" sz="3600" b="1" u="sng">
                <a:solidFill>
                  <a:srgbClr val="0000CC"/>
                </a:solidFill>
              </a:rPr>
              <a:t>CTRC zoom</a:t>
            </a:r>
            <a:r>
              <a:rPr lang="fr-FR" sz="3600" b="1"/>
              <a:t>) 1:30-300PM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GAITE ENFANTINE  (</a:t>
            </a:r>
            <a:r>
              <a:rPr lang="fr-FR" sz="3600" b="1" u="sng">
                <a:solidFill>
                  <a:srgbClr val="0000CC"/>
                </a:solidFill>
              </a:rPr>
              <a:t>IN CHURCH</a:t>
            </a:r>
            <a:r>
              <a:rPr lang="fr-FR" sz="3600" b="1"/>
              <a:t>) (Sat 3-4PM)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CTRC LADIES</a:t>
            </a:r>
            <a:r>
              <a:rPr lang="fr-FR" sz="3600"/>
              <a:t> # </a:t>
            </a:r>
            <a:r>
              <a:rPr lang="fr-FR" sz="3600" b="1"/>
              <a:t>(</a:t>
            </a:r>
            <a:r>
              <a:rPr lang="fr-FR" sz="3600" b="1" u="sng">
                <a:solidFill>
                  <a:srgbClr val="0000CC"/>
                </a:solidFill>
              </a:rPr>
              <a:t>774) 217 6502  </a:t>
            </a:r>
            <a:r>
              <a:rPr lang="fr-FR" sz="3600" b="1"/>
              <a:t>(SAT 7-9PM)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Rehearsal after church: Ladies</a:t>
            </a:r>
            <a:endParaRPr/>
          </a:p>
          <a:p>
            <a:pPr marL="274320" lvl="0" indent="-36829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548640" lvl="1" indent="-55879" algn="l" rtl="0">
              <a:spcBef>
                <a:spcPts val="37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FF"/>
              </a:gs>
              <a:gs pos="50000">
                <a:srgbClr val="BCFFFF"/>
              </a:gs>
              <a:gs pos="100000">
                <a:srgbClr val="DEFFFF"/>
              </a:gs>
            </a:gsLst>
            <a:lin ang="10800000" scaled="0"/>
          </a:gra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400"/>
              <a:buNone/>
            </a:pP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 merite tout glw Avèk lonè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Mwen leve menm pou m adore ou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Vwa m pou m glorifye non ou</a:t>
            </a:r>
            <a:r>
              <a:rPr lang="fr-FR" sz="4000" b="1" i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 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 i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(3 fwa)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 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Paske ou gran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 toujou fè gwo mirak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Pa gen lòt ankò kon ou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Pa gen lòt ankò kon ou</a:t>
            </a:r>
            <a:endParaRPr sz="4000" b="1">
              <a:solidFill>
                <a:srgbClr val="00206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2040"/>
              <a:buNone/>
            </a:pPr>
            <a:b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2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FF"/>
              </a:gs>
              <a:gs pos="50000">
                <a:srgbClr val="BCFFFF"/>
              </a:gs>
              <a:gs pos="100000">
                <a:srgbClr val="DEFFFF"/>
              </a:gs>
            </a:gsLst>
            <a:lin ang="10800000" scaled="0"/>
          </a:gra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400"/>
              <a:buNone/>
            </a:pP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Yon moman konsa, 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m’ap kante yon kantik,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Yon kantik damou pou Jezu (2x2)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</a:t>
            </a:r>
            <a:endParaRPr sz="40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Kè-m di alelouya (3x) Alelouya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 descr="C:\Users\HPAdmin\Downloads\CTRC_LOGO-01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7EFF7E"/>
              </a:gs>
              <a:gs pos="50000">
                <a:srgbClr val="B1FFB1"/>
              </a:gs>
              <a:gs pos="100000">
                <a:srgbClr val="D9FFD9"/>
              </a:gs>
            </a:gsLst>
            <a:lin ang="10800000" scaled="0"/>
          </a:gradFill>
          <a:ln w="12700" cap="flat" cmpd="sng">
            <a:solidFill>
              <a:srgbClr val="DF695B">
                <a:alpha val="73725"/>
              </a:srgbClr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33985" algn="l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  <p:pic>
        <p:nvPicPr>
          <p:cNvPr id="147" name="Google Shape;147;p7" descr="http://www.funchap.com/wp-content/uploads/2014/01/pictures-of-flower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 descr="http://previews.123rf.com/images/feverpitched/feverpitched1003/feverpitched100300011/6565908-Worry-Free-Zone-Green-Road-Sign-In-Front-of-Dramatic-Clouds-and-Sky--Stock-Pho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73660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0" y="-692498"/>
            <a:ext cx="9144000" cy="156966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chemeClr val="lt1"/>
                </a:solidFill>
                <a:latin typeface="Meddon"/>
                <a:ea typeface="Meddon"/>
                <a:cs typeface="Meddon"/>
                <a:sym typeface="Meddon"/>
              </a:rPr>
              <a:t>Php 4:6 Ne vous inquiétez de rien; mais en toute chose faites connaître vos besoins à Dieu par des prières et des supplications, avec des actions de grâces.</a:t>
            </a: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0" y="5334001"/>
            <a:ext cx="9144000" cy="1200329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fr-FR" sz="3600" b="1" i="0" u="none" strike="noStrike" cap="none">
                <a:solidFill>
                  <a:schemeClr val="lt1"/>
                </a:solidFill>
                <a:latin typeface="Meddon"/>
                <a:ea typeface="Meddon"/>
                <a:cs typeface="Meddon"/>
                <a:sym typeface="Meddon"/>
              </a:rPr>
              <a:t>7 Et la paix de Dieu, qui surpasse toute intelligence, gardera vos cœurs et vos pensées en Jésus-Christ.</a:t>
            </a:r>
            <a:endParaRPr sz="3600" b="1" i="0" u="none" strike="noStrike" cap="none">
              <a:solidFill>
                <a:schemeClr val="lt1"/>
              </a:solidFill>
              <a:latin typeface="Meddon"/>
              <a:ea typeface="Meddon"/>
              <a:cs typeface="Meddon"/>
              <a:sym typeface="Meddo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Psaume 122:</a:t>
            </a:r>
            <a:endParaRPr/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1 ¶ Cantique des degrés. De David. Je suis dans la joie quand on me dit: Allons à la maison de l'Éternel!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2 Nos pieds s'arrêtent Dans tes portes, Jérusalem!</a:t>
            </a:r>
            <a:endParaRPr sz="40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 3 Jérusalem, tu es bâtie Comme une ville dont les parties sont liées ensemble.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4 C'est là que montent les tribus, les tribus de l'Éternel, Selon la loi d'Israël, Pour louer le nom de l'Éternel.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5 Car là sont les trônes pour la justice, Les trônes de la maison de David.</a:t>
            </a:r>
            <a:endParaRPr sz="40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 6 ¶ Demandez la paix de Jérusalem. Que ceux qui t'aiment jouissent du repos!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58420" algn="just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7 Que la paix soit dans tes murs, Et la tranquillité dans tes palais!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8 A cause de mes frères et de mes amis, Je désire la paix dans ton sein;</a:t>
            </a:r>
            <a:endParaRPr sz="40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 9 A cause de la maison de l'Éternel, notre Dieu, Je fais des vœux pour ton bonheur.</a:t>
            </a:r>
            <a:endParaRPr/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400"/>
              <a:buChar char="⚫"/>
            </a:pPr>
            <a:r>
              <a:rPr lang="fr-FR" sz="40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Amen 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r>
              <a:rPr lang="fr-FR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Voir mon Sauveur face à face # 102 CEF </a:t>
            </a:r>
            <a:br>
              <a:rPr lang="fr-FR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</a:t>
            </a:r>
            <a:br>
              <a:rPr lang="fr-FR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Voir mon Sauveur face à face,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Voir Jésus dans sa beauté,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O joie! Ô suprême grâce!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O bonheur! Félicité!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Refrain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dans ta magnificence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te verrai, divin Roi!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toujours en ta présence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serai semblable à toi!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r>
              <a:rPr lang="fr-FR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</a:t>
            </a:r>
            <a:br>
              <a:rPr lang="fr-FR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Ta gloire est encore voilée,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Ah! D'un voile ensanglanté!...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Bientôt sera révélée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Ton ineffable beauté!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Refrain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dans ta magnificence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te verrai, divin Roi!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toujours en ta présence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serai semblable à toi!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3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Oh! Quels transports d'allégresse,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Quand tes yeux baissés sur moi,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Me diront avec tendresse: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« je mourus aussi pour toi! »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Refrain</a:t>
            </a:r>
            <a:b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dans ta magnificence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te verrai, divin Roi!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toujours en ta présence</a:t>
            </a:r>
            <a:b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serai semblable à toi!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186" name="Google Shape;186;p14" descr="NEW ONES 2013 2014 00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33985" algn="l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  <p:pic>
        <p:nvPicPr>
          <p:cNvPr id="193" name="Google Shape;193;p15" descr="http://t1.gstatic.com/images?q=tbn:ANd9GcQx-_Wimv9HGRYp4BM50g7r5t3Mw_wYIrWhWkxuZ49yWsTCK9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5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4D160F"/>
                </a:solidFill>
                <a:latin typeface="Algerian"/>
                <a:ea typeface="Algerian"/>
                <a:cs typeface="Algerian"/>
                <a:sym typeface="Algerian"/>
              </a:rPr>
              <a:t>PRIÈRE D’INTERCESSION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6" descr="C:\Users\HPAdmin\Downloads\CTRC_LOGO-01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 w="12700" cap="flat" cmpd="sng">
            <a:solidFill>
              <a:srgbClr val="DF695B">
                <a:alpha val="73725"/>
              </a:srgbClr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4400"/>
              <a:buFont typeface="Libre Franklin"/>
              <a:buNone/>
            </a:pPr>
            <a:r>
              <a:rPr lang="fr-FR" sz="4400" b="1">
                <a:solidFill>
                  <a:srgbClr val="000066"/>
                </a:solidFill>
              </a:rPr>
              <a:t>LECTURE ALTERNATIVE</a:t>
            </a:r>
            <a:br>
              <a:rPr lang="fr-FR" sz="4400" b="1">
                <a:solidFill>
                  <a:srgbClr val="00B050"/>
                </a:solidFill>
              </a:rPr>
            </a:br>
            <a:endParaRPr sz="4400" b="1">
              <a:solidFill>
                <a:srgbClr val="00B050"/>
              </a:solidFill>
            </a:endParaRPr>
          </a:p>
        </p:txBody>
      </p:sp>
      <p:sp>
        <p:nvSpPr>
          <p:cNvPr id="205" name="Google Shape;205;p17"/>
          <p:cNvSpPr txBox="1">
            <a:spLocks noGrp="1"/>
          </p:cNvSpPr>
          <p:nvPr>
            <p:ph type="body" idx="1"/>
          </p:nvPr>
        </p:nvSpPr>
        <p:spPr>
          <a:xfrm>
            <a:off x="0" y="2209800"/>
            <a:ext cx="9144000" cy="4648200"/>
          </a:xfrm>
          <a:prstGeom prst="rect">
            <a:avLst/>
          </a:prstGeom>
          <a:gradFill>
            <a:gsLst>
              <a:gs pos="0">
                <a:srgbClr val="7EFFE9"/>
              </a:gs>
              <a:gs pos="50000">
                <a:srgbClr val="B1FFEF"/>
              </a:gs>
              <a:gs pos="100000">
                <a:srgbClr val="D9FFF6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8160"/>
              <a:buNone/>
            </a:pPr>
            <a:r>
              <a:rPr lang="fr-FR" sz="9600" b="1">
                <a:solidFill>
                  <a:srgbClr val="C00000"/>
                </a:solidFill>
              </a:rPr>
              <a:t>PSAUME</a:t>
            </a:r>
            <a:r>
              <a:rPr lang="fr-FR" sz="9600" b="1"/>
              <a:t> 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8160"/>
              <a:buNone/>
            </a:pPr>
            <a:r>
              <a:rPr lang="fr-FR" sz="9600" b="1"/>
              <a:t>147 : 1-20</a:t>
            </a:r>
            <a:endParaRPr sz="96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Lecture du psaume 147 :1-20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Ps 147:1 ¶ Louez l'Éternel! Car il est beau de célébrer notre Dieu, Car il est doux, il est bienséant de le louer.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2 L'Éternel rebâtit Jérusalem, Il rassemble les exilés d'Israël;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3 Il guérit ceux qui ont le cœur brisé, Et il panse leurs blessures.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4 Il compte le nombre des étoiles, Il leur donne à toutes des noms.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5 Notre Seigneur est grand, puissant par sa force, Son intelligence n'a point de limite.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6 L'Éternel soutient les malheureux, Il abaisse les méchants jusqu'à terre.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7 Chantez à l'Éternel avec actions de grâces, Célébrez notre Dieu avec la harpe!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8 Il couvre les cieux de nuages, Il prépare la pluie pour la terre; Il fait germer l'herbe sur les montagnes.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9 Il donne la nourriture au bétail, Aux petits du corbeau quand ils crient,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10 Ce n'est pas dans la vigueur du cheval qu'il se complaît, Ce n'est pas dans les jambes de l'homme qu'il met son plaisir;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54641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11 L'Éternel aime ceux qui le craignent, Ceux qui espèrent en sa bonté.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12 ¶ Jérusalem, célèbre l'Éternel! Sion, loue ton Dieu!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13 Car il affermit les barres de tes portes, Il bénit tes fils au milieu de toi;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14 Il rend la paix à ton territoire, Il te rassasie du meilleur froment.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54641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15 Il envoie ses ordres sur la terre: Sa parole court avec vitesse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16 Il donne la neige comme de la laine, Il répand la gelée blanche comme de la cendre;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17 Il lance sa glace par morceaux; Qui peut résister devant son froid?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36829" algn="just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18 Il envoie sa parole, et il les fond; Il fait souffler son vent, et les eaux coulent.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 19 Il révèle sa parole à Jacob, Ses lois et ses ordonnances à Israël;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 20 Il n'a pas agi de même pour toutes les nations, Et elles ne connaissent point ses ordonnances. Louez l'Éternel! </a:t>
            </a:r>
            <a:r>
              <a:rPr lang="fr-FR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Amen!</a:t>
            </a:r>
            <a:endParaRPr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 u="sng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DOXOLOGIE</a:t>
            </a:r>
            <a:endParaRPr sz="32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Grand Dieu, Nous Te Bénissons # 2 CEF</a:t>
            </a:r>
            <a:endParaRPr sz="32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1. </a:t>
            </a:r>
            <a:br>
              <a:rPr lang="fr-FR" sz="32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Grand Dieu, nous te bénissons,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Nous célébrons tes louanges!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Éternel, nous t’exaltons,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 concert avec les anges;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Et prosternés devant toi,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Nous t’adorons, o grand Roi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2. 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Les saints et les bienheureux,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Les trônes et les puissances,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Toutes les vertus des cieux,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Disent tes magnificences,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Proclamant dans leurs concerts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 grand Dieu de l’univers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3. 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Sauve ton peuple, Seigneur,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Et bénis ton héritage;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 ta gloire et ta splendeur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Soient à jamais son partage,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Conduis-le par ton amour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Jusqu’au céleste séjour!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4. 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Gloire soit au Saint-Esprit!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Gloire soit à Dieu le père!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Gloire soit à Jésus-Christ,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Notre Sauveur, notre Frère!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Son immense charité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Dure à perpétuité. </a:t>
            </a:r>
            <a:r>
              <a:rPr lang="fr-FR" sz="4400" b="1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endParaRPr sz="4400" b="1">
              <a:solidFill>
                <a:srgbClr val="0033CC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8" descr="http://3.bp.blogspot.com/-Uf9Kozou0TM/URl_hKQfyfI/AAAAAAAABio/bXN3rl-DgD4/s1600/quie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3200400"/>
            <a:ext cx="4978576" cy="331470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 txBox="1">
            <a:spLocks noGrp="1"/>
          </p:cNvSpPr>
          <p:nvPr>
            <p:ph type="body" idx="1"/>
          </p:nvPr>
        </p:nvSpPr>
        <p:spPr>
          <a:xfrm>
            <a:off x="838200" y="4343400"/>
            <a:ext cx="176479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fr-FR"/>
              <a:t>DEBUT</a:t>
            </a:r>
            <a:endParaRPr/>
          </a:p>
        </p:txBody>
      </p:sp>
      <p:pic>
        <p:nvPicPr>
          <p:cNvPr id="262" name="Google Shape;262;p28" descr="http://www.do2learn.com/picturecards/images/imageschedule/quiet_l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90600"/>
            <a:ext cx="1022373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 descr="http://t3.gstatic.com/images?q=tbn:ANd9GcQI57rNEucrFCC3Z7h86ZyDWNHVZnoM022uSZCVdLQDrXZfIXodLw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5600" y="838200"/>
            <a:ext cx="2057400" cy="221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 descr="http://t2.gstatic.com/images?q=tbn:ANd9GcRH-eLhinjX66AJ6PcTpoZfoYtIJoxPCYM3HjyLkw5H7gCvkKVj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7600" y="762000"/>
            <a:ext cx="2570875" cy="236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 descr="http://addictionblog.org/wp-content/uploads/2011/04/Are-video-games-harmful1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6800" y="762000"/>
            <a:ext cx="238125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0" i="0" u="none" strike="noStrike" cap="none">
                <a:solidFill>
                  <a:srgbClr val="C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L'Éternel est dans son saint temple. Que toute la terre fasse silence devant lui! Habakuk 2:20 </a:t>
            </a:r>
            <a:endParaRPr sz="2800" b="0" i="0" u="none" strike="noStrike" cap="none">
              <a:solidFill>
                <a:srgbClr val="C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7" name="Google Shape;267;p28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0" i="0" u="none" strike="noStrike" cap="none">
                <a:solidFill>
                  <a:srgbClr val="C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Hab 2:20 But the LORD is in His holy temple. Let all the earth keep silence before Him</a:t>
            </a:r>
            <a:r>
              <a:rPr lang="fr-FR"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."</a:t>
            </a:r>
            <a:endParaRPr/>
          </a:p>
        </p:txBody>
      </p:sp>
      <p:pic>
        <p:nvPicPr>
          <p:cNvPr id="268" name="Google Shape;268;p28" descr="http://4.bp.blogspot.com/_DFrMr4DymwY/TFsgougEgCI/AAAAAAAABoY/ccozAC-AIJ4/s400/NoTalkin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48401" y="3200400"/>
            <a:ext cx="25908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94"/>
              </a:gs>
              <a:gs pos="50000">
                <a:srgbClr val="BCFFBC"/>
              </a:gs>
              <a:gs pos="100000">
                <a:srgbClr val="DEFFDE"/>
              </a:gs>
            </a:gsLst>
            <a:lin ang="10800000" scaled="0"/>
          </a:gra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fr-FR" sz="28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 la vi mouin, mouin tap soufri # 43 MJC</a:t>
            </a:r>
            <a:endParaRPr sz="28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2380"/>
              <a:buNone/>
            </a:pPr>
            <a:r>
              <a:rPr lang="fr-FR" sz="28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1.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 lavi mwen, mwen t ap soufri,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 t ap chèche yon dlo pou m bwè;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Ki t ap soulaje m pou toutan,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Swaf la ki te plen kè mwen.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Alelouya mwen jwenn Jezi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Ke lontan nanm mwen te chèche;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Jezi satisfè tout kè mwen,</a:t>
            </a:r>
            <a:b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Se pa san Li mwen sove.</a:t>
            </a:r>
            <a:b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2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94"/>
              </a:gs>
              <a:gs pos="50000">
                <a:srgbClr val="BCFFBC"/>
              </a:gs>
              <a:gs pos="100000">
                <a:srgbClr val="DEFFDE"/>
              </a:gs>
            </a:gsLst>
            <a:lin ang="10800000" scaled="0"/>
          </a:gra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2. </a:t>
            </a:r>
            <a:b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Manje lemonn te ranpli mwen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Men mwen pa t gen pe du tou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Mwen t ap chèche sa ki pi bon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Nanm mwen te toujou grangou.</a:t>
            </a:r>
            <a:b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Alelouya mwen jwenn Jezi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Ke lontan nanm mwen te chèche;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Jezi satisfè tout kè mwen,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Se pa san Li mwen sove.</a:t>
            </a:r>
            <a:br>
              <a:rPr lang="fr-FR" sz="1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1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94"/>
              </a:gs>
              <a:gs pos="50000">
                <a:srgbClr val="BCFFBC"/>
              </a:gs>
              <a:gs pos="100000">
                <a:srgbClr val="DEFFDE"/>
              </a:gs>
            </a:gsLst>
            <a:lin ang="10800000" scaled="0"/>
          </a:gra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3. </a:t>
            </a:r>
            <a:b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Mwen te pòv, lajan m t ap chèche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Yon bagay pou satisfè m,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Men tou sa mwen t ap rasanble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Pat fè anyen pou nanm mwen.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Alelouya mwen jwenn Jezi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Ke lontan nanm mwen te chèche;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Jezi satisfè tout kè mwen,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Se pa san Li mwen sove.</a:t>
            </a:r>
            <a:br>
              <a:rPr lang="fr-FR" sz="1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1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94"/>
              </a:gs>
              <a:gs pos="50000">
                <a:srgbClr val="BCFFBC"/>
              </a:gs>
              <a:gs pos="100000">
                <a:srgbClr val="DEFFDE"/>
              </a:gs>
            </a:gsLst>
            <a:lin ang="10800000" scaled="0"/>
          </a:gra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4. </a:t>
            </a:r>
            <a:br>
              <a:rPr lang="fr-FR" sz="2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Yon sous dlo ki toujou koule,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Pen lavi si bon, san pri,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 richès ki satisfè mwen.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Mwen jwenn tou sa nan Jezi.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Alelouya mwen jwenn Jezi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Ke lontan nanm mwen te chèche;</a:t>
            </a:r>
            <a:b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Jezi satisfè tout kè mwen,</a:t>
            </a:r>
            <a:br>
              <a:rPr lang="fr-FR" sz="24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Se pa san Li mwen sove.</a:t>
            </a:r>
            <a:br>
              <a:rPr lang="fr-FR" sz="1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1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2040"/>
              <a:buNone/>
            </a:pPr>
            <a:endParaRPr sz="2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lthazar"/>
              <a:buNone/>
            </a:pPr>
            <a:r>
              <a:rPr lang="fr-FR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PRIÈRE COMMUNE</a:t>
            </a:r>
            <a:endParaRPr/>
          </a:p>
        </p:txBody>
      </p:sp>
      <p:pic>
        <p:nvPicPr>
          <p:cNvPr id="299" name="Google Shape;299;p33" descr="C:\Users\Admin\Pictures\2012-08-12\159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123951"/>
            <a:ext cx="8153400" cy="573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305" name="Google Shape;305;p34" descr="NEW ONES 2013 2014 01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421284" cy="706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311" name="Google Shape;311;p35" descr="NEW ONES 2013 2014 013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6" descr="Image result for THE UNIVERSE pict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6400"/>
            <a:ext cx="91440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Libre Franklin"/>
              <a:buNone/>
            </a:pPr>
            <a:r>
              <a:rPr lang="fr-FR" sz="6600" b="1">
                <a:solidFill>
                  <a:schemeClr val="lt1"/>
                </a:solidFill>
              </a:rPr>
              <a:t>VISITORS WELCOME</a:t>
            </a:r>
            <a:endParaRPr/>
          </a:p>
        </p:txBody>
      </p:sp>
      <p:sp>
        <p:nvSpPr>
          <p:cNvPr id="318" name="Google Shape;318;p36"/>
          <p:cNvSpPr txBox="1">
            <a:spLocks noGrp="1"/>
          </p:cNvSpPr>
          <p:nvPr>
            <p:ph type="body" idx="1"/>
          </p:nvPr>
        </p:nvSpPr>
        <p:spPr>
          <a:xfrm>
            <a:off x="0" y="1676400"/>
            <a:ext cx="91440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323850" algn="l" rtl="0">
              <a:spcBef>
                <a:spcPts val="0"/>
              </a:spcBef>
              <a:spcAft>
                <a:spcPts val="0"/>
              </a:spcAft>
              <a:buSzPts val="5100"/>
              <a:buChar char="⚫"/>
            </a:pPr>
            <a:r>
              <a:rPr lang="fr-FR" sz="6000">
                <a:solidFill>
                  <a:srgbClr val="FFFF00"/>
                </a:solidFill>
              </a:rPr>
              <a:t>ANNOUNCEMENT</a:t>
            </a:r>
            <a:endParaRPr/>
          </a:p>
          <a:p>
            <a:pPr marL="274320" lvl="0" indent="0" algn="l" rtl="0">
              <a:spcBef>
                <a:spcPts val="580"/>
              </a:spcBef>
              <a:spcAft>
                <a:spcPts val="0"/>
              </a:spcAft>
              <a:buSzPts val="5100"/>
              <a:buNone/>
            </a:pPr>
            <a:endParaRPr sz="6000">
              <a:solidFill>
                <a:srgbClr val="FFFF00"/>
              </a:solidFill>
            </a:endParaRPr>
          </a:p>
          <a:p>
            <a:pPr marL="274320" lvl="0" indent="-323850" algn="l" rtl="0">
              <a:spcBef>
                <a:spcPts val="580"/>
              </a:spcBef>
              <a:spcAft>
                <a:spcPts val="0"/>
              </a:spcAft>
              <a:buSzPts val="5100"/>
              <a:buChar char="⚫"/>
            </a:pPr>
            <a:r>
              <a:rPr lang="fr-FR" sz="6000">
                <a:solidFill>
                  <a:srgbClr val="FFFF00"/>
                </a:solidFill>
              </a:rPr>
              <a:t>MUSICAL PROGRAM</a:t>
            </a:r>
            <a:endParaRPr/>
          </a:p>
          <a:p>
            <a:pPr marL="274320" lvl="0" indent="-36829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548640" lvl="1" indent="-55879" algn="l" rtl="0">
              <a:spcBef>
                <a:spcPts val="37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Libre Franklin"/>
              <a:buNone/>
            </a:pPr>
            <a:r>
              <a:rPr lang="fr-FR" b="1">
                <a:solidFill>
                  <a:schemeClr val="lt1"/>
                </a:solidFill>
              </a:rPr>
              <a:t>DECEMBER 1</a:t>
            </a:r>
            <a:r>
              <a:rPr lang="fr-FR" b="1" baseline="30000">
                <a:solidFill>
                  <a:schemeClr val="lt1"/>
                </a:solidFill>
              </a:rPr>
              <a:t>ST</a:t>
            </a:r>
            <a:r>
              <a:rPr lang="fr-FR" b="1">
                <a:solidFill>
                  <a:schemeClr val="lt1"/>
                </a:solidFill>
              </a:rPr>
              <a:t>   2024</a:t>
            </a:r>
            <a:endParaRPr/>
          </a:p>
        </p:txBody>
      </p:sp>
      <p:sp>
        <p:nvSpPr>
          <p:cNvPr id="324" name="Google Shape;324;p37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>
                <a:solidFill>
                  <a:srgbClr val="C00000"/>
                </a:solidFill>
              </a:rPr>
              <a:t>ANNOUNCEMENTS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/>
              <a:t>PRAYER LINE # </a:t>
            </a:r>
            <a:r>
              <a:rPr lang="fr-FR" sz="3600" b="1" u="sng">
                <a:solidFill>
                  <a:srgbClr val="0000CC"/>
                </a:solidFill>
              </a:rPr>
              <a:t>(774) 217 6502 </a:t>
            </a:r>
            <a:r>
              <a:rPr lang="fr-FR" sz="3600" b="1"/>
              <a:t>(Mon, Wed) 7:30-9:30PM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ETUDE BIBLIQUE (YouTube) (Fri 7:30-9:00)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Youth (</a:t>
            </a:r>
            <a:r>
              <a:rPr lang="fr-FR" sz="3600" b="1" u="sng">
                <a:solidFill>
                  <a:srgbClr val="0000CC"/>
                </a:solidFill>
              </a:rPr>
              <a:t>CTRC zoom</a:t>
            </a:r>
            <a:r>
              <a:rPr lang="fr-FR" sz="3600" b="1"/>
              <a:t>) 1:30-300PM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GAITE ENFANTINE  (</a:t>
            </a:r>
            <a:r>
              <a:rPr lang="fr-FR" sz="3600" b="1" u="sng">
                <a:solidFill>
                  <a:srgbClr val="0000CC"/>
                </a:solidFill>
              </a:rPr>
              <a:t>IN CHURCH</a:t>
            </a:r>
            <a:r>
              <a:rPr lang="fr-FR" sz="3600" b="1"/>
              <a:t>) (Sat 3-4PM)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CTRC LADIES</a:t>
            </a:r>
            <a:r>
              <a:rPr lang="fr-FR" sz="3600"/>
              <a:t> # </a:t>
            </a:r>
            <a:r>
              <a:rPr lang="fr-FR" sz="3600" b="1"/>
              <a:t>(</a:t>
            </a:r>
            <a:r>
              <a:rPr lang="fr-FR" sz="3600" b="1" u="sng">
                <a:solidFill>
                  <a:srgbClr val="0000CC"/>
                </a:solidFill>
              </a:rPr>
              <a:t>774) 217 6502  </a:t>
            </a:r>
            <a:r>
              <a:rPr lang="fr-FR" sz="3600" b="1"/>
              <a:t>(SAT 7-9PM)</a:t>
            </a:r>
            <a:endParaRPr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/>
              <a:t>Rehearsal after church: Ladies</a:t>
            </a:r>
            <a:endParaRPr/>
          </a:p>
          <a:p>
            <a:pPr marL="274320" lvl="0" indent="-36829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548640" lvl="1" indent="-55879" algn="l" rtl="0">
              <a:spcBef>
                <a:spcPts val="37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8"/>
          <p:cNvSpPr txBox="1"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ts val="4000"/>
              <a:buFont typeface="Libre Franklin"/>
              <a:buNone/>
            </a:pPr>
            <a:r>
              <a:rPr lang="fr-FR" b="1">
                <a:solidFill>
                  <a:srgbClr val="660066"/>
                </a:solidFill>
              </a:rPr>
              <a:t>MOMENT D’ADORATION AVEC MAESTRO RENAUD TERZIER</a:t>
            </a:r>
            <a:br>
              <a:rPr lang="fr-FR" b="1"/>
            </a:br>
            <a:br>
              <a:rPr lang="fr-FR"/>
            </a:b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r>
              <a:rPr lang="fr-FR"/>
              <a:t>OFFRANDE</a:t>
            </a:r>
            <a:endParaRPr/>
          </a:p>
        </p:txBody>
      </p:sp>
      <p:pic>
        <p:nvPicPr>
          <p:cNvPr id="335" name="Google Shape;335;p39" descr="https://encrypted-tbn2.gstatic.com/images?q=tbn:ANd9GcRkqjSBsQl6bFutg4nw_AUCF4OCF8n0EhQ3cMoy4sxBU0Jl2YRRL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1066800"/>
            <a:ext cx="5066435" cy="205739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9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cap="none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Malachie 3:10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1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sz="1800" b="0" i="1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  <a:endParaRPr sz="1800" b="0" i="1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342" name="Google Shape;342;p40" descr="NEW ONES 2013 2014 21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386292" y="-5556"/>
            <a:ext cx="9530292" cy="6863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060"/>
              <a:buNone/>
            </a:pPr>
            <a:r>
              <a:rPr lang="fr-FR" sz="3600" b="1" u="sng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64Kr Cht Esp Minnin mouin, 0 Bon Sovè.</a:t>
            </a:r>
            <a:endParaRPr sz="36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060"/>
              <a:buNone/>
            </a:pPr>
            <a:r>
              <a:rPr lang="fr-FR" sz="36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1.</a:t>
            </a:r>
            <a:endParaRPr sz="36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Minnin mouin, 0 Bon Sovè.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Kondui-m nan chémin sali.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Avèk Ou m-pa bézouin pè.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Nan Ou sèl mouin jouinn Ia vi.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2380"/>
              <a:buNone/>
            </a:pPr>
            <a:r>
              <a:rPr lang="fr-FR" sz="28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endParaRPr sz="28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Jezu, Jezu, pa kite-m,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0 Bon Sovè.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Fè-m  soti nan tantasion.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Ou-a fè mouin plus ke vinkè.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060"/>
              <a:buNone/>
            </a:pPr>
            <a:r>
              <a:rPr lang="fr-FR" sz="36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2.</a:t>
            </a:r>
            <a:endParaRPr sz="36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Jézu, pa kite-m isit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Sou tè sa plin ak doulè.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San Ou nan pouin lot zanmi,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Min nan Ou mouin jouinn bonè.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endParaRPr sz="40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Jezu, Jezu, pa kite-m,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0 Bon Sovè.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Fè-m  soti nan tantasion.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Ou-a fè mouin plus ke vinkè.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060"/>
              <a:buNone/>
            </a:pPr>
            <a:r>
              <a:rPr lang="fr-FR" sz="36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3.</a:t>
            </a:r>
            <a:endParaRPr sz="36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 te ouete-m nan Ia bou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 pi profon mechanste.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Ou-a fè-m rivé nan siel tou,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Se la gloua Ou ma chante.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Kè:</a:t>
            </a:r>
            <a:endParaRPr sz="40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Jezu, Jezu, pa kite-m,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0 Bon Sovè.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Fè-m  soti nan tantasion.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400"/>
              <a:buNone/>
            </a:pPr>
            <a:r>
              <a:rPr lang="fr-FR" sz="4000" b="1">
                <a:solidFill>
                  <a:srgbClr val="003300"/>
                </a:solidFill>
                <a:latin typeface="Arial Rounded"/>
                <a:ea typeface="Arial Rounded"/>
                <a:cs typeface="Arial Rounded"/>
                <a:sym typeface="Arial Rounded"/>
              </a:rPr>
              <a:t>Ou-a fè mouin plus ke vinkè.</a:t>
            </a:r>
            <a:endParaRPr sz="4000" b="1">
              <a:solidFill>
                <a:srgbClr val="0033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94FF94"/>
              </a:gs>
              <a:gs pos="50000">
                <a:srgbClr val="BCFFBC"/>
              </a:gs>
              <a:gs pos="100000">
                <a:srgbClr val="DEFFDE"/>
              </a:gs>
            </a:gsLst>
            <a:path path="circle">
              <a:fillToRect l="100000" b="100000"/>
            </a:path>
            <a:tileRect t="-100000" r="-100000"/>
          </a:grad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Lonè pou anro a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Chapo ba pou Jezu 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Oumenm sèl ki sen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Oumenm sèl mwen adore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Oumenm sèl mwen louwe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Gran Jeova oumenm ki mèt lavi a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 onè louwanj pou Ou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M’adore’w m’adore’w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Jezu m’adore’w (2x2L)</a:t>
            </a:r>
            <a:endParaRPr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368" name="Google Shape;368;p45" descr="NEW ONES 2013 2014 00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372600" cy="70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ts val="4000"/>
              <a:buFont typeface="Balthazar"/>
              <a:buNone/>
            </a:pPr>
            <a:r>
              <a:rPr lang="fr-FR" b="1">
                <a:solidFill>
                  <a:srgbClr val="660066"/>
                </a:solidFill>
                <a:latin typeface="Balthazar"/>
                <a:ea typeface="Balthazar"/>
                <a:cs typeface="Balthazar"/>
                <a:sym typeface="Balthazar"/>
              </a:rPr>
              <a:t>PRIERE POUR L’OFFRANDE </a:t>
            </a:r>
            <a:br>
              <a:rPr lang="fr-FR" b="1">
                <a:solidFill>
                  <a:srgbClr val="660066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b="1">
                <a:solidFill>
                  <a:srgbClr val="660066"/>
                </a:solidFill>
                <a:latin typeface="Balthazar"/>
                <a:ea typeface="Balthazar"/>
                <a:cs typeface="Balthazar"/>
                <a:sym typeface="Balthazar"/>
              </a:rPr>
              <a:t>ET LE SERMON</a:t>
            </a:r>
            <a:endParaRPr/>
          </a:p>
        </p:txBody>
      </p:sp>
      <p:sp>
        <p:nvSpPr>
          <p:cNvPr id="374" name="Google Shape;374;p46"/>
          <p:cNvSpPr txBox="1">
            <a:spLocks noGrp="1"/>
          </p:cNvSpPr>
          <p:nvPr>
            <p:ph type="body" idx="1"/>
          </p:nvPr>
        </p:nvSpPr>
        <p:spPr>
          <a:xfrm>
            <a:off x="0" y="1447800"/>
            <a:ext cx="9144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endParaRPr b="1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5400" b="1"/>
              <a:t>SERMON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5400" b="1"/>
              <a:t> 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5400" b="1">
                <a:solidFill>
                  <a:srgbClr val="FF0000"/>
                </a:solidFill>
              </a:rPr>
              <a:t>PAR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5400" b="1">
              <a:solidFill>
                <a:srgbClr val="FF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5400" b="1"/>
              <a:t>PASTOR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5400" b="1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5400" b="1">
                <a:solidFill>
                  <a:srgbClr val="FF0000"/>
                </a:solidFill>
              </a:rPr>
              <a:t>MARC  SIMEON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7" descr="BIBLE 2 IM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  <a:ln>
            <a:noFill/>
          </a:ln>
        </p:spPr>
      </p:pic>
      <p:sp>
        <p:nvSpPr>
          <p:cNvPr id="381" name="Google Shape;381;p47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prstGeom prst="rect">
            <a:avLst/>
          </a:prstGeom>
          <a:gradFill>
            <a:gsLst>
              <a:gs pos="0">
                <a:srgbClr val="BBFF83"/>
              </a:gs>
              <a:gs pos="50000">
                <a:srgbClr val="D3FFB3"/>
              </a:gs>
              <a:gs pos="100000">
                <a:srgbClr val="E8FFD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3600"/>
              <a:buFont typeface="Libre Franklin"/>
              <a:buNone/>
            </a:pPr>
            <a:r>
              <a:rPr lang="fr-FR" sz="3600" b="1">
                <a:solidFill>
                  <a:srgbClr val="000066"/>
                </a:solidFill>
              </a:rPr>
              <a:t>CHRIST THE ROCK CONGREGATION</a:t>
            </a:r>
            <a:br>
              <a:rPr lang="fr-FR" sz="3600" b="1"/>
            </a:br>
            <a:r>
              <a:rPr lang="fr-FR" sz="3600" b="1">
                <a:solidFill>
                  <a:srgbClr val="4E4A4A"/>
                </a:solidFill>
              </a:rPr>
              <a:t>SUNDAY DECEMBER 1</a:t>
            </a:r>
            <a:r>
              <a:rPr lang="fr-FR" sz="3600" b="1" baseline="30000">
                <a:solidFill>
                  <a:srgbClr val="4E4A4A"/>
                </a:solidFill>
              </a:rPr>
              <a:t>ST</a:t>
            </a:r>
            <a:r>
              <a:rPr lang="fr-FR" sz="3600" b="1">
                <a:solidFill>
                  <a:srgbClr val="4E4A4A"/>
                </a:solidFill>
              </a:rPr>
              <a:t>  2024</a:t>
            </a:r>
            <a:br>
              <a:rPr lang="fr-FR" sz="3600" b="1"/>
            </a:br>
            <a:r>
              <a:rPr lang="fr-FR" sz="3600" b="1">
                <a:solidFill>
                  <a:srgbClr val="C00000"/>
                </a:solidFill>
              </a:rPr>
              <a:t>SERMON PAR PASTEUR  MARC SIMEON</a:t>
            </a:r>
            <a:endParaRPr/>
          </a:p>
        </p:txBody>
      </p:sp>
      <p:pic>
        <p:nvPicPr>
          <p:cNvPr id="382" name="Google Shape;382;p47" descr="Praise Worship Images – Browse 45,655 Stock Photos, Vectors, and Video |  Adobe Stoc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505200"/>
            <a:ext cx="914400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7"/>
          <p:cNvSpPr txBox="1">
            <a:spLocks noGrp="1"/>
          </p:cNvSpPr>
          <p:nvPr>
            <p:ph type="subTitle" idx="1"/>
          </p:nvPr>
        </p:nvSpPr>
        <p:spPr>
          <a:xfrm>
            <a:off x="0" y="4191000"/>
            <a:ext cx="9144000" cy="1143000"/>
          </a:xfrm>
          <a:prstGeom prst="rect">
            <a:avLst/>
          </a:prstGeom>
          <a:solidFill>
            <a:srgbClr val="000066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080"/>
              <a:buNone/>
            </a:pPr>
            <a:r>
              <a:rPr lang="fr-FR" sz="4800" b="1" dirty="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 DERNIER DISCOUR DE JOB</a:t>
            </a:r>
            <a:endParaRPr sz="4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4080"/>
              <a:buNone/>
            </a:pPr>
            <a:r>
              <a:rPr lang="fr-FR" sz="48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1: 8-11</a:t>
            </a:r>
            <a:endParaRPr sz="48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8 </a:t>
            </a:r>
            <a:r>
              <a:rPr lang="fr-FR" sz="48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L'Éternel dit à Satan: As-tu remarqué mon serviteur Job? Il n'y a personne comme lui sur la terre; c'est un homme intègre et droit, craignant Dieu, et se détournant du mal.</a:t>
            </a:r>
            <a:endParaRPr sz="48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9 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Et Satan répondit à l'Éternel: Est-ce d'une manière désintéressée que Job craint Dieu?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10 </a:t>
            </a: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Ne l'as-tu pas protégé, lui, sa maison, et tout ce qui est à lui? Tu as béni l'œuvre de ses mains, et ses troupeaux couvrent le pays.</a:t>
            </a:r>
            <a:endParaRPr sz="44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11 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Mais étends ta main, touche à tout ce qui lui appartient, et je suis sûr qu'il te maudit en face.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INTRODUCTION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Tous les enfants ont été châtiés par leurs parents ou par leurs supérieurs dans leurs bas âges. 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Aucun d’eux ne s’en souvient de ces châtiments, à moins que la punition ait été trop sévère jusqu’à l’abus.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la punition n’est pas exercée avec amour, elle laissera une cicatrice dans l’âme de l’enfant qui durera toute sa vie.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1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l’enfant n’est pas fautif du châtiment, cela restera gravé dans sa mémoire et causera des anormalités émotionnelles dans sa vie.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Beaucoup des corrections sévères que les enfants reçoivent ne sont pas justifiées. 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l’enfant subissait des châtiments sans en connaître la cause, cela produirait le pire des cauchemars imaginables.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Nous voici près de la fin du livre de Job.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La personne en question est très perplexe de sa situation, ne sachant que faire pour s’en sortir.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Pendant toute sa vie, son seul recours était reposé sur la fidélité de son Dieu qui lui rendait très affluent à tout point de vue.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3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savait comment maintenir une intimité étroite avec Dieu, et il surveillait sur sa vie pour rester sur la ligne de la droiture.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 allait bien pour Job et sa vie était parsemée de bénédictions et de succès.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Sans aucun détour de sa part, tout est renversé dans un bref.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Son Dieu avec qui il avait l’habitude de converser et de se divertir lui tint à distance.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4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Son entourage, ses voisins, ses proches, ses amis le dédaignent.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Ses enfants ne sont plus, ses biens dissipés, et sa santé disparue.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Ses prières, ses supplications, ses plaintes ignorées par son Dieu.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essaie de défendre sa cause au-devant des écouteurs distraits, médisants, et calomniateurs.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5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fait appel à la mort et la mort ne répond pas. 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Sa femme lui a conseillé de maudire Dieu et de mourir.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Seul, Job devait défendre son innocence même si ses accusateurs allaient l’ignorer.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osait même de se défendre au devant de son Créateur, mais l’effort paraissait futile.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AE350A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31 contient le dernier discours de Job. Toute sa démarche à se défendre au-devant de ses amis était abortive. 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alla faire silence et laisser au plus jeune ami Elihu de terminer la séance jusqu’à ce que Dieu intervienne près de la fin du livre au chapitre 38.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0BBBB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315"/>
              <a:buNone/>
            </a:pPr>
            <a:r>
              <a:rPr lang="fr-FR" sz="39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LE DERNIER DISCOURT DE JOB</a:t>
            </a:r>
            <a:endParaRPr sz="3900" b="1">
              <a:solidFill>
                <a:srgbClr val="C00000"/>
              </a:solidFill>
              <a:latin typeface="Balthazar"/>
              <a:ea typeface="Balthazar"/>
              <a:cs typeface="Balthazar"/>
              <a:sym typeface="Balthazar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L’INTÉGRITÉ DE JOB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38: 1-4</a:t>
            </a:r>
            <a:endParaRPr sz="44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1 J'avais fait un pacte avec mes yeux, Et je n'aurais pas arrêté mes regards sur une vierge.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2 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Quelle part Dieu m'eût-il réservée d'en haut? Quel héritage le Tout Puissant m'eût-il envoyé des cieux?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0BBBB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 baseline="30000">
                <a:latin typeface="Arial Rounded"/>
                <a:ea typeface="Arial Rounded"/>
                <a:cs typeface="Arial Rounded"/>
                <a:sym typeface="Arial Rounded"/>
              </a:rPr>
              <a:t>3 </a:t>
            </a:r>
            <a:r>
              <a:rPr lang="fr-FR" sz="4800" b="1">
                <a:latin typeface="Arial Rounded"/>
                <a:ea typeface="Arial Rounded"/>
                <a:cs typeface="Arial Rounded"/>
                <a:sym typeface="Arial Rounded"/>
              </a:rPr>
              <a:t>La ruine n'est-elle pas pour le méchant, Et le malheur pour ceux qui commettent l'iniquité?</a:t>
            </a:r>
            <a:endParaRPr sz="48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 baseline="30000">
                <a:latin typeface="Arial Rounded"/>
                <a:ea typeface="Arial Rounded"/>
                <a:cs typeface="Arial Rounded"/>
                <a:sym typeface="Arial Rounded"/>
              </a:rPr>
              <a:t>4 </a:t>
            </a:r>
            <a:r>
              <a:rPr lang="fr-FR" sz="4800" b="1">
                <a:latin typeface="Arial Rounded"/>
                <a:ea typeface="Arial Rounded"/>
                <a:cs typeface="Arial Rounded"/>
                <a:sym typeface="Arial Rounded"/>
              </a:rPr>
              <a:t>Dieu n'a-t-il pas connu mes voies? N'a-t-il pas compté tous mes pas? ()</a:t>
            </a:r>
            <a:endParaRPr sz="48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LA CONFUSION DE JOB 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4000" b="1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(27 Propositions de causes et effets de Job)</a:t>
            </a:r>
            <a:endParaRPr sz="4000" b="1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latin typeface="Arial Rounded"/>
                <a:ea typeface="Arial Rounded"/>
                <a:cs typeface="Arial Rounded"/>
                <a:sym typeface="Arial Rounded"/>
              </a:rPr>
              <a:t>5 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Si j'ai marché dans le mensonge, Si mon pied a couru vers la fraude,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6 </a:t>
            </a: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 Dieu me pèse dans des balances justes, Et il reconnaîtra mon intégrité!</a:t>
            </a:r>
            <a:endParaRPr sz="40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latin typeface="Arial Rounded"/>
                <a:ea typeface="Arial Rounded"/>
                <a:cs typeface="Arial Rounded"/>
                <a:sym typeface="Arial Rounded"/>
              </a:rPr>
              <a:t>7 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Si mon pas s'est détourné du droit chemin, Si mon cœur a suivi mes yeux, Si quelque souillure s'est attachée à mes mains,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8 </a:t>
            </a: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 je sème et qu'un autre moissonne, Et que mes rejetons soient déracinés! 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&lt;&gt;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 LA CHASTETÉ  DE JOB </a:t>
            </a:r>
            <a:r>
              <a:rPr lang="fr-FR" sz="40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 9-12)</a:t>
            </a:r>
            <a:endParaRPr sz="40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latin typeface="Arial Rounded"/>
                <a:ea typeface="Arial Rounded"/>
                <a:cs typeface="Arial Rounded"/>
                <a:sym typeface="Arial Rounded"/>
              </a:rPr>
              <a:t>9 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Si mon cœur a été séduit par une femme, Si j'ai fait le guet à la porte de mon prochain,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10 </a:t>
            </a:r>
            <a:r>
              <a:rPr lang="fr-FR" sz="40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 ma femme tourne la meule pour un autre, Et que d'autres la déshonorent!</a:t>
            </a:r>
            <a:endParaRPr sz="40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latin typeface="Arial Rounded"/>
                <a:ea typeface="Arial Rounded"/>
                <a:cs typeface="Arial Rounded"/>
                <a:sym typeface="Arial Rounded"/>
              </a:rPr>
              <a:t>11 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Car c'est un crime, Un forfait que punissent les juges; la chasteté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12 </a:t>
            </a:r>
            <a:r>
              <a:rPr lang="fr-FR" sz="40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C'est un feu qui dévore jusqu'à la ruine, Et qui aurait détruit toute ma richesse. </a:t>
            </a: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&lt;&gt;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LA JUSTICE DE JOB 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(Chap 38: 13-15)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13 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j'ai méprisé le droit de mon serviteur ou de ma servante Lorsqu'ils étaient en contestation avec moi,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14 </a:t>
            </a:r>
            <a:r>
              <a:rPr lang="fr-FR" sz="4400" b="1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Qu'ai-je à faire, quand Dieu se lève? Qu'ai-je à répondre, quand il châtie?</a:t>
            </a:r>
            <a:endParaRPr sz="4400" b="1">
              <a:solidFill>
                <a:srgbClr val="FF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15 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Celui qui m'a créé dans le ventre de ma mère ne l'a-t-il pas créé? Le même Dieu ne nous a-t-il pas formés dans le sein maternel?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2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LA GÉNÉROSITÉ DE JOB 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38: 16-20)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16 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j'ai refusé aux pauvres ce qu'ils demandaient, Si j'ai fait languir les yeux de la veuve,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17 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j'ai mangé seul mon pain, Sans que l'orphelin en ait eu sa part,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18 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Moi qui l'ai dès ma jeunesse élevé comme un père, Moi qui dès ma naissance ai soutenu la veuve;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3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19 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j'ai vu le malheureux manquer de vêtements, L'indigent n'avoir point de couverture,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20 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Sans que ses reins m'aient béni, Sans qu'il ait été réchauffé par la toison de mes agneaux;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4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LA JUSTICE DE JOB </a:t>
            </a:r>
            <a:r>
              <a:rPr lang="fr-FR" sz="35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38: 21-23)</a:t>
            </a:r>
            <a:endParaRPr sz="35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21 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j'ai levé la main contre l'orphelin, Parce que je me sentais un appui dans les juges;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22 </a:t>
            </a: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 mon épaule se détache de sa jointure, Que mon bras tombe et qu'il se brise!</a:t>
            </a:r>
            <a:endParaRPr sz="44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23 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Car les châtiments de Dieu m'épouvantent, Et je ne puis rien devant sa majesté.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L’HUMILITÉ DE JOB </a:t>
            </a:r>
            <a:r>
              <a:rPr lang="fr-FR" sz="30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38: 24-30)</a:t>
            </a:r>
            <a:endParaRPr sz="30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24 </a:t>
            </a: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j'ai mis dans l'or ma confiance, Si j'ai dit à l'or: Tu es mon espoir;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25 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je me suis réjoui de la grandeur de mes biens, De la quantité des richesses que j'avais acquises;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26 </a:t>
            </a: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j'ai regardé le soleil quand il brillait, La lune quand elle s'avançait majestueuse,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27 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Et si mon cœur s'est laissé séduire en secret, Si ma main s'est portée sur ma bouche;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28 </a:t>
            </a: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C'est encore un crime que doivent punir les juges, Et j'aurais renié le Dieu d'en haut!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29 </a:t>
            </a: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j'ai été joyeux du malheur de mon ennemi, Si j'ai sauté d'allégresse quand les revers l'ont atteint,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30 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Moi qui n'ai pas permis à ma langue de pécher, De demander sa mort avec imprécation</a:t>
            </a: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;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7E7E"/>
              </a:gs>
              <a:gs pos="50000">
                <a:srgbClr val="FFB1B1"/>
              </a:gs>
              <a:gs pos="100000">
                <a:srgbClr val="FFD9D9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LA MAÎTRISE DE SOI DE JOB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 (Chap 38: 31-32)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31 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les gens de ma tente ne disaient pas: Où est celui qui n'a pas été rassasié de sa viande?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32 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l'étranger passait la nuit dehors, Si je n'ouvrais pas ma porte au voyageur; &lt;&gt;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7E7E"/>
              </a:gs>
              <a:gs pos="50000">
                <a:srgbClr val="FFB1B1"/>
              </a:gs>
              <a:gs pos="100000">
                <a:srgbClr val="FFD9D9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LA FRANCHISE DE JOB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r>
              <a:rPr lang="fr-FR" sz="19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38: 33-34)</a:t>
            </a:r>
            <a:endParaRPr sz="19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33 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Si, comme les hommes, j'ai caché mes transgressions, Et renfermé mes iniquités dans mon sein,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34 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Parce que j'avais peur de la multitude, Parce que je craignais le mépris des familles, Me tenant à l'écart et n'osant franchir ma porte..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9FF3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L’ANGOISSE DE JOB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 (Chap 38: 35-38)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35 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Oh! qui me fera trouver quelqu'un qui m'écoute? Voilà ma défense toute signée: Que le Tout Puissant me réponde! Qui me donnera la plainte écrite par mon adversaire?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9FF3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36 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Je porterai son écrit sur mon épaule, Je l'attacherai sur mon front comme une couronne;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37 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lui rendrai compte de tous mes pas, Je m'approcherai de lui comme un prince.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38 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Si ma terre crie contre moi, Et que ses sillons versent des larmes;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9D1C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L’HONNÊTETÉ DE JOB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 </a:t>
            </a:r>
            <a:r>
              <a:rPr lang="fr-FR" sz="20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(Chap 38: 39-40-30)</a:t>
            </a:r>
            <a:endParaRPr sz="2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39 </a:t>
            </a:r>
            <a:r>
              <a:rPr lang="fr-FR" sz="4400" b="1">
                <a:solidFill>
                  <a:srgbClr val="00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Si j'en ai mangé le produit sans l'avoir payée, Et que j'aie attristé l'âme de ses anciens maîtres;</a:t>
            </a:r>
            <a:endParaRPr sz="4400" b="1">
              <a:solidFill>
                <a:srgbClr val="00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latin typeface="Arial Rounded"/>
                <a:ea typeface="Arial Rounded"/>
                <a:cs typeface="Arial Rounded"/>
                <a:sym typeface="Arial Rounded"/>
              </a:rPr>
              <a:t>40 </a:t>
            </a: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Qu'il y croisse des épines au lieu de froment, Et de l'ivraie au lieu d'orge! Fin des paroles de Job. &lt;&gt; &lt;&gt;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 CONCLUSION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Personne ici présent ne peut se comparer à Job en intégrité.</a:t>
            </a:r>
            <a:endParaRPr sz="48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Job était quelqu’un qui maintenait sa prestance de juste en présence de la richesse et de la pauvreté.</a:t>
            </a:r>
            <a:endParaRPr sz="48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4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En deux reprises le Créateur donna libre arbitre au diable d’éprouver sa probité et sa foi par la pauvreté et par la maladie, par le chagrin, et par la confusion.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Quoique confus, Job maintint sa croyance en Dieu jusqu’au bout.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Tout le monde aura à expérimenter  l’ épreuve de Job dans sa vie d’une façon ou d’une autre.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5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viendra le jour où l’on doit tout perdre de ce qu’on a de précieux.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viendra le jour où Dieu permettra au diable de saccager tes fondations afin d’authentifier ton intégrité.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Il viendra le jour où l’incompréhension, le mépris, la calomnie seront ton partage de la part de tes proches. 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6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Ta santé et même ta survie peuvent être menacées par l’ennemi par la volonté permissive de Dieu.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Rappelle-toi que tous les yeux sont fixés sur toi dans ton apparente solitude.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Les caméras du ciel et celles du diable enregistrent tout ce que tu fais.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7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C’est un pari ! Dieu a tout misé sur toi.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Le test est presque à son terme quand l’angoisse touche à son climax.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Dieu est sur le point d’intervenir en ta faveur.</a:t>
            </a:r>
            <a:endParaRPr/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Tu auras la réponse pour toutes tes questions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8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 diable n’aura plus le droit de questionner ta loyauté a Dieu.</a:t>
            </a:r>
            <a:endParaRPr sz="4800" b="1">
              <a:solidFill>
                <a:schemeClr val="l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Tu seras connue comme une personne éprouvée et épurée.</a:t>
            </a:r>
            <a:endParaRPr sz="48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4080"/>
              <a:buChar char="⚫"/>
            </a:pPr>
            <a:r>
              <a:rPr lang="fr-FR" sz="4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Dieu te rendra le double pour ton temps de trouble. </a:t>
            </a:r>
            <a:endParaRPr sz="48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9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Joël 2 :24-26 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24 </a:t>
            </a: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Les aires se rempliront de blé, Et les cuves regorgeront de moût et d'huile.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 baseline="30000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25 </a:t>
            </a: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vous remplacerai les années Qu'ont dévorées la sauterelle, Le jélek, le hasil et le gazam, Ma grande armée que j'avais envoyée contre vous.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0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25 </a:t>
            </a: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vous remplacerai les années Qu'ont dévorées la sauterelle, Le jélek, le hasil et le gazam, Ma grande armée que j'avais envoyée contre vous.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 baseline="30000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26 </a:t>
            </a:r>
            <a:r>
              <a:rPr lang="fr-FR" sz="4400" b="1">
                <a:solidFill>
                  <a:srgbClr val="FFC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Vous mangerez et vous vous rassasierez, Et vous célébrerez le nom de l'Éternel, votre Dieu, Qui aura fait pour vous des prodiges; Et mon peuple ne sera plus jamais dans la confusion.</a:t>
            </a:r>
            <a:endParaRPr sz="4400" b="1">
              <a:solidFill>
                <a:srgbClr val="FFC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r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AMEN !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54641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81"/>
          <p:cNvSpPr txBox="1">
            <a:spLocks noGrp="1"/>
          </p:cNvSpPr>
          <p:nvPr>
            <p:ph type="title"/>
          </p:nvPr>
        </p:nvSpPr>
        <p:spPr>
          <a:xfrm>
            <a:off x="0" y="2362200"/>
            <a:ext cx="9144000" cy="1981200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ibre Franklin"/>
              <a:buNone/>
            </a:pPr>
            <a:r>
              <a:rPr lang="fr-FR" sz="8800">
                <a:solidFill>
                  <a:schemeClr val="lt1"/>
                </a:solidFill>
              </a:rPr>
              <a:t>SAINTE CÈNE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Toi Seul En Qui J’espère # 145 CEF</a:t>
            </a:r>
            <a:endParaRPr sz="3200" b="1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1. </a:t>
            </a:r>
            <a:br>
              <a:rPr lang="fr-FR" sz="32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Toi seule, en qui j’espère,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Toi seul, d’un cœur joyeux,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Je fais monter de la terre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Mon cantique vers les cieux.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Pour Toi seul, </a:t>
            </a:r>
            <a:r>
              <a:rPr lang="fr-FR" sz="40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b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mon Sauveur, pour Toi seul.</a:t>
            </a:r>
            <a:endParaRPr sz="40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8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2. </a:t>
            </a:r>
            <a:br>
              <a:rPr lang="fr-FR" sz="32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A Toi seul, sainte Victime,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Agneau mis à mort pour moi,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Dont le sang lava mon crime,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À Toi seul s’attend ma foi.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À Toi seul, </a:t>
            </a: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mon Sauveur, à Toi seul.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740"/>
              <a:buNone/>
            </a:pP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3. 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A Toi seul, dans la détresse,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À Toi seul j’aurais recours,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À Toi seul, ma forteresse,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Le rocher de mon secours,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À Toi seul, </a:t>
            </a:r>
            <a:r>
              <a:rPr lang="fr-FR" sz="4400" b="1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(bis)</a:t>
            </a:r>
            <a:b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fr-FR" sz="44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Oui, mon Sauveur, à Toi seul.</a:t>
            </a:r>
            <a:endParaRPr sz="44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5"/>
          <p:cNvSpPr txBox="1">
            <a:spLocks noGrp="1"/>
          </p:cNvSpPr>
          <p:nvPr>
            <p:ph type="body" idx="1"/>
          </p:nvPr>
        </p:nvSpPr>
        <p:spPr>
          <a:xfrm>
            <a:off x="152400" y="152400"/>
            <a:ext cx="86868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3200" b="1"/>
              <a:t>1 Corinthiens 11: 23-34</a:t>
            </a:r>
            <a:endParaRPr sz="3200"/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solidFill>
                  <a:srgbClr val="660066"/>
                </a:solidFill>
                <a:latin typeface="Arimo"/>
                <a:ea typeface="Arimo"/>
                <a:cs typeface="Arimo"/>
                <a:sym typeface="Arimo"/>
              </a:rPr>
              <a:t>23 ¶ Car j'ai reçu du Seigneur ce que je vous ai enseigné; c'est que le Seigneur Jésus, dans la nuit où il fut livré, prit du pain,</a:t>
            </a:r>
            <a:endParaRPr sz="3600">
              <a:solidFill>
                <a:srgbClr val="660066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latin typeface="Arimo"/>
                <a:ea typeface="Arimo"/>
                <a:cs typeface="Arimo"/>
                <a:sym typeface="Arimo"/>
              </a:rPr>
              <a:t> 24 et, après avoir rendu grâces, le rompit, et dit: Ceci est mon corps, qui est rompu pour vous; faites ceci en mémoire de moi.</a:t>
            </a:r>
            <a:endParaRPr sz="3600">
              <a:latin typeface="Arimo"/>
              <a:ea typeface="Arimo"/>
              <a:cs typeface="Arimo"/>
              <a:sym typeface="Arimo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600" b="1">
                <a:solidFill>
                  <a:srgbClr val="660066"/>
                </a:solidFill>
                <a:latin typeface="Arimo"/>
                <a:ea typeface="Arimo"/>
                <a:cs typeface="Arimo"/>
                <a:sym typeface="Arimo"/>
              </a:rPr>
              <a:t> 25 De même, après avoir soupé, il prit la coupe, et dit: Cette coupe est la nouvelle alliance en mon sang; faites ceci en mémoire de moi toutes les fois que vous en boirez.</a:t>
            </a:r>
            <a:endParaRPr sz="3600">
              <a:solidFill>
                <a:srgbClr val="660066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6"/>
          <p:cNvSpPr txBox="1">
            <a:spLocks noGrp="1"/>
          </p:cNvSpPr>
          <p:nvPr>
            <p:ph type="body" idx="1"/>
          </p:nvPr>
        </p:nvSpPr>
        <p:spPr>
          <a:xfrm>
            <a:off x="152400" y="152400"/>
            <a:ext cx="86868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solidFill>
                  <a:srgbClr val="66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26 Car toutes les fois que vous mangez ce pain et que vous buvez cette coupe, vous annoncez la mort du Seigneur, jusqu'à ce qu'il vienne.</a:t>
            </a:r>
            <a:endParaRPr sz="4400" b="1">
              <a:solidFill>
                <a:srgbClr val="66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 27 C'est pourquoi celui qui mangera le pain ou boira la coupe du Seigneur indignement, sera coupable envers le corps et le sang du Seigneur.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144510" algn="just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87"/>
          <p:cNvSpPr txBox="1">
            <a:spLocks noGrp="1"/>
          </p:cNvSpPr>
          <p:nvPr>
            <p:ph type="body" idx="1"/>
          </p:nvPr>
        </p:nvSpPr>
        <p:spPr>
          <a:xfrm>
            <a:off x="152400" y="152400"/>
            <a:ext cx="86868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66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28 Que chacun donc s'éprouve soi-même, et qu'ainsi il mange du pain et boive de la coupe;</a:t>
            </a:r>
            <a:endParaRPr sz="4400" b="1">
              <a:solidFill>
                <a:srgbClr val="66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al Rounded"/>
                <a:ea typeface="Arial Rounded"/>
                <a:cs typeface="Arial Rounded"/>
                <a:sym typeface="Arial Rounded"/>
              </a:rPr>
              <a:t> 29 car celui qui mange et boit sans discerner le corps du Seigneur, mange et boit un jugement contre lui-même.</a:t>
            </a:r>
            <a:endParaRPr sz="44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88"/>
          <p:cNvSpPr txBox="1">
            <a:spLocks noGrp="1"/>
          </p:cNvSpPr>
          <p:nvPr>
            <p:ph type="body" idx="1"/>
          </p:nvPr>
        </p:nvSpPr>
        <p:spPr>
          <a:xfrm>
            <a:off x="152400" y="152400"/>
            <a:ext cx="86868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>
                <a:solidFill>
                  <a:srgbClr val="66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30 C'est pour cela qu'il y a parmi vous beaucoup d'infirmes et de malades, et qu'un grand nombre sont morts.</a:t>
            </a:r>
            <a:endParaRPr sz="4000" b="1">
              <a:solidFill>
                <a:srgbClr val="66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>
                <a:latin typeface="Arial Rounded"/>
                <a:ea typeface="Arial Rounded"/>
                <a:cs typeface="Arial Rounded"/>
                <a:sym typeface="Arial Rounded"/>
              </a:rPr>
              <a:t> 31 Si nous nous jugions nous-mêmes, nous ne serions pas jugés.</a:t>
            </a:r>
            <a:endParaRPr sz="4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fr-FR" sz="4000" b="1">
                <a:solidFill>
                  <a:srgbClr val="660066"/>
                </a:solidFill>
                <a:latin typeface="Arial Rounded"/>
                <a:ea typeface="Arial Rounded"/>
                <a:cs typeface="Arial Rounded"/>
                <a:sym typeface="Arial Rounded"/>
              </a:rPr>
              <a:t> 32 Mais quand nous sommes jugés, nous sommes châtiés par le Seigneur, afin que nous ne soyons pas condamnés avec le monde.</a:t>
            </a:r>
            <a:endParaRPr sz="4000" b="1">
              <a:solidFill>
                <a:srgbClr val="66006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9"/>
          <p:cNvSpPr txBox="1">
            <a:spLocks noGrp="1"/>
          </p:cNvSpPr>
          <p:nvPr>
            <p:ph type="body" idx="1"/>
          </p:nvPr>
        </p:nvSpPr>
        <p:spPr>
          <a:xfrm>
            <a:off x="152400" y="152400"/>
            <a:ext cx="86868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just" rtl="0">
              <a:spcBef>
                <a:spcPts val="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solidFill>
                  <a:srgbClr val="660066"/>
                </a:solidFill>
                <a:latin typeface="Arimo"/>
                <a:ea typeface="Arimo"/>
                <a:cs typeface="Arimo"/>
                <a:sym typeface="Arimo"/>
              </a:rPr>
              <a:t>33 Ainsi, mes frères, lorsque vous vous réunissez pour le repas, attendez-vous les uns les autres.</a:t>
            </a:r>
            <a:endParaRPr sz="4400" b="1">
              <a:solidFill>
                <a:srgbClr val="660066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74320" lvl="0" indent="-274320" algn="just" rtl="0">
              <a:spcBef>
                <a:spcPts val="580"/>
              </a:spcBef>
              <a:spcAft>
                <a:spcPts val="0"/>
              </a:spcAft>
              <a:buSzPts val="3740"/>
              <a:buChar char="⚫"/>
            </a:pPr>
            <a:r>
              <a:rPr lang="fr-FR" sz="4400" b="1">
                <a:latin typeface="Arimo"/>
                <a:ea typeface="Arimo"/>
                <a:cs typeface="Arimo"/>
                <a:sym typeface="Arimo"/>
              </a:rPr>
              <a:t> 34 Si quelqu'un a faim, qu'il mange chez lui, afin que vous ne vous réunissiez pas pour attirer un jugement sur vous. Je réglerai les autres choses quand je serai arrivé.</a:t>
            </a:r>
            <a:endParaRPr sz="4400" b="1"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90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pic>
        <p:nvPicPr>
          <p:cNvPr id="599" name="Google Shape;599;p90" descr="NEW ONES 2013 2014 057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9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Marchons avec joie dans le bon chemin # 147 CEF</a:t>
            </a:r>
            <a:endParaRPr sz="3200" b="1">
              <a:solidFill>
                <a:srgbClr val="C00000"/>
              </a:solidFill>
              <a:latin typeface="Balthazar"/>
              <a:ea typeface="Balthazar"/>
              <a:cs typeface="Balthazar"/>
              <a:sym typeface="Balthazar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1. 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Marchons avec joie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Dans le bon chemin,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Dans l’étroite voie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Du bonheur sans fin.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Laissons en arrière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Les biens d’ici-bas;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Prions notre Père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De guider nos pas.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Comptant sur sa grâce,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Remplis de sa paix,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Que rien n’embarrasse</a:t>
            </a:r>
            <a:b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Nos pas désormais.</a:t>
            </a:r>
            <a:endParaRPr sz="3200" b="1">
              <a:solidFill>
                <a:srgbClr val="C00000"/>
              </a:solidFill>
              <a:latin typeface="Balthazar"/>
              <a:ea typeface="Balthazar"/>
              <a:cs typeface="Balthazar"/>
              <a:sym typeface="Balthazar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9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2. 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Si rude est la route,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Glissant le sentier,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Le Seigneur écoute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Qui le sait prier.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Il est la lumière,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Le Libérateur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Du cœur qui n’espère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Qu’en son Dieu-Sauveur.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Sa toute-puissance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Défend le croyant;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Son amour immense</a:t>
            </a:r>
            <a:b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Sauve son enfant.</a:t>
            </a:r>
            <a:endParaRPr sz="3200" b="1">
              <a:solidFill>
                <a:srgbClr val="C00000"/>
              </a:solidFill>
              <a:latin typeface="Balthazar"/>
              <a:ea typeface="Balthazar"/>
              <a:cs typeface="Balthazar"/>
              <a:sym typeface="Balthazar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9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3. 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Et quand sonne l’heure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De quitter ces lieux,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Il a pour demeure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Le palais des cieux!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Vêtements de gloire,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D’immortalité,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Palmes de victoire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Pour l’éternité!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Voilà ce que donne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Le Seigneur Jésus!</a:t>
            </a:r>
            <a:br>
              <a:rPr lang="fr-FR" sz="3200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Voilà la couronne</a:t>
            </a:r>
            <a:b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sz="3200" b="1">
                <a:solidFill>
                  <a:srgbClr val="C00000"/>
                </a:solidFill>
                <a:latin typeface="Balthazar"/>
                <a:ea typeface="Balthazar"/>
                <a:cs typeface="Balthazar"/>
                <a:sym typeface="Balthazar"/>
              </a:rPr>
              <a:t>De tous les élus.</a:t>
            </a:r>
            <a:endParaRPr sz="3200" b="1">
              <a:solidFill>
                <a:srgbClr val="C00000"/>
              </a:solidFill>
              <a:latin typeface="Balthazar"/>
              <a:ea typeface="Balthazar"/>
              <a:cs typeface="Balthazar"/>
              <a:sym typeface="Balthazar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4"/>
          <p:cNvSpPr txBox="1"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fr-FR">
                <a:solidFill>
                  <a:schemeClr val="dk1"/>
                </a:solidFill>
              </a:rPr>
              <a:t>OFFRANDE MISSIONNAIRE</a:t>
            </a:r>
            <a:br>
              <a:rPr lang="fr-FR">
                <a:solidFill>
                  <a:schemeClr val="dk1"/>
                </a:solidFill>
              </a:rPr>
            </a:br>
            <a:br>
              <a:rPr lang="fr-FR">
                <a:solidFill>
                  <a:schemeClr val="dk1"/>
                </a:solidFill>
              </a:rPr>
            </a:br>
            <a:r>
              <a:rPr lang="fr-FR">
                <a:solidFill>
                  <a:schemeClr val="dk1"/>
                </a:solidFill>
              </a:rPr>
              <a:t>PRIERE FINALE / BENEDICTION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4407</Words>
  <Application>Microsoft Macintosh PowerPoint</Application>
  <PresentationFormat>On-screen Show (4:3)</PresentationFormat>
  <Paragraphs>306</Paragraphs>
  <Slides>94</Slides>
  <Notes>94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6" baseType="lpstr">
      <vt:lpstr>Libre Franklin</vt:lpstr>
      <vt:lpstr>Cambria Math</vt:lpstr>
      <vt:lpstr>Calibri</vt:lpstr>
      <vt:lpstr>Libre Baskerville</vt:lpstr>
      <vt:lpstr>Arial</vt:lpstr>
      <vt:lpstr>Arimo</vt:lpstr>
      <vt:lpstr>Balthazar</vt:lpstr>
      <vt:lpstr>Meddon</vt:lpstr>
      <vt:lpstr>Arial Rounded</vt:lpstr>
      <vt:lpstr>Noto Sans Symbols</vt:lpstr>
      <vt:lpstr>Algerian</vt:lpstr>
      <vt:lpstr>Equity</vt:lpstr>
      <vt:lpstr>CHRIST THE ROCK CONGREGATION WORSHIP SERVICE</vt:lpstr>
      <vt:lpstr>PowerPoint Presentation</vt:lpstr>
      <vt:lpstr>DECEMBER 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LECTURE ALTERNATIVE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PRIÈRE COMMUNE</vt:lpstr>
      <vt:lpstr>PowerPoint Presentation</vt:lpstr>
      <vt:lpstr>PowerPoint Presentation</vt:lpstr>
      <vt:lpstr>VISITORS WELCOME</vt:lpstr>
      <vt:lpstr>DECEMBER 1ST   2024</vt:lpstr>
      <vt:lpstr>MOMENT D’ADORATION AVEC MAESTRO RENAUD TERZIER  </vt:lpstr>
      <vt:lpstr>OFFRANDE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PRIERE POUR L’OFFRANDE  ET LE SERMON</vt:lpstr>
      <vt:lpstr>CHRIST THE ROCK CONGREGATION SUNDAY DECEMBER 1ST  2024 SERMON PAR PASTEUR  MARC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SAINTE CÈNE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OFFRANDE MISSIONNAIRE  PRIERE FINALE / BENEDICTION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WORSHIP SERVICE</dc:title>
  <dc:creator>Admin</dc:creator>
  <cp:lastModifiedBy>Marc Simeon</cp:lastModifiedBy>
  <cp:revision>1</cp:revision>
  <dcterms:created xsi:type="dcterms:W3CDTF">2012-11-25T13:28:17Z</dcterms:created>
  <dcterms:modified xsi:type="dcterms:W3CDTF">2024-12-03T01:14:37Z</dcterms:modified>
</cp:coreProperties>
</file>