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4" r:id="rId2"/>
    <p:sldId id="1878" r:id="rId3"/>
    <p:sldId id="2103" r:id="rId4"/>
    <p:sldId id="2104" r:id="rId5"/>
    <p:sldId id="2105" r:id="rId6"/>
    <p:sldId id="2106" r:id="rId7"/>
    <p:sldId id="2097" r:id="rId8"/>
    <p:sldId id="2107" r:id="rId9"/>
    <p:sldId id="2134" r:id="rId10"/>
    <p:sldId id="2098" r:id="rId11"/>
    <p:sldId id="2108" r:id="rId12"/>
    <p:sldId id="2109" r:id="rId13"/>
    <p:sldId id="2110" r:id="rId14"/>
    <p:sldId id="2111" r:id="rId15"/>
    <p:sldId id="2112" r:id="rId16"/>
    <p:sldId id="2096" r:id="rId17"/>
    <p:sldId id="2113" r:id="rId18"/>
    <p:sldId id="2114" r:id="rId19"/>
    <p:sldId id="2115" r:id="rId20"/>
    <p:sldId id="2116" r:id="rId21"/>
    <p:sldId id="2099" r:id="rId22"/>
    <p:sldId id="2117" r:id="rId23"/>
    <p:sldId id="2118" r:id="rId24"/>
    <p:sldId id="2119" r:id="rId25"/>
    <p:sldId id="2120" r:id="rId26"/>
    <p:sldId id="2100" r:id="rId27"/>
    <p:sldId id="2121" r:id="rId28"/>
    <p:sldId id="2122" r:id="rId29"/>
    <p:sldId id="2123" r:id="rId30"/>
    <p:sldId id="2124" r:id="rId31"/>
    <p:sldId id="2101" r:id="rId32"/>
    <p:sldId id="2125" r:id="rId33"/>
    <p:sldId id="2126" r:id="rId34"/>
    <p:sldId id="2127" r:id="rId35"/>
    <p:sldId id="2128" r:id="rId36"/>
    <p:sldId id="2129" r:id="rId37"/>
    <p:sldId id="2130" r:id="rId38"/>
    <p:sldId id="2102" r:id="rId39"/>
    <p:sldId id="2131" r:id="rId40"/>
    <p:sldId id="2132" r:id="rId41"/>
    <p:sldId id="2133" r:id="rId42"/>
    <p:sldId id="316" r:id="rId43"/>
    <p:sldId id="1675" r:id="rId44"/>
    <p:sldId id="31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FFFF"/>
    <a:srgbClr val="000066"/>
    <a:srgbClr val="FC0AFC"/>
    <a:srgbClr val="99FF33"/>
    <a:srgbClr val="002E02"/>
    <a:srgbClr val="460000"/>
    <a:srgbClr val="FF9300"/>
    <a:srgbClr val="CC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8" autoAdjust="0"/>
    <p:restoredTop sz="94509" autoAdjust="0"/>
  </p:normalViewPr>
  <p:slideViewPr>
    <p:cSldViewPr>
      <p:cViewPr varScale="1">
        <p:scale>
          <a:sx n="174" d="100"/>
          <a:sy n="174" d="100"/>
        </p:scale>
        <p:origin x="199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7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FF9300">
                  <a:tint val="66000"/>
                  <a:satMod val="160000"/>
                </a:srgbClr>
              </a:gs>
              <a:gs pos="50000">
                <a:srgbClr val="FF9300">
                  <a:tint val="44500"/>
                  <a:satMod val="160000"/>
                </a:srgbClr>
              </a:gs>
              <a:gs pos="100000">
                <a:srgbClr val="FF9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96ÈME SESSION </a:t>
            </a:r>
            <a:br>
              <a:rPr lang="en-US" sz="3600" b="1" dirty="0"/>
            </a:br>
            <a:r>
              <a:rPr lang="en-US" sz="3600" b="1" dirty="0">
                <a:solidFill>
                  <a:srgbClr val="460000"/>
                </a:solidFill>
              </a:rPr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blipFill>
            <a:blip r:embed="rId4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4000" b="1" dirty="0">
                <a:solidFill>
                  <a:srgbClr val="000066"/>
                </a:solidFill>
              </a:rPr>
              <a:t>VENDREDI 22 NOVEMBRE 2024 </a:t>
            </a:r>
          </a:p>
          <a:p>
            <a:pPr>
              <a:spcBef>
                <a:spcPts val="600"/>
              </a:spcBef>
            </a:pPr>
            <a: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RÉCOMPENSES OU PUNITIONS DES ÉCONOMES QUE DIEU ETABLISSE SUR SES GENS</a:t>
            </a:r>
          </a:p>
          <a:p>
            <a:pPr>
              <a:spcBef>
                <a:spcPts val="600"/>
              </a:spcBef>
            </a:pPr>
            <a: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LUC 12: 35-48</a:t>
            </a:r>
            <a:endParaRPr lang="en-US" sz="4000" b="1" dirty="0">
              <a:solidFill>
                <a:srgbClr val="46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  <a:latin typeface="Arial Rounded MT Bold" pitchFamily="34" charset="0"/>
              </a:rPr>
              <a:t>LUC 12 : 35 A 48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Luc 12:35 Que vos reins soient ceints, et vos lampes allumées.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itchFamily="34" charset="0"/>
              </a:rPr>
              <a:t> 36 Et vous, soyez semblables à des hommes qui attendent que leur maître revienne des noces, afin de lui ouvrir dès qu'il arrivera et frappera.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37 Heureux ces serviteurs que le maître, à son arrivée, trouvera veillant! Je vous le dis en vérité, il se ceindra, les fera mettre à table, et s'approchera pour les servir.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38 Qu'il arrive à la deuxième ou à la troisième veille, heureux ces serviteurs, s'il les trouve veillant!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itchFamily="34" charset="0"/>
              </a:rPr>
              <a:t> 39 Sachez-le bien, si le maître de la maison savait à quelle heure le voleur doit venir, il veillerait et ne laisserait pas percer sa maison.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40 Vous aussi, tenez-vous prêts, car le Fils de l'homme viendra à l'heure où vous n'y penserez pas.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41 ¶ Pierre lui dit: Seigneur, est-ce à nous, ou à tous, que tu adresses cette parabole?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itchFamily="34" charset="0"/>
              </a:rPr>
              <a:t> 42 Et le Seigneur dit: Quel est donc l'économe fidèle et prudent que le maître établira sur ses gens, pour leur donner la nourriture au temps convenable?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43 Heureux ce serviteur, que son maître, à son arrivée, trouvera faisant ainsi!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44 Je vous le dis en vérité, il l'établira sur tous ses biens.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itchFamily="34" charset="0"/>
              </a:rPr>
              <a:t> 45 Mais, si ce serviteur dit en lui-même: Mon maître tarde à venir; s'il se met à battre les serviteurs et les servantes, à manger, à boire et à s'enivrer,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46 le maître de ce serviteur viendra le jour où il ne s'y attend pas et à l'heure qu'il ne connaît pas, il le mettra en pièces, et lui donnera sa part avec les infidèles.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47 Le serviteur qui, ayant connu la volonté de son maître, n'a rien préparé et n'a pas agi selon sa volonté, sera battu d'un grand nombre de coups.</a:t>
            </a:r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2E02"/>
                </a:solidFill>
                <a:latin typeface="Arial Rounded MT Bold" pitchFamily="34" charset="0"/>
              </a:rPr>
              <a:t> </a:t>
            </a:r>
            <a:r>
              <a:rPr lang="fr-FR" sz="4000" dirty="0">
                <a:solidFill>
                  <a:srgbClr val="FF0000"/>
                </a:solidFill>
                <a:latin typeface="Arial Rounded MT Bold" pitchFamily="34" charset="0"/>
              </a:rPr>
              <a:t>48 Mais celui qui, ne l'ayant pas connue, a fait des choses dignes de châtiment, sera battu de peu de coups. On demandera beaucoup à qui l'on a beaucoup donné, et on exigera davantage de celui à qui l'on a beaucoup confié.             </a:t>
            </a:r>
            <a:r>
              <a:rPr lang="fr-FR" sz="4000" dirty="0">
                <a:latin typeface="Arial Rounded MT Bold" pitchFamily="34" charset="0"/>
              </a:rPr>
              <a:t>AMEN!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2E02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fr-FR" sz="4000" b="1" dirty="0">
                <a:solidFill>
                  <a:srgbClr val="0033CC"/>
                </a:solidFill>
                <a:latin typeface="Arial Rounded MT Bold" pitchFamily="34" charset="0"/>
              </a:rPr>
              <a:t>INTRODUCTION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Nous poursuivons dans le chapitre 12 dans l’évangile selon Luc.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Aujourd’hui nous allons parler du retour surprenant du Seigneur Jésus Christ.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Nous allons voir quel doit être l’attitude du serviteur de Dieu par rapport au retour de Jésus.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Nous allons voir le risque que courent les serviteurs complaisants et perfides.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Le serviteur de Dieu est comparé à un économe que Dieu établit sur ses gens.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La Bible prédit déjà que le retour de Jésus serait tardif mais imminent dans chaque génération.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Heureux ceux qui seront comptés parmi les sages qui auraient conservé de l’huile dans leurs lampes pour accueillir le Maître a son retour. 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85000" lnSpcReduction="20000"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fr-FR" sz="4000" b="1" dirty="0">
                <a:latin typeface="Arial Rounded MT Bold" pitchFamily="34" charset="0"/>
              </a:rPr>
              <a:t>L’ÉTAT D’ALERTE DU RETOUR DU SEIGNEUR RÉCLAMÉ DE TOUS SERVITEURS DE DIEU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fr-FR" sz="4000" b="1" dirty="0">
                <a:solidFill>
                  <a:srgbClr val="C00000"/>
                </a:solidFill>
                <a:latin typeface="Arial Rounded MT Bold" pitchFamily="34" charset="0"/>
              </a:rPr>
              <a:t>LA RÉCOMPENSE DU SERVITEUR FIDÈLE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LE MAÎTRE ARRIVERA COMME UN VOLEUR À L’HEURE INAPERÇUE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fr-FR" sz="4000" b="1" dirty="0">
                <a:solidFill>
                  <a:srgbClr val="0033CC"/>
                </a:solidFill>
                <a:latin typeface="Copperplate Gothic Bold" panose="020E0705020206020404" pitchFamily="34" charset="77"/>
              </a:rPr>
              <a:t>L’économe fidèle et prudent que le maître établira sur ses gens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fr-FR" sz="4000" dirty="0">
                <a:solidFill>
                  <a:srgbClr val="FF0000"/>
                </a:solidFill>
                <a:latin typeface="Arial Rounded MT Bold" pitchFamily="34" charset="0"/>
              </a:rPr>
              <a:t>LE DANGER DE LA PROCRASTINATION DANS LE TRAVAIL DE DIEU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fr-FR" sz="4000" dirty="0">
                <a:latin typeface="Arial Rounded MT Bold" pitchFamily="34" charset="0"/>
              </a:rPr>
              <a:t>LE DEGRÉ DU CHÂTIMENT RÉSERVÉ AUX AVERTIS PAR RAPPORT A CELUI DES IGNORANTS 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51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fr-FR" sz="4000" b="1" dirty="0">
                <a:solidFill>
                  <a:srgbClr val="0033CC"/>
                </a:solidFill>
                <a:latin typeface="Arial Rounded MT Bold" pitchFamily="34" charset="0"/>
              </a:rPr>
              <a:t>EXPLICATION DES VERSETS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>
                <a:latin typeface="Arial Rounded MT Bold" pitchFamily="34" charset="0"/>
              </a:rPr>
              <a:t>L’ÉTAT D’ALERTE DU RETOUR DU SEIGNEUR RÉCLAMÉ DE TOUS SERVITEURS DE DIEU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b="1" u="sng" dirty="0">
                <a:solidFill>
                  <a:srgbClr val="0033CC"/>
                </a:solidFill>
                <a:latin typeface="Arial Rounded MT Bold" pitchFamily="34" charset="0"/>
              </a:rPr>
              <a:t>Lu 12:35-36 </a:t>
            </a:r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Que vos reins soient ceints, et vos lampes allumées. 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latin typeface="Arial Rounded MT Bold" pitchFamily="34" charset="0"/>
              </a:rPr>
              <a:t>36 Et vous, soyez semblables à des hommes qui attendent que leur maître revienne des noces, afin de lui ouvrir dès qu'il arrivera et frappera.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itchFamily="34" charset="0"/>
              </a:rPr>
              <a:t>Le chrétien contemporain a du mal à se transposer aux Chrétiens du premier siècle.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Dieu merci, nous vivons dans un temps où l’esclavage est aboli.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Personne ne se réfère comme étant le sujet d’une autre personne en dehors de la loi civile.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Personne n’a plus le droit de vie et de mort sur une autre personne.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Personne ne se considère comme étant la propriété d’une autre personne.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Tout le monde exerce une obéissance partielle, conditionnelle ou volontaire à l’égard de ses supérieurs. 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Le serviteur dans le contexte de la bible parle d’une personne qui est sous le contrôle absolu de son maître.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La vie ou la mort de l’esclave étaient au bon gré de son maître.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Si le maitre rentre au soir, il doit surveiller attentivement à son retour.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Il maintient un état d’alerte du retour de son maître.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Sa lampe doit être allumée ou prompte à être allumée à l’arrivée de son maître.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Ses reins doivent être seins de ceinture comme d’un soldat se prépare pour aller au combat.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Le serviteur a pour devoir d’ouvrir la barrière à l'arrivée du maître, laver ses pieds, le servir à manger, etc.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Notre loyauté envers Dieu doit être à l’instar de celle qu’un esclave aurait eu pour son maître.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 err="1">
                <a:latin typeface="Arial Rounded MT Bold" pitchFamily="34" charset="0"/>
              </a:rPr>
              <a:t>Eph</a:t>
            </a:r>
            <a:r>
              <a:rPr lang="fr-FR" sz="4000" dirty="0">
                <a:latin typeface="Arial Rounded MT Bold" pitchFamily="34" charset="0"/>
              </a:rPr>
              <a:t> 6:14 Tenez donc ferme: ayez à vos reins la vérité pour ceinture; revêtez la cuirasse de la justice;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1Pe 1:13 ¶ C'est pourquoi, ceignez les reins de votre entendement, soyez sobres, et ayez une entière espérance dans la grâce qui vous sera apportée, lorsque Jésus-Christ apparaîtra.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>
                <a:solidFill>
                  <a:srgbClr val="C00000"/>
                </a:solidFill>
                <a:latin typeface="Arial Rounded MT Bold" pitchFamily="34" charset="0"/>
              </a:rPr>
              <a:t> LA RÉCOMPENSE DU SERVITEUR FIDÈLE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latin typeface="Arial Rounded MT Bold" pitchFamily="34" charset="0"/>
              </a:rPr>
              <a:t> 37 Heureux ces serviteurs que le maître, à son arrivée, trouvera veillant! Je vous le dis en vérité, il se ceindra, les fera mettre à table, et s'approchera pour les servir.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>
                <a:latin typeface="Arial Rounded MT Bold" pitchFamily="34" charset="0"/>
              </a:rPr>
              <a:t> </a:t>
            </a:r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38 Qu'il arrive à la deuxième ou à la troisième veille, heureux ces serviteurs, s'il les trouve veillant!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Ceci indique que la majorité des serviteurs de Dieu seront en sommeil lors de du retour de notre seigneur Jésus-Christ.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Les serviteurs fidèles seront les exceptions de la foule.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Le serviteur fidèle demeure loyal à son maître.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Ce serviteur ne s’en soucie pas pour lui-même, mais sa vie est axée et calibrée à l’intérêt de son maître. 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Il ne se laisse pas emporter par le sommeil spirituel.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Il ne se lasse pas du retard du retour de son maître.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  <a:p>
            <a:pPr lvl="1" algn="just"/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« The </a:t>
            </a:r>
            <a:r>
              <a:rPr lang="en-US" sz="3600" u="sng" dirty="0">
                <a:solidFill>
                  <a:srgbClr val="C00000"/>
                </a:solidFill>
                <a:latin typeface="Arial Rounded MT Bold" pitchFamily="34" charset="0"/>
              </a:rPr>
              <a:t>first watch </a:t>
            </a:r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began at </a:t>
            </a:r>
            <a:r>
              <a:rPr lang="en-US" sz="3600" u="sng" dirty="0">
                <a:solidFill>
                  <a:srgbClr val="C00000"/>
                </a:solidFill>
                <a:latin typeface="Arial Rounded MT Bold" pitchFamily="34" charset="0"/>
              </a:rPr>
              <a:t>six</a:t>
            </a:r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 o'clock in the evening, and continued till </a:t>
            </a:r>
            <a:r>
              <a:rPr lang="en-US" sz="3600" u="sng" dirty="0">
                <a:solidFill>
                  <a:srgbClr val="C00000"/>
                </a:solidFill>
                <a:latin typeface="Arial Rounded MT Bold" pitchFamily="34" charset="0"/>
              </a:rPr>
              <a:t>nine</a:t>
            </a:r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; </a:t>
            </a:r>
          </a:p>
          <a:p>
            <a:pPr lvl="1" algn="just"/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the </a:t>
            </a:r>
            <a:r>
              <a:rPr lang="en-US" sz="3600" u="sng" dirty="0">
                <a:solidFill>
                  <a:srgbClr val="000066"/>
                </a:solidFill>
                <a:latin typeface="Arial Rounded MT Bold" pitchFamily="34" charset="0"/>
              </a:rPr>
              <a:t>second</a:t>
            </a:r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 began at </a:t>
            </a:r>
            <a:r>
              <a:rPr lang="en-US" sz="3600" u="sng" dirty="0">
                <a:solidFill>
                  <a:srgbClr val="000066"/>
                </a:solidFill>
                <a:latin typeface="Arial Rounded MT Bold" pitchFamily="34" charset="0"/>
              </a:rPr>
              <a:t>nine</a:t>
            </a:r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, and continued till </a:t>
            </a:r>
            <a:r>
              <a:rPr lang="en-US" sz="3600" u="sng" dirty="0">
                <a:solidFill>
                  <a:srgbClr val="000066"/>
                </a:solidFill>
                <a:latin typeface="Arial Rounded MT Bold" pitchFamily="34" charset="0"/>
              </a:rPr>
              <a:t>twelve</a:t>
            </a:r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; </a:t>
            </a:r>
          </a:p>
          <a:p>
            <a:pPr lvl="1" algn="just"/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the </a:t>
            </a:r>
            <a:r>
              <a:rPr lang="en-US" sz="3600" u="sng" dirty="0">
                <a:solidFill>
                  <a:srgbClr val="C00000"/>
                </a:solidFill>
                <a:latin typeface="Arial Rounded MT Bold" pitchFamily="34" charset="0"/>
              </a:rPr>
              <a:t>third</a:t>
            </a:r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 began at </a:t>
            </a:r>
            <a:r>
              <a:rPr lang="en-US" sz="3600" u="sng" dirty="0">
                <a:solidFill>
                  <a:srgbClr val="C00000"/>
                </a:solidFill>
                <a:latin typeface="Arial Rounded MT Bold" pitchFamily="34" charset="0"/>
              </a:rPr>
              <a:t>twelve</a:t>
            </a:r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, and continued till </a:t>
            </a:r>
            <a:r>
              <a:rPr lang="en-US" sz="3600" u="sng" dirty="0">
                <a:solidFill>
                  <a:srgbClr val="C00000"/>
                </a:solidFill>
                <a:latin typeface="Arial Rounded MT Bold" pitchFamily="34" charset="0"/>
              </a:rPr>
              <a:t>three</a:t>
            </a:r>
            <a:r>
              <a:rPr lang="en-US" sz="3600" dirty="0">
                <a:solidFill>
                  <a:srgbClr val="C00000"/>
                </a:solidFill>
                <a:latin typeface="Arial Rounded MT Bold" pitchFamily="34" charset="0"/>
              </a:rPr>
              <a:t> next morning; </a:t>
            </a:r>
          </a:p>
          <a:p>
            <a:pPr lvl="1" algn="just"/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and the </a:t>
            </a:r>
            <a:r>
              <a:rPr lang="en-US" sz="3600" u="sng" dirty="0">
                <a:solidFill>
                  <a:srgbClr val="000066"/>
                </a:solidFill>
                <a:latin typeface="Arial Rounded MT Bold" pitchFamily="34" charset="0"/>
              </a:rPr>
              <a:t>fourth</a:t>
            </a:r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 began at </a:t>
            </a:r>
            <a:r>
              <a:rPr lang="en-US" sz="3600" u="sng" dirty="0">
                <a:solidFill>
                  <a:srgbClr val="000066"/>
                </a:solidFill>
                <a:latin typeface="Arial Rounded MT Bold" pitchFamily="34" charset="0"/>
              </a:rPr>
              <a:t>three</a:t>
            </a:r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, and continued till </a:t>
            </a:r>
            <a:r>
              <a:rPr lang="en-US" sz="3600" u="sng" dirty="0">
                <a:solidFill>
                  <a:srgbClr val="000066"/>
                </a:solidFill>
                <a:latin typeface="Arial Rounded MT Bold" pitchFamily="34" charset="0"/>
              </a:rPr>
              <a:t>six</a:t>
            </a:r>
            <a:r>
              <a:rPr lang="en-US" sz="3600" dirty="0">
                <a:solidFill>
                  <a:srgbClr val="000066"/>
                </a:solidFill>
                <a:latin typeface="Arial Rounded MT Bold" pitchFamily="34" charset="0"/>
              </a:rPr>
              <a:t>” (Adam Clarke Commentary)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Il est prés à sacrifier son sommeil au profit de son maître.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Le maître honorera la loyauté du bon serviteur.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Le maître prendra la place de serviteur pour servir ses sujets.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Le maître leur préparera un festin de roi pour honorer leur fidélité en son égard.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Le bon serviteur est considéré heureux à cause de sa grande rémunération pour son service au maître.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 err="1">
                <a:solidFill>
                  <a:srgbClr val="C00000"/>
                </a:solidFill>
                <a:latin typeface="Arial Rounded MT Bold" pitchFamily="34" charset="0"/>
              </a:rPr>
              <a:t>Heb</a:t>
            </a:r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 6:10 Car Dieu n'est pas injuste, pour oublier votre travail et l'amour que vous avez montré pour son nom, ayant rendu et rendant encore des services aux saints.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C0AFC">
                  <a:tint val="66000"/>
                  <a:satMod val="160000"/>
                </a:srgbClr>
              </a:gs>
              <a:gs pos="50000">
                <a:srgbClr val="FC0AFC">
                  <a:tint val="44500"/>
                  <a:satMod val="160000"/>
                </a:srgbClr>
              </a:gs>
              <a:gs pos="100000">
                <a:srgbClr val="FC0AF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 LE MAÎTRE ARRIVERA COMME UN VOLEUR À L’HEURE INAPERÇUE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latin typeface="Arial Rounded MT Bold" pitchFamily="34" charset="0"/>
              </a:rPr>
              <a:t> 39 Sachez-le bien, si le maître de la maison savait à quelle heure le voleur doit venir, il veillerait et ne laisserait pas percer sa maison.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 40 Vous aussi, tenez-vous prêts, car le Fils de l'homme viendra à l'heure où vous n'y penserez pas. 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C0AFC">
                  <a:tint val="66000"/>
                  <a:satMod val="160000"/>
                </a:srgbClr>
              </a:gs>
              <a:gs pos="50000">
                <a:srgbClr val="FC0AFC">
                  <a:tint val="44500"/>
                  <a:satMod val="160000"/>
                </a:srgbClr>
              </a:gs>
              <a:gs pos="100000">
                <a:srgbClr val="FC0AF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Le retour du Seigneur surprendra la grande majorité des gens.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Les voleurs ont des heures préférées.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La nuit, au temps du grand sommeil 10pm à 3 heures.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Avant que le coq chante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Le voleur profite quand les gens sont distraits à d’autres occupations.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C0AFC">
                  <a:tint val="66000"/>
                  <a:satMod val="160000"/>
                </a:srgbClr>
              </a:gs>
              <a:gs pos="50000">
                <a:srgbClr val="FC0AFC">
                  <a:tint val="44500"/>
                  <a:satMod val="160000"/>
                </a:srgbClr>
              </a:gs>
              <a:gs pos="100000">
                <a:srgbClr val="FC0AF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Le Fils de l'homme viendra à l'heure où vous n'y penserez pas.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Les événements nous avertissent de l'imminence du retour du Seigneur et non la date exacte.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On peut apercevoir l’époque par des signes avertisseurs.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Tout le monde sera dans l’étonnement au jour du retour de Jésus.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C0AFC">
                  <a:tint val="66000"/>
                  <a:satMod val="160000"/>
                </a:srgbClr>
              </a:gs>
              <a:gs pos="50000">
                <a:srgbClr val="FC0AFC">
                  <a:tint val="44500"/>
                  <a:satMod val="160000"/>
                </a:srgbClr>
              </a:gs>
              <a:gs pos="100000">
                <a:srgbClr val="FC0AF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Le maître arrivera à l’heure inaperçue.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000066"/>
                </a:solidFill>
                <a:latin typeface="Arial Rounded MT Bold" pitchFamily="34" charset="0"/>
              </a:rPr>
              <a:t>Exemple comment j’ai failli rater mon vol alors que j’étais bien longtemps arrivée à la porte d’entrée de l’avion. </a:t>
            </a:r>
            <a:endParaRPr lang="en-US" sz="4400" dirty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latin typeface="Arial Rounded MT Bold" pitchFamily="34" charset="0"/>
              </a:rPr>
              <a:t>Je bavardais avec mon petit frère, on devenait distrait du voyage.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C0AFC">
                  <a:tint val="66000"/>
                  <a:satMod val="160000"/>
                </a:srgbClr>
              </a:gs>
              <a:gs pos="50000">
                <a:srgbClr val="FC0AFC">
                  <a:tint val="44500"/>
                  <a:satMod val="160000"/>
                </a:srgbClr>
              </a:gs>
              <a:gs pos="100000">
                <a:srgbClr val="FC0AF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Alors que nous étions en train de manger dans un restaurant presque vis-à-vis de la porte d’entrance ; nous étions les derniers à embarquer l’avion avant que la porte fut fermée. 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000066"/>
                </a:solidFill>
                <a:latin typeface="Arial Rounded MT Bold" pitchFamily="34" charset="0"/>
              </a:rPr>
              <a:t>Hier soir, j’ai eu un songe similaire à cette exemple où bon nombre de passagers ont raté un vol d’avion par faute de distraction, alors leurs collies sont dedans.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fr-FR" sz="3900" b="1" dirty="0">
                <a:solidFill>
                  <a:srgbClr val="0033CC"/>
                </a:solidFill>
                <a:latin typeface="Copperplate Gothic Bold" panose="020E0705020206020404" pitchFamily="34" charset="77"/>
              </a:rPr>
              <a:t>L’économe fidèle et prudent que le maître établira sur ses gens</a:t>
            </a:r>
            <a:endParaRPr lang="en-US" sz="3900" dirty="0">
              <a:solidFill>
                <a:srgbClr val="0033CC"/>
              </a:solidFill>
              <a:latin typeface="Copperplate Gothic Bold" panose="020E0705020206020404" pitchFamily="34" charset="77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LUC 12:41-44 ¶ Pierre lui dit: Seigneur, est-ce à nous, ou à tous, que tu adresses cette parabole?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 </a:t>
            </a:r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42 Et le Seigneur dit: Quel est donc l'économe fidèle et prudent que le maître établira sur ses gens, pour leur donner la nourriture au temps convenable?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>
                <a:latin typeface="Arial Rounded MT Bold" pitchFamily="34" charset="0"/>
              </a:rPr>
              <a:t> 43 Heureux ce serviteur, que son maître, à son arrivée, trouvera faisant ainsi!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 </a:t>
            </a:r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44 Je vous le dis en vérité, il l'établira sur tous ses biens.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latin typeface="Arial Rounded MT Bold" pitchFamily="34" charset="0"/>
              </a:rPr>
              <a:t>Cette parabole est adressée plus précisément aux ouvriers du seigneur, aux pasteurs, aux dirigeants qui exercent une autorité sur les autres dans l’église locale.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C’est le Maître qui les a établis.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latin typeface="Arial Rounded MT Bold" pitchFamily="34" charset="0"/>
              </a:rPr>
              <a:t>Leur rôle c’est de prendre soin des autres ouvriers.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Le retour du Maître sera aussi surprenant pour les économes.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latin typeface="Arial Rounded MT Bold" pitchFamily="34" charset="0"/>
              </a:rPr>
              <a:t>Le retour du maître sera supposément tardif. 2000 ans plus tard, le Maître n’est pas encore de retour.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Le serviteur doit être prudent et efficace dans l’usage de son temps.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Le serviteur prudent doit être engagé dans son travail lors du retour du maître.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latin typeface="Arial Rounded MT Bold" pitchFamily="34" charset="0"/>
              </a:rPr>
              <a:t>L’économe fidèle aura une promotion ; il sera établi sur tous les biens de son maître.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Nous serons encore engagés dans le travail de Dieu dans le ciel.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Les futures fonctions de chaque serviteur de Dieu seront proportionnelles à sa constance dans le travail qu’il effectue pour Dieu pendant cette vie terrestre.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LE DANGER DE LA PROCRASTINATION DANS LE TRAVAIL DE DIEU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latin typeface="Arial Rounded MT Bold" pitchFamily="34" charset="0"/>
              </a:rPr>
              <a:t> 45-46 Mais, si ce serviteur dit en lui-même: Mon maître tarde à venir; s'il se met à battre les serviteurs et les servantes, à manger, à boire et à s'enivrer,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>
                <a:latin typeface="Arial Rounded MT Bold" pitchFamily="34" charset="0"/>
              </a:rPr>
              <a:t> </a:t>
            </a:r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46 Le maître de ce serviteur viendra le jour où il ne s'y attend pas et à l'heure qu'il ne connaît pas, il le mettra en pièces, et lui donnera sa part avec les infidèles.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Le chrétien ne doit pas se relâcher dans son travail sous prétexte que le maître tardera à venir.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FFFF00"/>
                </a:solidFill>
                <a:latin typeface="Arial Rounded MT Bold" pitchFamily="34" charset="0"/>
              </a:rPr>
              <a:t>La procrastination amène à la complaisance et à la chute.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latin typeface="Arial Rounded MT Bold" pitchFamily="34" charset="0"/>
              </a:rPr>
              <a:t>S'il se met à battre les serviteurs et les servantes, à manger, à boire et à s'enivrer,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S’il fait abus de son pouvoir pour traiter les serviteurs et les servantes du maître comme bon lui semble.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S’il s’adonne à l’ivrognerie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S’il s’adonne à une vie licencieuse de débauche en faisant table rase de ses responsabilités et du retour du Maître,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>
                <a:latin typeface="Arial Rounded MT Bold" pitchFamily="34" charset="0"/>
              </a:rPr>
              <a:t>Si le maître arrive le trouvant agir de la sorte, il le </a:t>
            </a:r>
            <a:r>
              <a:rPr lang="fr-FR" sz="4000" dirty="0" err="1">
                <a:latin typeface="Arial Rounded MT Bold" pitchFamily="34" charset="0"/>
              </a:rPr>
              <a:t>mettera</a:t>
            </a:r>
            <a:r>
              <a:rPr lang="fr-FR" sz="4000" dirty="0">
                <a:latin typeface="Arial Rounded MT Bold" pitchFamily="34" charset="0"/>
              </a:rPr>
              <a:t> en pièces.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Il lui donnera sa part avec les infidèles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latin typeface="Arial Rounded MT Bold" pitchFamily="34" charset="0"/>
              </a:rPr>
              <a:t>Il partagera le sort commun des méchants à cause de son infidélité.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Ceci fait allusion aux pasteurs qui iront en enfer à cause de leur mauvaise conduite, quoi qu’ils aient milités pour Dieu sur la terre.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Ils seront classifiés comme des ouvriers d’iniquité.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FFFF00"/>
                </a:solidFill>
                <a:latin typeface="Arial Rounded MT Bold" pitchFamily="34" charset="0"/>
              </a:rPr>
              <a:t>Beaucoup des commentaires bibliques font silence dans ce verset afin de ne pas offenser Calvin.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latin typeface="Arial Rounded MT Bold" pitchFamily="34" charset="0"/>
              </a:rPr>
              <a:t>Beaucoup perdront leur salut par leur négligence.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latin typeface="Arial Rounded MT Bold" pitchFamily="34" charset="0"/>
              </a:rPr>
              <a:t>Beaucoup ont bien commencé sur la route du ciel ; le Maître même les a invités à travailler dans sa Vigne.</a:t>
            </a:r>
            <a:endParaRPr lang="en-US" sz="4400" dirty="0"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FFFF00"/>
                </a:solidFill>
                <a:latin typeface="Arial Rounded MT Bold" pitchFamily="34" charset="0"/>
              </a:rPr>
              <a:t>Ceux qui ont bronché dans cette tache sans se repentir auront la même part avec les impies de ce monde.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Da 12:3 </a:t>
            </a:r>
            <a:r>
              <a:rPr lang="fr-FR" sz="4000" dirty="0">
                <a:latin typeface="Arial Rounded MT Bold" pitchFamily="34" charset="0"/>
              </a:rPr>
              <a:t>Ceux qui auront été intelligents brilleront comme la splendeur du ciel, et ceux qui auront enseigné la justice, à la multitude brilleront comme les étoiles, à toujours et à perpétuité.</a:t>
            </a:r>
            <a:endParaRPr lang="en-US" sz="4000" dirty="0">
              <a:latin typeface="Arial Rounded MT Bold" pitchFamily="34" charset="0"/>
            </a:endParaRPr>
          </a:p>
          <a:p>
            <a:pPr lvl="0" algn="just"/>
            <a:r>
              <a:rPr lang="fr-FR" sz="4000" dirty="0" err="1">
                <a:solidFill>
                  <a:srgbClr val="FFFF00"/>
                </a:solidFill>
                <a:latin typeface="Arial Rounded MT Bold" pitchFamily="34" charset="0"/>
              </a:rPr>
              <a:t>Re</a:t>
            </a:r>
            <a:r>
              <a:rPr lang="fr-FR" sz="4000" dirty="0">
                <a:solidFill>
                  <a:srgbClr val="FFFF00"/>
                </a:solidFill>
                <a:latin typeface="Arial Rounded MT Bold" pitchFamily="34" charset="0"/>
              </a:rPr>
              <a:t> 22:14 Heureux ceux qui lavent leurs robes, afin d'avoir droit à l'arbre de vie, et d'entrer par les portes dans la ville!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>
                <a:solidFill>
                  <a:srgbClr val="66FFFF"/>
                </a:solidFill>
                <a:latin typeface="Arial Rounded MT Bold" pitchFamily="34" charset="0"/>
              </a:rPr>
              <a:t>LE DEGRÉ DU CHÂTIMENT RÉSERVÉ AUX AVERTIS PAR RAPPORT A CELUI DES IGNORANTS </a:t>
            </a:r>
            <a:endParaRPr lang="en-US" sz="4000" dirty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47-48 Le serviteur qui, ayant connu la volonté de son maître, n'a rien préparé et n'a pas agi selon sa volonté, sera battu d'un grand nombre de coups.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>
                <a:solidFill>
                  <a:schemeClr val="bg1"/>
                </a:solidFill>
                <a:latin typeface="Arial Rounded MT Bold" pitchFamily="34" charset="0"/>
              </a:rPr>
              <a:t> 48 Mais celui qui, ne l'ayant pas connue, a fait des choses dignes de châtiment, sera battu de peu de coups. On demandera beaucoup à qui l'on a beaucoup donné, et on exigera davantage de celui à qui l'on a beaucoup confié.</a:t>
            </a: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>
                <a:solidFill>
                  <a:srgbClr val="66FFFF"/>
                </a:solidFill>
                <a:latin typeface="Arial Rounded MT Bold" pitchFamily="34" charset="0"/>
              </a:rPr>
              <a:t>Les serviteurs désobéissants seront jugés par motif de conscience puisqu’ils connaissent la bonne voie et ne la pratiquent pas.</a:t>
            </a:r>
            <a:endParaRPr lang="en-US" sz="4000" dirty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Il n’y a pas de sécurité de salut pour ceux qui désobéissent volontairement à la parole de Dieu.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>
                <a:solidFill>
                  <a:srgbClr val="66FFFF"/>
                </a:solidFill>
                <a:latin typeface="Arial Rounded MT Bold" pitchFamily="34" charset="0"/>
              </a:rPr>
              <a:t>Dieu fera du favoritisme dans le jugement des ignorants de la terre qui ont transgressé sa loi sans le savoir.</a:t>
            </a:r>
            <a:endParaRPr lang="en-US" sz="4400" dirty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>
            <a:normAutofit/>
          </a:bodyPr>
          <a:lstStyle/>
          <a:p>
            <a:pPr lvl="0" algn="just"/>
            <a:r>
              <a:rPr lang="fr-FR" sz="4800" dirty="0">
                <a:solidFill>
                  <a:schemeClr val="bg1"/>
                </a:solidFill>
                <a:latin typeface="Arial Rounded MT Bold" pitchFamily="34" charset="0"/>
              </a:rPr>
              <a:t>Ils ne seront pas absous de leurs offenses, mais leurs châtiments seront amoindris en comparaison à ceux qui ont été éclairés par la parole.</a:t>
            </a:r>
            <a:endParaRPr lang="en-US" sz="48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r"/>
            <a:endParaRPr lang="fr-FR" sz="48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algn="r"/>
            <a:r>
              <a:rPr lang="fr-FR" sz="4800" dirty="0">
                <a:solidFill>
                  <a:srgbClr val="66FFFF"/>
                </a:solidFill>
                <a:latin typeface="Arial Rounded MT Bold" pitchFamily="34" charset="0"/>
              </a:rPr>
              <a:t>AMEN !</a:t>
            </a:r>
            <a:endParaRPr lang="en-US" sz="4800" dirty="0">
              <a:solidFill>
                <a:srgbClr val="66FF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1:30—3:00 PM </a:t>
            </a: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12:00PM -2:00PM</a:t>
            </a:r>
            <a:r>
              <a:rPr lang="en-US" b="1" dirty="0">
                <a:solidFill>
                  <a:srgbClr val="C00000"/>
                </a:solidFill>
              </a:rPr>
              <a:t> 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/>
              <a:t>PRIÈRE FINALE</a:t>
            </a:r>
          </a:p>
          <a:p>
            <a:r>
              <a:rPr lang="fr-FR" sz="5400" dirty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57246</TotalTime>
  <Words>2477</Words>
  <Application>Microsoft Macintosh PowerPoint</Application>
  <PresentationFormat>On-screen Show (4:3)</PresentationFormat>
  <Paragraphs>161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Arial Rounded MT Bold</vt:lpstr>
      <vt:lpstr>Calibri</vt:lpstr>
      <vt:lpstr>Copperplate Gothic Bold</vt:lpstr>
      <vt:lpstr>Office Theme</vt:lpstr>
      <vt:lpstr>CHRIST THE ROCK CONGREGATION PRÉSENTE ÉTUDIONS LA BIBLE 96ÈME SESSION  ORATEUR: PASTEUR MARC 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Simeon</cp:lastModifiedBy>
  <cp:revision>596</cp:revision>
  <dcterms:created xsi:type="dcterms:W3CDTF">2022-04-13T13:36:19Z</dcterms:created>
  <dcterms:modified xsi:type="dcterms:W3CDTF">2024-11-20T15:06:34Z</dcterms:modified>
</cp:coreProperties>
</file>