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304" r:id="rId2"/>
    <p:sldId id="1878" r:id="rId3"/>
    <p:sldId id="2097" r:id="rId4"/>
    <p:sldId id="2098" r:id="rId5"/>
    <p:sldId id="2096" r:id="rId6"/>
    <p:sldId id="2099" r:id="rId7"/>
    <p:sldId id="2100" r:id="rId8"/>
    <p:sldId id="2101" r:id="rId9"/>
    <p:sldId id="2102" r:id="rId10"/>
    <p:sldId id="2092" r:id="rId11"/>
    <p:sldId id="2103" r:id="rId12"/>
    <p:sldId id="2104" r:id="rId13"/>
    <p:sldId id="2105" r:id="rId14"/>
    <p:sldId id="2093" r:id="rId15"/>
    <p:sldId id="2106" r:id="rId16"/>
    <p:sldId id="2107" r:id="rId17"/>
    <p:sldId id="2108" r:id="rId18"/>
    <p:sldId id="2109" r:id="rId19"/>
    <p:sldId id="2110" r:id="rId20"/>
    <p:sldId id="2111" r:id="rId21"/>
    <p:sldId id="2094" r:id="rId22"/>
    <p:sldId id="2112" r:id="rId23"/>
    <p:sldId id="2113" r:id="rId24"/>
    <p:sldId id="2119" r:id="rId25"/>
    <p:sldId id="2120" r:id="rId26"/>
    <p:sldId id="2121" r:id="rId27"/>
    <p:sldId id="2122" r:id="rId28"/>
    <p:sldId id="2123" r:id="rId29"/>
    <p:sldId id="2114" r:id="rId30"/>
    <p:sldId id="2095" r:id="rId31"/>
    <p:sldId id="2134" r:id="rId32"/>
    <p:sldId id="2135" r:id="rId33"/>
    <p:sldId id="2136" r:id="rId34"/>
    <p:sldId id="2139" r:id="rId35"/>
    <p:sldId id="2131" r:id="rId36"/>
    <p:sldId id="2140" r:id="rId37"/>
    <p:sldId id="2141" r:id="rId38"/>
    <p:sldId id="2142" r:id="rId39"/>
    <p:sldId id="2143" r:id="rId40"/>
    <p:sldId id="2144" r:id="rId41"/>
    <p:sldId id="2145" r:id="rId42"/>
    <p:sldId id="2132" r:id="rId43"/>
    <p:sldId id="2085" r:id="rId44"/>
    <p:sldId id="2146" r:id="rId45"/>
    <p:sldId id="2147" r:id="rId46"/>
    <p:sldId id="2148" r:id="rId47"/>
    <p:sldId id="316" r:id="rId48"/>
    <p:sldId id="1675" r:id="rId49"/>
    <p:sldId id="318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33CC"/>
    <a:srgbClr val="66FFFF"/>
    <a:srgbClr val="460000"/>
    <a:srgbClr val="FF9300"/>
    <a:srgbClr val="002E02"/>
    <a:srgbClr val="000066"/>
    <a:srgbClr val="FC0AFC"/>
    <a:srgbClr val="CC00FF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003" autoAdjust="0"/>
    <p:restoredTop sz="94444" autoAdjust="0"/>
  </p:normalViewPr>
  <p:slideViewPr>
    <p:cSldViewPr>
      <p:cViewPr varScale="1">
        <p:scale>
          <a:sx n="74" d="100"/>
          <a:sy n="74" d="100"/>
        </p:scale>
        <p:origin x="-9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72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FF9300">
                  <a:tint val="66000"/>
                  <a:satMod val="160000"/>
                </a:srgbClr>
              </a:gs>
              <a:gs pos="50000">
                <a:srgbClr val="FF9300">
                  <a:tint val="44500"/>
                  <a:satMod val="160000"/>
                </a:srgbClr>
              </a:gs>
              <a:gs pos="100000">
                <a:srgbClr val="FF9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FF0000"/>
                </a:solidFill>
              </a:rPr>
              <a:t>PRÉSENTE</a:t>
            </a:r>
            <a:r>
              <a:rPr lang="en-US" sz="3600" b="1" dirty="0">
                <a:solidFill>
                  <a:srgbClr val="0033CC"/>
                </a:solidFill>
              </a:rPr>
              <a:t/>
            </a:r>
            <a:br>
              <a:rPr lang="en-US" sz="3600" b="1" dirty="0">
                <a:solidFill>
                  <a:srgbClr val="0033CC"/>
                </a:solidFill>
              </a:rPr>
            </a:br>
            <a:r>
              <a:rPr lang="en-US" sz="3600" b="1" dirty="0">
                <a:solidFill>
                  <a:srgbClr val="0033CC"/>
                </a:solidFill>
              </a:rPr>
              <a:t>ÉTUDIONS LA BIBLE </a:t>
            </a:r>
            <a:r>
              <a:rPr lang="en-US" sz="3600" b="1" dirty="0" smtClean="0">
                <a:solidFill>
                  <a:srgbClr val="0033CC"/>
                </a:solidFill>
              </a:rPr>
              <a:t>95ÈME </a:t>
            </a:r>
            <a:r>
              <a:rPr lang="en-US" sz="3600" b="1" dirty="0">
                <a:solidFill>
                  <a:srgbClr val="0033CC"/>
                </a:solidFill>
              </a:rPr>
              <a:t>SESSION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>
                <a:solidFill>
                  <a:srgbClr val="460000"/>
                </a:solidFill>
              </a:rPr>
              <a:t>ORATEUR: PASTEUR MARC 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209800"/>
          </a:xfrm>
          <a:blipFill>
            <a:blip r:embed="rId4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b="1" dirty="0">
                <a:solidFill>
                  <a:srgbClr val="000066"/>
                </a:solidFill>
              </a:rPr>
              <a:t>VENDREDI </a:t>
            </a:r>
            <a:r>
              <a:rPr lang="fr-FR" sz="4000" b="1" dirty="0" smtClean="0">
                <a:solidFill>
                  <a:srgbClr val="000066"/>
                </a:solidFill>
              </a:rPr>
              <a:t>15</a:t>
            </a:r>
            <a:r>
              <a:rPr lang="fr-FR" sz="4000" b="1" dirty="0" smtClean="0">
                <a:solidFill>
                  <a:srgbClr val="000066"/>
                </a:solidFill>
              </a:rPr>
              <a:t> </a:t>
            </a:r>
            <a:r>
              <a:rPr lang="fr-FR" sz="4000" b="1" dirty="0" smtClean="0">
                <a:solidFill>
                  <a:srgbClr val="000066"/>
                </a:solidFill>
              </a:rPr>
              <a:t>NOVEMBRE </a:t>
            </a:r>
            <a:r>
              <a:rPr lang="fr-FR" sz="4000" b="1" dirty="0">
                <a:solidFill>
                  <a:srgbClr val="000066"/>
                </a:solidFill>
              </a:rPr>
              <a:t>2024 </a:t>
            </a:r>
          </a:p>
          <a:p>
            <a:pPr>
              <a:spcBef>
                <a:spcPts val="600"/>
              </a:spcBef>
            </a:pPr>
            <a:r>
              <a:rPr lang="fr-FR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AMASSEZ </a:t>
            </a:r>
            <a:r>
              <a:rPr lang="fr-FR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TRÉSORS POUR LE </a:t>
            </a:r>
            <a:r>
              <a:rPr lang="fr-FR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CIEL</a:t>
            </a:r>
          </a:p>
          <a:p>
            <a:pPr>
              <a:spcBef>
                <a:spcPts val="600"/>
              </a:spcBef>
            </a:pPr>
            <a:r>
              <a:rPr lang="fr-F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LUC 12: 13-34</a:t>
            </a:r>
            <a:endParaRPr lang="en-US" sz="4000" b="1" dirty="0">
              <a:solidFill>
                <a:srgbClr val="46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LUC 12 : 13-34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Lu 12:13 ¶ Quelqu'un dit à Jésus, du milieu de la foule: Maître, dis à mon frère de partager avec moi notre héritage.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14 Jésus lui répondit: O homme, qui m'a établi pour être votre juge, ou pour faire vos partages?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15 Puis il leur dit: Gardez-vous avec soin de toute avarice; car la vie d'un homme ne dépend pas de ses biens, fût-il dans l'abondance.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16 Et il leur dit cette parabole: Les terres d'un homme riche avaient beaucoup rapporté.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 17 Et il raisonnait en lui-même, disant: Que ferai-je? car je n'ai pas de place pour serrer ma récolte.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18 Voici, dit-il, ce que je ferai: j'abattrai mes greniers, j'en bâtirai de plus grands, j'y amasserai toute ma récolte et tous mes biens;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19 et je dirai à mon âme: Mon âme, tu as beaucoup de biens en réserve pour plusieurs années; repose-toi, mange, bois, et réjouis-toi.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 20 Mais Dieu lui dit: Insensé! cette nuit même ton âme te sera redemandée; et ce que tu as préparé, pour qui cela sera-t-il?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21 Il en est ainsi de celui qui amasse des trésors pour lui-même, et qui n'est pas riche pour Dieu</a:t>
            </a:r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22 ¶ Jésus dit ensuite à ses disciples: C'est pourquoi je vous dis: Ne vous inquiétez pas pour votre vie de ce que vous mangerez, ni pour votre corps de quoi vous serez vêtus.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 23 La vie est plus que la nourriture, et le corps plus que le vêtement.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24 Considérez les corbeaux: ils ne sèment ni ne moissonnent, ils n'ont ni cellier ni grenier; et Dieu les nourrit. Combien ne valez-vous pas plus que les oiseaux</a:t>
            </a:r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25 Qui de vous, par ses inquiétudes, peut ajouter une coudée à la durée de sa vie?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 26 Si donc vous ne pouvez pas même la moindre chose, pourquoi vous inquiétez-vous du reste?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27 Considérez comment croissent les lis: ils ne travaillent ni ne filent; cependant je vous dis que Salomon même, dans toute sa gloire, n'a pas été vêtu comme l'un d'eux.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rgbClr val="002E02"/>
                </a:solidFill>
                <a:latin typeface="Arial Rounded MT Bold" pitchFamily="34" charset="0"/>
              </a:rPr>
              <a:t> 28 Si Dieu revêt ainsi l'herbe qui est aujourd'hui dans les champs et qui demain sera jetée au four, à combien plus forte raison ne vous vêtira-t-il pas, gens de peu de foi?</a:t>
            </a:r>
            <a:endParaRPr lang="en-US" sz="44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 29 Et vous, ne cherchez pas ce que vous mangerez et ce que vous boirez, et ne soyez pas inquiets.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30 Car toutes ces choses, ce sont les païens du monde qui les recherchent. Votre Père sait que vous en avez besoin.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 31 Cherchez plutôt le royaume de Dieu; et toutes ces choses vous seront données par-dessus.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32 Ne crains point, petit troupeau; car votre Père a trouvé bon de vous donner le royaume.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 33 Vendez ce que vous possédez, et donnez-le en aumônes. Faites-vous des bourses qui ne s'usent point, un trésor inépuisable dans les cieux, où le voleur n'approche point, et où la teigne ne détruit point.</a:t>
            </a:r>
            <a:endParaRPr lang="en-US" sz="4000" dirty="0" smtClean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 34 Car là où est votre trésor, là aussi sera votre cœur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</a:p>
          <a:p>
            <a:pPr algn="r"/>
            <a:r>
              <a:rPr lang="fr-FR" sz="4000" dirty="0" smtClean="0">
                <a:solidFill>
                  <a:srgbClr val="002E02"/>
                </a:solidFill>
                <a:latin typeface="Arial Rounded MT Bold" pitchFamily="34" charset="0"/>
              </a:rPr>
              <a:t>AMEN!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9300">
                  <a:tint val="66000"/>
                  <a:satMod val="160000"/>
                </a:srgbClr>
              </a:gs>
              <a:gs pos="50000">
                <a:srgbClr val="FF9300">
                  <a:tint val="44500"/>
                  <a:satMod val="160000"/>
                </a:srgbClr>
              </a:gs>
              <a:gs pos="100000">
                <a:srgbClr val="FF9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 </a:t>
            </a:r>
            <a:r>
              <a:rPr lang="fr-FR" sz="4000" b="1" dirty="0" smtClean="0">
                <a:solidFill>
                  <a:srgbClr val="0033CC"/>
                </a:solidFill>
                <a:latin typeface="Arial Rounded MT Bold" pitchFamily="34" charset="0"/>
              </a:rPr>
              <a:t> INTRODUCTION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Nous sommes à mis chemin dans le chapitre 12 de l’évangile de Luc.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Aujourd’hui nous allons faire un pas de géant pour couvrir ces 22 versets dans la courte lurette de temps que nous allons passée ensemble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Quoique ces versets en question ne se focalisent pas sur un seul sujet, mais l’idée principale qui découle, c’est la gérance des biens terrestres en perspective du royaume des cieux.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9300">
                  <a:tint val="66000"/>
                  <a:satMod val="160000"/>
                </a:srgbClr>
              </a:gs>
              <a:gs pos="50000">
                <a:srgbClr val="FF9300">
                  <a:tint val="44500"/>
                  <a:satMod val="160000"/>
                </a:srgbClr>
              </a:gs>
              <a:gs pos="100000">
                <a:srgbClr val="FF9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La </a:t>
            </a:r>
            <a:r>
              <a:rPr lang="fr-FR" sz="4000" dirty="0" smtClean="0">
                <a:latin typeface="Arial Rounded MT Bold" pitchFamily="34" charset="0"/>
              </a:rPr>
              <a:t>vie éternelle sera une réflexion de la vie qu’on a menée sur la terre.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Les félicités que les élus jouiront au ciel seront proportionnelles et exponentielles en relation à leur vie terrestre.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La semence ici-bas c’est la moisson d’en haut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9300">
                  <a:tint val="66000"/>
                  <a:satMod val="160000"/>
                </a:srgbClr>
              </a:gs>
              <a:gs pos="50000">
                <a:srgbClr val="FF9300">
                  <a:tint val="44500"/>
                  <a:satMod val="160000"/>
                </a:srgbClr>
              </a:gs>
              <a:gs pos="100000">
                <a:srgbClr val="FF9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30 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La Voix du Réveil -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1.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Le jour de la moisson viendra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Pour tout fils d'Adam né,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Et ce que l'homme aura semé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Il le moissonnera.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Chœur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La semence d'ici-bas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C'est la moisson d'en-haut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Selon ce que sont nos travaux,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Bien ou mal, il viendra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Le jour où tu verras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Cette fois, ta moisson </a:t>
            </a:r>
            <a:r>
              <a:rPr lang="fr-FR" sz="4000" dirty="0" err="1" smtClean="0">
                <a:latin typeface="Arial Rounded MT Bold" pitchFamily="34" charset="0"/>
              </a:rPr>
              <a:t>croissera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9300">
                  <a:tint val="66000"/>
                  <a:satMod val="160000"/>
                </a:srgbClr>
              </a:gs>
              <a:gs pos="50000">
                <a:srgbClr val="FF9300">
                  <a:tint val="44500"/>
                  <a:satMod val="160000"/>
                </a:srgbClr>
              </a:gs>
              <a:gs pos="100000">
                <a:srgbClr val="FF9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latin typeface="Copperplate Gothic Bold" pitchFamily="34" charset="0"/>
              </a:rPr>
              <a:t>GRANDS </a:t>
            </a:r>
            <a:r>
              <a:rPr lang="fr-FR" sz="4000" b="1" dirty="0" smtClean="0">
                <a:latin typeface="Copperplate Gothic Bold" pitchFamily="34" charset="0"/>
              </a:rPr>
              <a:t>POINTS</a:t>
            </a:r>
            <a:endParaRPr lang="en-US" sz="4000" dirty="0" smtClean="0">
              <a:latin typeface="Copperplate Gothic Bold" pitchFamily="34" charset="0"/>
            </a:endParaRPr>
          </a:p>
          <a:p>
            <a:pPr marL="1200150" lvl="1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GARDEZ-VOUS AVEC SOIN DE TOUTE AVARICE</a:t>
            </a:r>
            <a:endParaRPr lang="en-US" sz="36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marL="1200150" lvl="1" indent="-742950" algn="just">
              <a:buFont typeface="+mj-lt"/>
              <a:buAutoNum type="arabicPeriod"/>
            </a:pPr>
            <a:r>
              <a:rPr lang="fr-FR" sz="3600" b="1" dirty="0" smtClean="0">
                <a:latin typeface="Arial Rounded MT Bold" pitchFamily="34" charset="0"/>
              </a:rPr>
              <a:t>PARABOLE DE L’HOMME RICHE INSENSÉ</a:t>
            </a:r>
            <a:endParaRPr lang="en-US" sz="3600" dirty="0" smtClean="0">
              <a:latin typeface="Arial Rounded MT Bold" pitchFamily="34" charset="0"/>
            </a:endParaRPr>
          </a:p>
          <a:p>
            <a:pPr marL="1200150" lvl="1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CHERCHEZ PREMIÈREMENT LE ROYAUME ET LA JUSTICE DE DIEU ET LES AUTRES CHOSES VOUS SERONT DONNÉES PAR DESSUS </a:t>
            </a:r>
            <a:endParaRPr lang="en-US" sz="36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marL="1200150" lvl="1" indent="-742950" algn="just">
              <a:buFont typeface="+mj-lt"/>
              <a:buAutoNum type="arabicPeriod"/>
            </a:pPr>
            <a:r>
              <a:rPr lang="fr-FR" sz="3600" b="1" dirty="0" smtClean="0">
                <a:latin typeface="Arial Rounded MT Bold" pitchFamily="34" charset="0"/>
              </a:rPr>
              <a:t>AMASSEZ DES TRÉSORS POUR LE CIEL </a:t>
            </a: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 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rgbClr val="0033CC"/>
                </a:solidFill>
                <a:latin typeface="Arial Rounded MT Bold" pitchFamily="34" charset="0"/>
              </a:rPr>
              <a:t>EXPLICATION DES VERSETS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latin typeface="Arial Rounded MT Bold" pitchFamily="34" charset="0"/>
              </a:rPr>
              <a:t>GARDEZ-VOUS AVEC SOIN DE TOUTE AVARICE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Lu 12:13-15 </a:t>
            </a:r>
            <a:r>
              <a:rPr lang="fr-FR" sz="4000" dirty="0" smtClean="0">
                <a:latin typeface="Arial Rounded MT Bold" pitchFamily="34" charset="0"/>
              </a:rPr>
              <a:t>¶ Quelqu'un dit à Jésus, du milieu de la foule: Maître, dis à mon frère de partager avec moi notre héritage.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 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14 Jésus lui répondit: O homme, qui m'a établi pour être votre juge, ou pour faire vos partages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?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 15 Puis il leur dit: Gardez-vous avec soin de toute avarice; car la vie d'un homme ne dépend pas de ses biens, fût-il dans l'abondance.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Le partage des biens suscite toujours des discussions et des mésententes parmi les héritiers.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La majorité des procès dans les cours de justice relatent la redistribution des biens parmi les membres de la famille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Tout </a:t>
            </a:r>
            <a:r>
              <a:rPr lang="fr-FR" sz="4000" dirty="0" smtClean="0">
                <a:latin typeface="Arial Rounded MT Bold" pitchFamily="34" charset="0"/>
              </a:rPr>
              <a:t>le monde veut avoir la plus grande part.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Dans le temps de Jésus, les Juifs avaient l’habitude d’aller vers les autorités ecclésiastiques pour les assister dans ces genres de disputes.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L’ainé </a:t>
            </a:r>
            <a:r>
              <a:rPr lang="fr-FR" sz="4000" dirty="0" smtClean="0">
                <a:latin typeface="Arial Rounded MT Bold" pitchFamily="34" charset="0"/>
              </a:rPr>
              <a:t>de la famille avait le droit sur la majorité des biens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Cet </a:t>
            </a:r>
            <a:r>
              <a:rPr lang="fr-FR" sz="4000" dirty="0" smtClean="0">
                <a:latin typeface="Arial Rounded MT Bold" pitchFamily="34" charset="0"/>
              </a:rPr>
              <a:t>homme venait vers Jésus avec sa cause à cause du respect qu’il avait au devant du peuple.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V 14 « O homme, qui m'a établi pour être votre juge, ou pour faire vos partages? »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Jésus ne voulait pas supplanter la juridiction de ceux qui étaient officiellement établis pour ces genres de problèmes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Il </a:t>
            </a:r>
            <a:r>
              <a:rPr lang="fr-FR" sz="4000" dirty="0" smtClean="0">
                <a:latin typeface="Arial Rounded MT Bold" pitchFamily="34" charset="0"/>
              </a:rPr>
              <a:t>y a des cas qui reviennent au pasteur, et il y a des cas qui reviennent directement à la police.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Là où il y a criminalité, le pasteur ne doit pas s’imposer au- dessus de la loi.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Sans prendre parti pour l’un ou pour l’autre, Jésus adresse le danger de l’avarice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«</a:t>
            </a:r>
            <a:r>
              <a:rPr lang="fr-FR" sz="4000" dirty="0" smtClean="0">
                <a:latin typeface="Arial Rounded MT Bold" pitchFamily="34" charset="0"/>
              </a:rPr>
              <a:t> Gardez-vous avec soin de toute avarice »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« La vie d'un homme ne dépend pas de ses biens, fût-il dans l'abondance. »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Vivant dans un siècle aussi matérialiste comme le nôtre, on a tendance à croire que sa valeur dépend de ce qu’on possède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</a:t>
            </a:r>
            <a:r>
              <a:rPr lang="fr-FR" sz="4000" dirty="0" smtClean="0">
                <a:latin typeface="Arial Rounded MT Bold" pitchFamily="34" charset="0"/>
              </a:rPr>
              <a:t>biens terrestres sont complémentaires à l’existence humaine, mais ils ne sont pas essentiels à la valeur intégrale d’un homme.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La vie terrestre est éphémère et on ne peut rien amener de l’autre côté de la mort sinon notre témoignage. </a:t>
            </a:r>
            <a:r>
              <a:rPr lang="fr-FR" sz="4000" dirty="0" smtClean="0"/>
              <a:t>    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115888" indent="-65088" algn="just">
              <a:buNone/>
            </a:pPr>
            <a:r>
              <a:rPr lang="fr-FR" sz="4000" b="1" dirty="0" smtClean="0">
                <a:solidFill>
                  <a:srgbClr val="FFC000"/>
                </a:solidFill>
                <a:latin typeface="Arial Rounded MT Bold" pitchFamily="34" charset="0"/>
              </a:rPr>
              <a:t>PARABOLE </a:t>
            </a:r>
            <a:r>
              <a:rPr lang="fr-FR" sz="4000" b="1" dirty="0" smtClean="0">
                <a:solidFill>
                  <a:srgbClr val="FFC000"/>
                </a:solidFill>
                <a:latin typeface="Arial Rounded MT Bold" pitchFamily="34" charset="0"/>
              </a:rPr>
              <a:t>DE L’HOMME RICHE INSENSÉ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 </a:t>
            </a:r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LUC 12 :16-21 </a:t>
            </a:r>
            <a:r>
              <a:rPr lang="fr-FR" sz="4000" dirty="0" smtClean="0">
                <a:latin typeface="Arial Rounded MT Bold" pitchFamily="34" charset="0"/>
              </a:rPr>
              <a:t>Et il leur dit cette parabole: Les terres d'un homme riche avaient beaucoup rapporté.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 17 Et il raisonnait en lui-même, disant: Que ferai-je? car je n'ai pas de place pour serrer ma récolte.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 18 Voici, dit-il, ce que je ferai: j'abattrai mes greniers, j'en bâtirai de plus grands, j'y amasserai toute ma récolte et tous mes biens</a:t>
            </a:r>
            <a:r>
              <a:rPr lang="fr-FR" sz="4000" dirty="0" smtClean="0">
                <a:latin typeface="Arial Rounded MT Bold" pitchFamily="34" charset="0"/>
              </a:rPr>
              <a:t>;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 19 et je dirai à mon âme: Mon âme, tu as beaucoup de biens en réserve pour plusieurs années; repose-toi, mange, bois, et réjouis-toi.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 20 Mais Dieu lui dit: Insensé! cette nuit même ton âme te sera redemandée; et ce que tu as préparé, pour qui cela sera-t-il?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 21 Il en est ainsi de celui qui amasse des trésors pour lui-même, et qui n'est pas riche pour Dieu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Cet </a:t>
            </a:r>
            <a:r>
              <a:rPr lang="fr-FR" sz="4000" dirty="0" smtClean="0">
                <a:latin typeface="Arial Rounded MT Bold" pitchFamily="34" charset="0"/>
              </a:rPr>
              <a:t>homme était un bon économe selon la sagesse de ce monde.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Il a bien travaillé pendant un certain nombre d’années.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pense à l’ avenir pour se faire des greniers.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Il pense au repos et à jouir de son existence terrestre au maximum</a:t>
            </a:r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Il </a:t>
            </a:r>
            <a:r>
              <a:rPr lang="fr-FR" sz="4000" dirty="0" smtClean="0">
                <a:latin typeface="Arial Rounded MT Bold" pitchFamily="34" charset="0"/>
              </a:rPr>
              <a:t>avait une conception erronée de la vie et de sa raison d’être sur la terre.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Il se croyait maître de sa destinée par rapport à ses biens.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n’a rien préparé pour la vie éternelle.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La retraite, les vacances, le plaisir, la jouissance étaient sa philosophie de la vie heureuse et parfaite</a:t>
            </a:r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La </a:t>
            </a:r>
            <a:r>
              <a:rPr lang="fr-FR" sz="4000" dirty="0" smtClean="0">
                <a:latin typeface="Arial Rounded MT Bold" pitchFamily="34" charset="0"/>
              </a:rPr>
              <a:t>vie sur terre est un examen pour déterminer son éternité.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Dans  le sens logiciel, le plan de cet homme paraissait être louable.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a bien travaillé inlassablement pendant combien d’années.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Il se dit que c’était bien l’heure de jouir un peu de la vie</a:t>
            </a:r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Bâtir </a:t>
            </a:r>
            <a:r>
              <a:rPr lang="fr-FR" sz="4000" dirty="0" smtClean="0">
                <a:latin typeface="Arial Rounded MT Bold" pitchFamily="34" charset="0"/>
              </a:rPr>
              <a:t>de plus grands greniers est très ingénieux et très clairvoyant.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Se reposer de ses œuvres en vainqueur est aussi l’aspiration de tous.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Le problème de l’homme riche c’était de limiter la sphère de la vie humaine simplement à l’existence terrestre, alors que la vie est une éternité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Si </a:t>
            </a:r>
            <a:r>
              <a:rPr lang="fr-FR" sz="4000" dirty="0" smtClean="0">
                <a:latin typeface="Arial Rounded MT Bold" pitchFamily="34" charset="0"/>
              </a:rPr>
              <a:t>Dieu était dans sa ligne de pensée, il s’en servirait de sa richesse pour rendre gloire à Dieu et non uniquement pour sa propre gratification.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S’il avait la bonne conception de la vie, il s’en servirait de sa richesse pour amasser des trésors pour le ciel</a:t>
            </a:r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Entasser des richesses au milieu des gens où la misère fait son plein, sans soulager les nécessiteux, c’est de rater à sa responsabilité comme étant économe de Dieu.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L’égocentrisme </a:t>
            </a:r>
            <a:r>
              <a:rPr lang="fr-FR" sz="4000" dirty="0" smtClean="0">
                <a:latin typeface="Arial Rounded MT Bold" pitchFamily="34" charset="0"/>
              </a:rPr>
              <a:t>est surtout le sentiment des personnes qui réussissent dans la vie.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C000"/>
                </a:solidFill>
                <a:latin typeface="Arial Rounded MT Bold" pitchFamily="34" charset="0"/>
              </a:rPr>
              <a:t>S’ils veulent arriver à mon point, qu’ils se fatiguent à travailler comme j’en ai fait. </a:t>
            </a: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Ps 111:10 La crainte de l'Éternel est le commencement de la sagesse; Tous ceux qui l'observent ont une raison saine. Sa gloire subsiste à jamais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Pr </a:t>
            </a:r>
            <a:r>
              <a:rPr lang="fr-FR" sz="4400" dirty="0" smtClean="0">
                <a:latin typeface="Arial Rounded MT Bold" pitchFamily="34" charset="0"/>
              </a:rPr>
              <a:t>4:7 Voici le commencement de la sagesse: Acquiers la sagesse, Et avec tout ce que tu possèdes, acquiers l'intelligence.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Pr 9:10 Le commencement de la sagesse, c'est la crainte de l'Éternel; Et la science des saints, c'est l'intelligence.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 </a:t>
            </a:r>
            <a:r>
              <a:rPr lang="fr-FR" sz="4000" b="1" dirty="0" smtClean="0">
                <a:latin typeface="Arial Rounded MT Bold" pitchFamily="34" charset="0"/>
              </a:rPr>
              <a:t>CHERCHEZ </a:t>
            </a:r>
            <a:r>
              <a:rPr lang="fr-FR" sz="4000" b="1" dirty="0" smtClean="0">
                <a:latin typeface="Arial Rounded MT Bold" pitchFamily="34" charset="0"/>
              </a:rPr>
              <a:t>PREMIÈREMENT LE ROYAUME ET LA JUSTICE DE DIEU ET LES AUTRES CHOSES VOUS SERONT DONNÉES PAR DESSUS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22 ¶ Jésus dit ensuite à ses disciples: C'est pourquoi je vous dis: Ne vous inquiétez pas pour votre vie de ce que vous mangerez, ni pour votre corps de quoi vous serez vêtus.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latin typeface="Arial Rounded MT Bold" pitchFamily="34" charset="0"/>
              </a:rPr>
              <a:t>·   </a:t>
            </a:r>
            <a:r>
              <a:rPr lang="fr-FR" sz="4000" dirty="0" smtClean="0">
                <a:latin typeface="Arial Rounded MT Bold" pitchFamily="34" charset="0"/>
              </a:rPr>
              <a:t>L’inquiétude </a:t>
            </a:r>
            <a:r>
              <a:rPr lang="fr-FR" sz="4000" dirty="0" smtClean="0">
                <a:latin typeface="Arial Rounded MT Bold" pitchFamily="34" charset="0"/>
              </a:rPr>
              <a:t>est innée chez l’homme et elle épie la foi en Dieu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r>
              <a:rPr lang="fr-FR" sz="4000" dirty="0" smtClean="0">
                <a:latin typeface="Arial Rounded MT Bold" pitchFamily="34" charset="0"/>
              </a:rPr>
              <a:t>    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On </a:t>
            </a:r>
            <a:r>
              <a:rPr lang="fr-FR" sz="4000" dirty="0" smtClean="0">
                <a:latin typeface="Arial Rounded MT Bold" pitchFamily="34" charset="0"/>
              </a:rPr>
              <a:t>s'inquiète des choses qu’on ne peut rien faire à propos.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On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s'inquiète du lendemain à savoir si on va pouvoir survivre.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On </a:t>
            </a:r>
            <a:r>
              <a:rPr lang="fr-FR" sz="4000" dirty="0" smtClean="0">
                <a:latin typeface="Arial Rounded MT Bold" pitchFamily="34" charset="0"/>
              </a:rPr>
              <a:t>s'inquiète de l’économie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On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s'inquiète de la sécurité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On </a:t>
            </a:r>
            <a:r>
              <a:rPr lang="fr-FR" sz="4000" dirty="0" smtClean="0">
                <a:latin typeface="Arial Rounded MT Bold" pitchFamily="34" charset="0"/>
              </a:rPr>
              <a:t>s'inquiète pour sa santé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On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s'inquiète de la vieillesse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On </a:t>
            </a:r>
            <a:r>
              <a:rPr lang="fr-FR" sz="4000" dirty="0" smtClean="0">
                <a:latin typeface="Arial Rounded MT Bold" pitchFamily="34" charset="0"/>
              </a:rPr>
              <a:t>s'inquiète de la mort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23 </a:t>
            </a:r>
            <a:r>
              <a:rPr lang="fr-FR" sz="4000" dirty="0" smtClean="0">
                <a:latin typeface="Arial Rounded MT Bold" pitchFamily="34" charset="0"/>
              </a:rPr>
              <a:t>La vie est plus que la nourriture, et le corps plus que le vêtement.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C’est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aux parents de prendre souci des besoins de leurs enfants.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C’est </a:t>
            </a:r>
            <a:r>
              <a:rPr lang="fr-FR" sz="4000" dirty="0" smtClean="0">
                <a:latin typeface="Arial Rounded MT Bold" pitchFamily="34" charset="0"/>
              </a:rPr>
              <a:t>à Dieu notre Père céleste de prendre souci de notre lendemain et de notre survie sur la terre.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«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 La vie est plus que la nourriture, et le corps plus que le vêtement. 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»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 24 Considérez les corbeaux: ils ne sèment ni ne moissonnent, ils n'ont ni cellier ni grenier; et Dieu les nourrit. Combien ne valez-vous pas plus que les oiseaux!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On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ne va pas trouver un corbeau à la banque en train d’emprunter de l’argent.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On </a:t>
            </a:r>
            <a:r>
              <a:rPr lang="fr-FR" sz="4000" dirty="0" smtClean="0">
                <a:latin typeface="Arial Rounded MT Bold" pitchFamily="34" charset="0"/>
              </a:rPr>
              <a:t>ne le trouve pas dans les champs en train de travailler la terre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On </a:t>
            </a:r>
            <a:r>
              <a:rPr lang="fr-FR" sz="4000" dirty="0" smtClean="0">
                <a:latin typeface="Arial Rounded MT Bold" pitchFamily="34" charset="0"/>
              </a:rPr>
              <a:t>ne va pas le trouver chez les psychologues à cause des troubles mentaux.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Les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corbeaux ne sèment ni ne moissonnent, 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Ils </a:t>
            </a:r>
            <a:r>
              <a:rPr lang="fr-FR" sz="4000" dirty="0" smtClean="0">
                <a:latin typeface="Arial Rounded MT Bold" pitchFamily="34" charset="0"/>
              </a:rPr>
              <a:t>n'ont ni cellier ni grenier;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Et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Dieu les nourrit. 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Combien </a:t>
            </a:r>
            <a:r>
              <a:rPr lang="fr-FR" sz="4000" dirty="0" smtClean="0">
                <a:latin typeface="Arial Rounded MT Bold" pitchFamily="34" charset="0"/>
              </a:rPr>
              <a:t>ne valez-vous pas plus que les oiseaux! 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 25 Qui de vous, par ses inquiétudes, peut ajouter une coudée à la durée de sa vie?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i="1" dirty="0" smtClean="0">
                <a:solidFill>
                  <a:srgbClr val="0033CC"/>
                </a:solidFill>
                <a:latin typeface="Arial Rounded MT Bold" pitchFamily="34" charset="0"/>
              </a:rPr>
              <a:t>Anxiety </a:t>
            </a:r>
            <a:r>
              <a:rPr lang="en-US" sz="4000" i="1" dirty="0" smtClean="0">
                <a:solidFill>
                  <a:srgbClr val="0033CC"/>
                </a:solidFill>
                <a:latin typeface="Arial Rounded MT Bold" pitchFamily="34" charset="0"/>
              </a:rPr>
              <a:t>disorders are the most common mental illnesses in America: they affect around 20 percent of the population at any given time.—these disorders are often difficult to recognize for friends, family and even some doctors. </a:t>
            </a:r>
            <a:r>
              <a:rPr lang="en-US" sz="1300" i="1" dirty="0" smtClean="0">
                <a:latin typeface="Arial Rounded MT Bold" pitchFamily="34" charset="0"/>
              </a:rPr>
              <a:t>https://www.google.com/search?q=Anxiety+disorders+are+the+most+common+mental+illnesses+in+America%3A+they+affect+around+20+percent+of+the+population+at+any+given+time.%E2%80%94these+disorders+are+often+difficult+to+recognize+for+friends%2C+family+and+even+some+doctors.&amp;oq=Anxiety+disorders+are+the+most+common+mental+illnesses+in+America%3A+they+affect+around+20+percent+of+the+population+at+any+given+time.%E2%80%94these+disorders+are+often+difficult+to+recognize+for+friends%2C+family+and+even+some+doctors.+&amp;aqs=chrome..69i57.5666j0j15&amp;sourceid=</a:t>
            </a:r>
            <a:r>
              <a:rPr lang="en-US" sz="1300" i="1" dirty="0" err="1" smtClean="0">
                <a:latin typeface="Arial Rounded MT Bold" pitchFamily="34" charset="0"/>
              </a:rPr>
              <a:t>chrome&amp;ie</a:t>
            </a:r>
            <a:r>
              <a:rPr lang="en-US" sz="1300" i="1" dirty="0" smtClean="0">
                <a:latin typeface="Arial Rounded MT Bold" pitchFamily="34" charset="0"/>
              </a:rPr>
              <a:t>=UTF-8</a:t>
            </a:r>
            <a:endParaRPr lang="en-US" sz="13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err="1" smtClean="0">
                <a:latin typeface="Arial Rounded MT Bold" pitchFamily="34" charset="0"/>
              </a:rPr>
              <a:t>Ec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latin typeface="Arial Rounded MT Bold" pitchFamily="34" charset="0"/>
              </a:rPr>
              <a:t>8:8 L'homme n'est pas maître de son souffle pour pouvoir le retenir, et il n'a aucune puissance sur le jour de la mort; il n'y a point de délivrance dans ce combat, et la méchanceté ne saurait sauver les méchants.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«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Qui de vous, par ses inquiétudes, peut ajouter une coudée à la durée de sa vie? » </a:t>
            </a:r>
            <a:r>
              <a:rPr lang="fr-FR" sz="4000" dirty="0" smtClean="0">
                <a:latin typeface="Arial Rounded MT Bold" pitchFamily="34" charset="0"/>
              </a:rPr>
              <a:t> 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 26 Si donc vous ne pouvez pas même la moindre chose, pourquoi vous inquiétez-vous du reste?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 27 Considérez comment croissent les lis: ils ne travaillent ni ne filent; cependant je vous dis que Salomon même, dans toute sa gloire, n'a pas été vêtu comme l'un d'eux.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 28 Si Dieu revêt ainsi l'herbe qui est aujourd'hui dans les champs et qui demain sera jetée au four, à combien plus forte raison ne vous vêtira-t-il pas, gens de peu de foi?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 29 Et vous, ne cherchez pas ce que vous mangerez et ce que vous boirez, et ne soyez pas inquiets.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 30 Car toutes ces choses, ce sont les païens du monde qui les recherchent. Votre Père sait que vous en avez besoin.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 31 Cherchez plutôt le royaume de Dieu; et toutes ces choses vous seront données par-dessus.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La vie appartient à Dieu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Dieu décide les dates de naissance et de décès de tout homme, après quoi vient le jugement.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Si </a:t>
            </a:r>
            <a:r>
              <a:rPr lang="fr-FR" sz="4000" dirty="0" smtClean="0">
                <a:latin typeface="Arial Rounded MT Bold" pitchFamily="34" charset="0"/>
              </a:rPr>
              <a:t>l’on perd tout son temps à accumuler des richesses sans s’en rendre compte de sa mission sur terre, on risque de passer son éternité sous le poids du jugement de Dieu.  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La volonté n’a aucun pouvoir sur le jour de la mort.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La mort ne négocie avec personne. La mort ne fait aucune exception pour ses victimes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 </a:t>
            </a:r>
            <a:r>
              <a:rPr lang="fr-FR" sz="4000" dirty="0" smtClean="0">
                <a:latin typeface="Arial Rounded MT Bold" pitchFamily="34" charset="0"/>
              </a:rPr>
              <a:t>pauvre et le riche, le jeune et le vieux sont sous le même pied d’égalité devant la mort.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Quand le terme de la vie de quelqu’un sur cette terre est périmé, qu’en est-il des richesses avec lesquelles il s’accrochait pour en tirer gloire ?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Nous ne pouvons rien apporter vers l’autre côté, sinon le récit de nos œuvres, bonnes ou mauvaises. 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</a:t>
            </a:r>
            <a:r>
              <a:rPr lang="fr-FR" sz="4000" dirty="0" smtClean="0">
                <a:latin typeface="Arial Rounded MT Bold" pitchFamily="34" charset="0"/>
              </a:rPr>
              <a:t>gens qui vivent selon la sagesse de ce monde se croient être intelligents, tandis que pour Dieu, ils sont des insensés.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L’insensé ne pense pas au lendemain.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L’insensé oublie son rendez-vous imminent avec la mort.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L’insensé ne pense pas au jugement de Dieu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L’insensé </a:t>
            </a:r>
            <a:r>
              <a:rPr lang="fr-FR" sz="4000" dirty="0" smtClean="0">
                <a:latin typeface="Arial Rounded MT Bold" pitchFamily="34" charset="0"/>
              </a:rPr>
              <a:t>piétine les préceptes de Dieu sans tenir compte de ses conséquences.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Cet homme que Jésus appelait insensé se croyait être bien sage, mais il a négligé de faire l’essentiel.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a favorisé la gloire de cette vie éphémère à la merci de la vie éternelle dans la présence de Dieu.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Cherchez plutôt le royaume de Dieu; et toutes ces choses vous seront données par-dessus.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AMASSEZ DES TRÉSORS POUR LE CIEL 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32 Ne crains point, petit troupeau; car votre Père a trouvé bon de vous donner le royaume.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 33 Vendez ce que vous possédez, et donnez-le en aumônes. Faites-vous des bourses qui ne s'usent point, un trésor inépuisable dans les cieux, où le voleur n'approche point, et où la teigne ne détruit point</a:t>
            </a:r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 34 Car là où est votre trésor, là aussi sera votre cœur.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rgbClr val="99FF33"/>
                </a:solidFill>
                <a:latin typeface="Arial Rounded MT Bold" pitchFamily="34" charset="0"/>
              </a:rPr>
              <a:t>We need to take time to examine the philosophies and the patterns by which we live.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Are you inconsiderate of others in your thinking and in your dealings with others</a:t>
            </a:r>
            <a:r>
              <a:rPr lang="en-US" sz="4000" dirty="0" smtClean="0">
                <a:latin typeface="Arial Rounded MT Bold" pitchFamily="34" charset="0"/>
              </a:rPr>
              <a:t>?</a:t>
            </a:r>
          </a:p>
          <a:p>
            <a:pPr lvl="0" algn="just"/>
            <a:r>
              <a:rPr lang="en-US" sz="4000" dirty="0" smtClean="0">
                <a:solidFill>
                  <a:srgbClr val="99FF33"/>
                </a:solidFill>
                <a:latin typeface="Arial Rounded MT Bold" pitchFamily="34" charset="0"/>
              </a:rPr>
              <a:t>Are you the kind that would even deny your own relatives their fair share just to satisfy your greed?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Is </a:t>
            </a:r>
            <a:r>
              <a:rPr lang="en-US" sz="4000" dirty="0" smtClean="0">
                <a:latin typeface="Arial Rounded MT Bold" pitchFamily="34" charset="0"/>
              </a:rPr>
              <a:t>your self-worth based on earthly possessions, or based on how you are perceived by God?</a:t>
            </a:r>
          </a:p>
          <a:p>
            <a:pPr lvl="0" algn="just"/>
            <a:r>
              <a:rPr lang="en-US" sz="4000" dirty="0" smtClean="0">
                <a:solidFill>
                  <a:srgbClr val="99FF33"/>
                </a:solidFill>
                <a:latin typeface="Arial Rounded MT Bold" pitchFamily="34" charset="0"/>
              </a:rPr>
              <a:t>Are you seeking first the Kingdom of God and His righteousness?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If Jesus was in town, would people go to Him to complain about your unfairness toward them</a:t>
            </a:r>
            <a:r>
              <a:rPr lang="en-US" sz="4000" dirty="0" smtClean="0">
                <a:latin typeface="Arial Rounded MT Bold" pitchFamily="34" charset="0"/>
              </a:rPr>
              <a:t>?</a:t>
            </a:r>
          </a:p>
          <a:p>
            <a:pPr lvl="0" algn="just"/>
            <a:r>
              <a:rPr lang="en-US" sz="4000" dirty="0" smtClean="0">
                <a:solidFill>
                  <a:srgbClr val="99FF33"/>
                </a:solidFill>
                <a:latin typeface="Arial Rounded MT Bold" pitchFamily="34" charset="0"/>
              </a:rPr>
              <a:t>Are your children or your spouse complaining about your prolonged hours in the workplace?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Is </a:t>
            </a:r>
            <a:r>
              <a:rPr lang="en-US" sz="4400" dirty="0" smtClean="0">
                <a:latin typeface="Arial Rounded MT Bold" pitchFamily="34" charset="0"/>
              </a:rPr>
              <a:t>eternity with God the primary focus in your philosophy of life?</a:t>
            </a:r>
          </a:p>
          <a:p>
            <a:pPr lvl="0" algn="just"/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Mt 6:33 Cherchez premièrement le royaume et la justice de Dieu; et toutes ces choses vous seront données par-dessus. 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r">
              <a:buNone/>
            </a:pPr>
            <a:r>
              <a:rPr lang="en-US" sz="4400" dirty="0" smtClean="0">
                <a:latin typeface="Arial Rounded MT Bold" pitchFamily="34" charset="0"/>
              </a:rPr>
              <a:t>AMEN</a:t>
            </a:r>
            <a:r>
              <a:rPr lang="en-US" sz="4400" dirty="0" smtClean="0">
                <a:latin typeface="Arial Rounded MT Bold" pitchFamily="34" charset="0"/>
              </a:rPr>
              <a:t>!</a:t>
            </a: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Format 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</a:p>
          <a:p>
            <a:pPr algn="just"/>
            <a:r>
              <a:rPr lang="en-US" sz="3600" b="1" dirty="0">
                <a:solidFill>
                  <a:srgbClr val="002060"/>
                </a:solidFill>
              </a:rPr>
              <a:t>YouTube Presentation 7:30-8:30pm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6075" lvl="1" indent="-290513"/>
            <a:r>
              <a:rPr lang="en-US" b="1" dirty="0"/>
              <a:t>(Mon, Wed) 7:30-9:30PM     PRAYER MEETING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marL="290513" lvl="1" indent="-290513"/>
            <a:r>
              <a:rPr lang="en-US" b="1" dirty="0">
                <a:solidFill>
                  <a:srgbClr val="003300"/>
                </a:solidFill>
              </a:rPr>
              <a:t>FRIDAY</a:t>
            </a:r>
            <a:r>
              <a:rPr lang="en-US" b="1" dirty="0"/>
              <a:t>: 7:30-9:00pm-----Bible Study (</a:t>
            </a:r>
            <a:r>
              <a:rPr lang="en-US" b="1" dirty="0">
                <a:solidFill>
                  <a:srgbClr val="002060"/>
                </a:solidFill>
              </a:rPr>
              <a:t>YOU TUBE</a:t>
            </a:r>
            <a:r>
              <a:rPr lang="en-US" b="1" dirty="0"/>
              <a:t>)</a:t>
            </a:r>
            <a:endParaRPr lang="en-US" b="1" dirty="0">
              <a:solidFill>
                <a:srgbClr val="0033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SATURDAY IN CHURCH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1:30—3:00 PM </a:t>
            </a:r>
            <a:r>
              <a:rPr lang="en-US" b="1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3:00—4:30PM </a:t>
            </a:r>
            <a:r>
              <a:rPr lang="en-US" b="1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7:00—9:PM </a:t>
            </a:r>
            <a:r>
              <a:rPr lang="en-US" b="1" dirty="0">
                <a:solidFill>
                  <a:srgbClr val="C00000"/>
                </a:solidFill>
              </a:rPr>
              <a:t>CTRC  WOMEN MINISTRY</a:t>
            </a:r>
            <a:r>
              <a:rPr lang="en-US" b="1" dirty="0"/>
              <a:t>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lvl="1" algn="ctr">
              <a:buNone/>
            </a:pPr>
            <a:r>
              <a:rPr lang="en-US" b="1" dirty="0">
                <a:solidFill>
                  <a:srgbClr val="0000CC"/>
                </a:solidFill>
              </a:rPr>
              <a:t>SUNDAY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9:00—11:00AM </a:t>
            </a:r>
            <a:r>
              <a:rPr lang="en-US" b="1" dirty="0">
                <a:solidFill>
                  <a:srgbClr val="C00000"/>
                </a:solidFill>
              </a:rPr>
              <a:t> (MORNING WORSHIP)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12:00PM -2:00PM</a:t>
            </a:r>
            <a:r>
              <a:rPr lang="en-US" b="1" dirty="0">
                <a:solidFill>
                  <a:srgbClr val="C00000"/>
                </a:solidFill>
              </a:rPr>
              <a:t> (CTRC ENGLISH WORSHIP)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b="1" u="sng" dirty="0">
                <a:solidFill>
                  <a:srgbClr val="0033CC"/>
                </a:solidFill>
              </a:rPr>
              <a:t>FLASH! </a:t>
            </a:r>
            <a:r>
              <a:rPr lang="fr-FR" sz="4800" b="1" u="sng" dirty="0">
                <a:solidFill>
                  <a:srgbClr val="FF3300"/>
                </a:solidFill>
              </a:rPr>
              <a:t>FLASH! </a:t>
            </a:r>
            <a:r>
              <a:rPr lang="fr-FR" sz="4800" b="1" u="sng" dirty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AM CREOLE FRENCH SERVICE 9-11 AM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12:00PM TO 2:00PM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15 CARY ST, BROCKTON MASS 02302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TEL: 857-318-3307</a:t>
            </a:r>
          </a:p>
          <a:p>
            <a:r>
              <a:rPr lang="fr-FR" sz="5400" dirty="0"/>
              <a:t>PRIÈRE FINALE</a:t>
            </a:r>
          </a:p>
          <a:p>
            <a:r>
              <a:rPr lang="fr-FR" sz="5400" dirty="0"/>
              <a:t>BENEDICTION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57184</TotalTime>
  <Words>1203</Words>
  <Application>Microsoft Macintosh PowerPoint</Application>
  <PresentationFormat>On-screen Show (4:3)</PresentationFormat>
  <Paragraphs>181</Paragraphs>
  <Slides>49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CHRIST THE ROCK CONGREGATION PRÉSENTE ÉTUDIONS LA BIBLE 95ÈME SESSION  ORATEUR: PASTEUR MARC 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578</cp:revision>
  <dcterms:created xsi:type="dcterms:W3CDTF">2022-04-13T13:36:19Z</dcterms:created>
  <dcterms:modified xsi:type="dcterms:W3CDTF">2024-11-12T13:04:55Z</dcterms:modified>
</cp:coreProperties>
</file>