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4" r:id="rId2"/>
    <p:sldId id="1805" r:id="rId3"/>
    <p:sldId id="1892" r:id="rId4"/>
    <p:sldId id="1893" r:id="rId5"/>
    <p:sldId id="1885" r:id="rId6"/>
    <p:sldId id="1886" r:id="rId7"/>
    <p:sldId id="1887" r:id="rId8"/>
    <p:sldId id="1888" r:id="rId9"/>
    <p:sldId id="1883" r:id="rId10"/>
    <p:sldId id="1900" r:id="rId11"/>
    <p:sldId id="1894" r:id="rId12"/>
    <p:sldId id="1895" r:id="rId13"/>
    <p:sldId id="1896" r:id="rId14"/>
    <p:sldId id="1897" r:id="rId15"/>
    <p:sldId id="1898" r:id="rId16"/>
    <p:sldId id="1899" r:id="rId17"/>
    <p:sldId id="1866" r:id="rId18"/>
    <p:sldId id="1901" r:id="rId19"/>
    <p:sldId id="1902" r:id="rId20"/>
    <p:sldId id="1903" r:id="rId21"/>
    <p:sldId id="1904" r:id="rId22"/>
    <p:sldId id="1907" r:id="rId23"/>
    <p:sldId id="1908" r:id="rId24"/>
    <p:sldId id="1909" r:id="rId25"/>
    <p:sldId id="1884" r:id="rId26"/>
    <p:sldId id="191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66"/>
    <a:srgbClr val="99FF33"/>
    <a:srgbClr val="460000"/>
    <a:srgbClr val="FC0AFC"/>
    <a:srgbClr val="0033CC"/>
    <a:srgbClr val="003366"/>
    <a:srgbClr val="FF3300"/>
    <a:srgbClr val="006666"/>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4" autoAdjust="0"/>
    <p:restoredTop sz="94436" autoAdjust="0"/>
  </p:normalViewPr>
  <p:slideViewPr>
    <p:cSldViewPr>
      <p:cViewPr varScale="1">
        <p:scale>
          <a:sx n="74" d="100"/>
          <a:sy n="74" d="100"/>
        </p:scale>
        <p:origin x="-804" y="-150"/>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10/18/2024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google.com/search?q=salvation+definition+christianity&amp;oq=salvation+definition&amp;aqs=chrome.2.69i57j0i433i512j0i512l8.30130j0j15&amp;sourceid=chrome&amp;ie=UTF-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3600" b="1" dirty="0" smtClean="0">
                <a:solidFill>
                  <a:schemeClr val="bg1"/>
                </a:solidFill>
              </a:rPr>
              <a:t>CHRIST THE ROCK CONGREGATION</a:t>
            </a:r>
            <a:r>
              <a:rPr lang="en-US" sz="3600" b="1" dirty="0" smtClean="0"/>
              <a:t/>
            </a:r>
            <a:br>
              <a:rPr lang="en-US" sz="3600" b="1" dirty="0" smtClean="0"/>
            </a:br>
            <a:r>
              <a:rPr lang="en-US" sz="3600" b="1" dirty="0" smtClean="0">
                <a:solidFill>
                  <a:srgbClr val="FFFF00"/>
                </a:solidFill>
              </a:rPr>
              <a:t>SUNDAY OCTOBER </a:t>
            </a:r>
            <a:r>
              <a:rPr lang="en-US" sz="3600" b="1" dirty="0" smtClean="0">
                <a:solidFill>
                  <a:srgbClr val="FFFF00"/>
                </a:solidFill>
              </a:rPr>
              <a:t>20</a:t>
            </a:r>
            <a:r>
              <a:rPr lang="en-US" sz="3600" b="1" baseline="30000" dirty="0" smtClean="0">
                <a:solidFill>
                  <a:srgbClr val="FFFF00"/>
                </a:solidFill>
              </a:rPr>
              <a:t>TH</a:t>
            </a:r>
            <a:r>
              <a:rPr lang="en-US" sz="3600" b="1" dirty="0" smtClean="0">
                <a:solidFill>
                  <a:srgbClr val="FFFF00"/>
                </a:solidFill>
              </a:rPr>
              <a:t> </a:t>
            </a:r>
            <a:r>
              <a:rPr lang="en-US" sz="3600" b="1" dirty="0" smtClean="0">
                <a:solidFill>
                  <a:srgbClr val="FFFF00"/>
                </a:solidFill>
              </a:rPr>
              <a:t>2024</a:t>
            </a:r>
            <a:r>
              <a:rPr lang="en-US" sz="3600" b="1" dirty="0" smtClean="0"/>
              <a:t/>
            </a:r>
            <a:br>
              <a:rPr lang="en-US" sz="3600" b="1" dirty="0" smtClean="0"/>
            </a:br>
            <a:r>
              <a:rPr lang="en-US" sz="3600" b="1" dirty="0" smtClean="0">
                <a:solidFill>
                  <a:srgbClr val="00FF00"/>
                </a:solidFill>
                <a:latin typeface="Arial Rounded MT Bold" pitchFamily="34" charset="0"/>
              </a:rPr>
              <a:t>SERMON BY PASTOR MARC E SIMEON</a:t>
            </a:r>
            <a:endParaRPr lang="en-US" sz="3600" b="1" dirty="0">
              <a:solidFill>
                <a:srgbClr val="00FF00"/>
              </a:solidFill>
              <a:latin typeface="Arial Rounded MT Bold" pitchFamily="34" charset="0"/>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276600"/>
            <a:ext cx="9144000" cy="25908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style>
          <a:lnRef idx="1">
            <a:schemeClr val="accent3"/>
          </a:lnRef>
          <a:fillRef idx="2">
            <a:schemeClr val="accent3"/>
          </a:fillRef>
          <a:effectRef idx="1">
            <a:schemeClr val="accent3"/>
          </a:effectRef>
          <a:fontRef idx="minor">
            <a:schemeClr val="dk1"/>
          </a:fontRef>
        </p:style>
        <p:txBody>
          <a:bodyPr>
            <a:noAutofit/>
          </a:bodyPr>
          <a:lstStyle/>
          <a:p>
            <a:r>
              <a:rPr lang="en-US" sz="4000" b="1" dirty="0" smtClean="0">
                <a:solidFill>
                  <a:schemeClr val="tx1"/>
                </a:solidFill>
              </a:rPr>
              <a:t>WHAT IS IT TO REJOICE IN THE GOD OF YOUR </a:t>
            </a:r>
            <a:r>
              <a:rPr lang="en-US" sz="4000" b="1" dirty="0" smtClean="0">
                <a:solidFill>
                  <a:schemeClr val="tx1"/>
                </a:solidFill>
              </a:rPr>
              <a:t>SALVATION</a:t>
            </a:r>
          </a:p>
          <a:p>
            <a:r>
              <a:rPr lang="en-US" sz="3600" dirty="0" smtClean="0">
                <a:solidFill>
                  <a:srgbClr val="460000"/>
                </a:solidFill>
                <a:latin typeface="Arial Rounded MT Bold" pitchFamily="34" charset="0"/>
              </a:rPr>
              <a:t>Yet I will rejoice in the LORD, I will joy in the God of my salvation. </a:t>
            </a:r>
            <a:r>
              <a:rPr lang="en-US" sz="3600" dirty="0" err="1" smtClean="0">
                <a:solidFill>
                  <a:srgbClr val="460000"/>
                </a:solidFill>
                <a:latin typeface="Arial Rounded MT Bold" pitchFamily="34" charset="0"/>
              </a:rPr>
              <a:t>Hab</a:t>
            </a:r>
            <a:r>
              <a:rPr lang="en-US" sz="3600" dirty="0" smtClean="0">
                <a:solidFill>
                  <a:srgbClr val="460000"/>
                </a:solidFill>
                <a:latin typeface="Arial Rounded MT Bold" pitchFamily="34" charset="0"/>
              </a:rPr>
              <a:t> 3:18</a:t>
            </a:r>
          </a:p>
          <a:p>
            <a:endParaRPr lang="en-US" sz="4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ctr">
              <a:buNone/>
            </a:pPr>
            <a:r>
              <a:rPr lang="fr-FR" sz="4800" b="1" dirty="0" smtClean="0">
                <a:solidFill>
                  <a:srgbClr val="FF0000"/>
                </a:solidFill>
                <a:latin typeface="Arial Rounded MT Bold" pitchFamily="34" charset="0"/>
              </a:rPr>
              <a:t>INTRODUCTION</a:t>
            </a:r>
            <a:endParaRPr lang="en-US" sz="4800" dirty="0" smtClean="0">
              <a:solidFill>
                <a:srgbClr val="FF0000"/>
              </a:solidFill>
              <a:latin typeface="Arial Rounded MT Bold" pitchFamily="34" charset="0"/>
            </a:endParaRPr>
          </a:p>
          <a:p>
            <a:pPr lvl="0" algn="just"/>
            <a:r>
              <a:rPr lang="en-US" sz="4800" dirty="0" smtClean="0">
                <a:latin typeface="Arial Rounded MT Bold" pitchFamily="34" charset="0"/>
              </a:rPr>
              <a:t>No one can cherish something until he knows its value.</a:t>
            </a:r>
          </a:p>
          <a:p>
            <a:pPr lvl="0" algn="just"/>
            <a:r>
              <a:rPr lang="en-US" sz="4800" dirty="0" smtClean="0">
                <a:solidFill>
                  <a:srgbClr val="FF0000"/>
                </a:solidFill>
                <a:latin typeface="Arial Rounded MT Bold" pitchFamily="34" charset="0"/>
              </a:rPr>
              <a:t>I used to try to trick my children when they were little by asking them to exchange their ugly $20 bill for my beautiful one dollar bill.</a:t>
            </a:r>
          </a:p>
          <a:p>
            <a:pPr lvl="0" algn="just"/>
            <a:r>
              <a:rPr lang="en-US" sz="4800" dirty="0" smtClean="0">
                <a:latin typeface="Arial Rounded MT Bold" pitchFamily="34" charset="0"/>
              </a:rPr>
              <a:t>Their mom usually interfered without being asked, to assist them in the decision</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lvl="0" algn="just"/>
            <a:r>
              <a:rPr lang="en-US" sz="4800" dirty="0" smtClean="0">
                <a:latin typeface="Arial Rounded MT Bold" pitchFamily="34" charset="0"/>
              </a:rPr>
              <a:t>Unless </a:t>
            </a:r>
            <a:r>
              <a:rPr lang="en-US" sz="4800" dirty="0" smtClean="0">
                <a:latin typeface="Arial Rounded MT Bold" pitchFamily="34" charset="0"/>
              </a:rPr>
              <a:t>you know the value of your salvation, you will exchange it for anything that looks attractive.</a:t>
            </a:r>
          </a:p>
          <a:p>
            <a:pPr lvl="0" algn="just"/>
            <a:r>
              <a:rPr lang="en-US" sz="4800" dirty="0" smtClean="0">
                <a:solidFill>
                  <a:srgbClr val="FF0000"/>
                </a:solidFill>
                <a:latin typeface="Arial Rounded MT Bold" pitchFamily="34" charset="0"/>
              </a:rPr>
              <a:t>Mt 16:26 "For what profit is it to a man if he gains the whole world, and loses his own soul? Or what will a man give in exchange for his soul? </a:t>
            </a:r>
          </a:p>
          <a:p>
            <a:pPr lvl="0" algn="just"/>
            <a:r>
              <a:rPr lang="en-US" sz="4800" dirty="0" smtClean="0">
                <a:latin typeface="Arial Rounded MT Bold" pitchFamily="34" charset="0"/>
              </a:rPr>
              <a:t>When we understand the salvation we have in Christ, we hold it very dear, with gratitude, fear and reverence</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lvl="0" algn="just"/>
            <a:r>
              <a:rPr lang="en-US" sz="4800" dirty="0" smtClean="0">
                <a:latin typeface="Arial Rounded MT Bold" pitchFamily="34" charset="0"/>
              </a:rPr>
              <a:t>I </a:t>
            </a:r>
            <a:r>
              <a:rPr lang="en-US" sz="4800" dirty="0" smtClean="0">
                <a:latin typeface="Arial Rounded MT Bold" pitchFamily="34" charset="0"/>
              </a:rPr>
              <a:t>just wanted a simple definition of salvation and Al gives me a full sermon.</a:t>
            </a:r>
          </a:p>
          <a:p>
            <a:pPr lvl="0" algn="just"/>
            <a:r>
              <a:rPr lang="en-US" sz="4800" dirty="0" smtClean="0">
                <a:solidFill>
                  <a:srgbClr val="FF0000"/>
                </a:solidFill>
                <a:latin typeface="Arial Rounded MT Bold" pitchFamily="34" charset="0"/>
              </a:rPr>
              <a:t>That’s my first time using Al although I did not seek for it specifically.</a:t>
            </a:r>
          </a:p>
          <a:p>
            <a:pPr lvl="0" algn="just"/>
            <a:r>
              <a:rPr lang="en-US" sz="4800" dirty="0" smtClean="0">
                <a:latin typeface="Arial Rounded MT Bold" pitchFamily="34" charset="0"/>
              </a:rPr>
              <a:t>Al’s definition is very good and I will be using it.</a:t>
            </a:r>
          </a:p>
          <a:p>
            <a:pPr lvl="0" algn="just"/>
            <a:r>
              <a:rPr lang="en-US" sz="4800" dirty="0" smtClean="0">
                <a:solidFill>
                  <a:srgbClr val="FF0000"/>
                </a:solidFill>
                <a:latin typeface="Arial Rounded MT Bold" pitchFamily="34" charset="0"/>
              </a:rPr>
              <a:t>I fear that some preachers will get very lazy in their progressive dependence upon Al</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en-US" sz="4800" dirty="0" smtClean="0">
                <a:solidFill>
                  <a:srgbClr val="000066"/>
                </a:solidFill>
                <a:latin typeface="Arial Rounded MT Bold" pitchFamily="34" charset="0"/>
              </a:rPr>
              <a:t>AI </a:t>
            </a:r>
            <a:r>
              <a:rPr lang="en-US" sz="4800" dirty="0" smtClean="0">
                <a:solidFill>
                  <a:srgbClr val="000066"/>
                </a:solidFill>
                <a:latin typeface="Arial Rounded MT Bold" pitchFamily="34" charset="0"/>
              </a:rPr>
              <a:t>Overview</a:t>
            </a:r>
          </a:p>
          <a:p>
            <a:pPr algn="just"/>
            <a:r>
              <a:rPr lang="en-US" sz="4800" dirty="0" smtClean="0">
                <a:latin typeface="Arial Rounded MT Bold" pitchFamily="34" charset="0"/>
              </a:rPr>
              <a:t>“In </a:t>
            </a:r>
            <a:r>
              <a:rPr lang="en-US" sz="4800" dirty="0" smtClean="0">
                <a:latin typeface="Arial Rounded MT Bold" pitchFamily="34" charset="0"/>
              </a:rPr>
              <a:t>Christianity, salvation is the act of being rescued from sin and its consequences through the death and resurrection of Jesus Christ</a:t>
            </a:r>
            <a:r>
              <a:rPr lang="en-US" sz="4800" dirty="0" smtClean="0">
                <a:latin typeface="Arial Rounded MT Bold" pitchFamily="34" charset="0"/>
              </a:rPr>
              <a:t>.”</a:t>
            </a:r>
            <a:r>
              <a:rPr lang="en-US" sz="4800" dirty="0" smtClean="0">
                <a:latin typeface="Arial Rounded MT Bold" pitchFamily="34" charset="0"/>
              </a:rPr>
              <a:t> </a:t>
            </a:r>
          </a:p>
          <a:p>
            <a:pPr algn="just"/>
            <a:r>
              <a:rPr lang="en-US" sz="4800" dirty="0" smtClean="0">
                <a:solidFill>
                  <a:srgbClr val="000066"/>
                </a:solidFill>
                <a:latin typeface="Arial Rounded MT Bold" pitchFamily="34" charset="0"/>
              </a:rPr>
              <a:t>“It </a:t>
            </a:r>
            <a:r>
              <a:rPr lang="en-US" sz="4800" dirty="0" smtClean="0">
                <a:solidFill>
                  <a:srgbClr val="000066"/>
                </a:solidFill>
                <a:latin typeface="Arial Rounded MT Bold" pitchFamily="34" charset="0"/>
              </a:rPr>
              <a:t>is a central concept in the Christian faith and can be applied to both individuals and the world as a whole</a:t>
            </a:r>
            <a:r>
              <a:rPr lang="en-US" sz="4800" dirty="0" smtClean="0">
                <a:solidFill>
                  <a:srgbClr val="000066"/>
                </a:solidFill>
                <a:latin typeface="Arial Rounded MT Bold" pitchFamily="34" charset="0"/>
              </a:rPr>
              <a:t>.”</a:t>
            </a:r>
            <a:r>
              <a:rPr lang="en-US" sz="4800" dirty="0" smtClean="0">
                <a:latin typeface="Arial Rounded MT Bold" pitchFamily="34"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en-US" sz="4800" dirty="0" smtClean="0">
                <a:latin typeface="Arial Rounded MT Bold" pitchFamily="34" charset="0"/>
              </a:rPr>
              <a:t>“Salvation </a:t>
            </a:r>
            <a:r>
              <a:rPr lang="en-US" sz="4800" dirty="0" smtClean="0">
                <a:latin typeface="Arial Rounded MT Bold" pitchFamily="34" charset="0"/>
              </a:rPr>
              <a:t>is a way for people to be restored to a right relationship with God and to be adopted into his family</a:t>
            </a:r>
            <a:r>
              <a:rPr lang="en-US" sz="4800" dirty="0" smtClean="0">
                <a:latin typeface="Arial Rounded MT Bold" pitchFamily="34" charset="0"/>
              </a:rPr>
              <a:t>.”</a:t>
            </a:r>
            <a:r>
              <a:rPr lang="en-US" sz="4800" dirty="0" smtClean="0">
                <a:latin typeface="Arial Rounded MT Bold" pitchFamily="34" charset="0"/>
              </a:rPr>
              <a:t> </a:t>
            </a:r>
          </a:p>
          <a:p>
            <a:pPr algn="just"/>
            <a:r>
              <a:rPr lang="en-US" sz="4800" dirty="0" smtClean="0">
                <a:solidFill>
                  <a:srgbClr val="000066"/>
                </a:solidFill>
                <a:latin typeface="Arial Rounded MT Bold" pitchFamily="34" charset="0"/>
              </a:rPr>
              <a:t>“It </a:t>
            </a:r>
            <a:r>
              <a:rPr lang="en-US" sz="4800" dirty="0" smtClean="0">
                <a:solidFill>
                  <a:srgbClr val="000066"/>
                </a:solidFill>
                <a:latin typeface="Arial Rounded MT Bold" pitchFamily="34" charset="0"/>
              </a:rPr>
              <a:t>is a gift from God that cannot be earned through good deeds or behavior.</a:t>
            </a:r>
            <a:r>
              <a:rPr lang="en-US" sz="4800" dirty="0" smtClean="0">
                <a:latin typeface="Arial Rounded MT Bold" pitchFamily="34" charset="0"/>
              </a:rPr>
              <a:t> </a:t>
            </a:r>
            <a:r>
              <a:rPr lang="en-US" sz="4800" dirty="0" smtClean="0">
                <a:latin typeface="Arial Rounded MT Bold" pitchFamily="34" charset="0"/>
              </a:rPr>
              <a:t>”</a:t>
            </a:r>
            <a:endParaRPr lang="en-US" sz="4800" dirty="0" smtClean="0">
              <a:latin typeface="Arial Rounded MT Bold" pitchFamily="34" charset="0"/>
            </a:endParaRPr>
          </a:p>
          <a:p>
            <a:pPr algn="just"/>
            <a:r>
              <a:rPr lang="en-US" sz="4800" dirty="0" smtClean="0">
                <a:latin typeface="Arial Rounded MT Bold" pitchFamily="34" charset="0"/>
              </a:rPr>
              <a:t>“The </a:t>
            </a:r>
            <a:r>
              <a:rPr lang="en-US" sz="4800" dirty="0" smtClean="0">
                <a:latin typeface="Arial Rounded MT Bold" pitchFamily="34" charset="0"/>
              </a:rPr>
              <a:t>Bible describes salvation in a few ways</a:t>
            </a:r>
            <a:r>
              <a:rPr lang="en-US" sz="4800" dirty="0" smtClean="0">
                <a:latin typeface="Arial Rounded MT Bold" pitchFamily="34" charset="0"/>
              </a:rPr>
              <a:t>:”</a:t>
            </a:r>
            <a:r>
              <a:rPr lang="en-US" sz="4800" dirty="0" smtClean="0">
                <a:latin typeface="Arial Rounded MT Bold" pitchFamily="34" charset="0"/>
              </a:rPr>
              <a:t> </a:t>
            </a:r>
          </a:p>
          <a:p>
            <a:pPr lvl="0" algn="just"/>
            <a:r>
              <a:rPr lang="en-US" sz="4800" dirty="0" smtClean="0">
                <a:solidFill>
                  <a:srgbClr val="000066"/>
                </a:solidFill>
                <a:latin typeface="Arial Rounded MT Bold" pitchFamily="34" charset="0"/>
              </a:rPr>
              <a:t>“Conversion</a:t>
            </a:r>
            <a:r>
              <a:rPr lang="en-US" sz="4800" dirty="0" smtClean="0">
                <a:solidFill>
                  <a:srgbClr val="000066"/>
                </a:solidFill>
                <a:latin typeface="Arial Rounded MT Bold" pitchFamily="34" charset="0"/>
              </a:rPr>
              <a:t>: Salvation is the act of converting to faith in Jesus Christ</a:t>
            </a:r>
            <a:r>
              <a:rPr lang="en-US" sz="4800" dirty="0" smtClean="0">
                <a:solidFill>
                  <a:srgbClr val="000066"/>
                </a:solidFill>
                <a:latin typeface="Arial Rounded MT Bold" pitchFamily="34" charset="0"/>
              </a:rPr>
              <a:t>.”</a:t>
            </a:r>
            <a:r>
              <a:rPr lang="en-US" sz="4800" dirty="0" smtClean="0">
                <a:solidFill>
                  <a:srgbClr val="000066"/>
                </a:solidFill>
                <a:latin typeface="Arial Rounded MT Bold" pitchFamily="34"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en-US" sz="4800" dirty="0" smtClean="0">
                <a:latin typeface="Arial Rounded MT Bold" pitchFamily="34" charset="0"/>
              </a:rPr>
              <a:t>“The </a:t>
            </a:r>
            <a:r>
              <a:rPr lang="en-US" sz="4800" dirty="0" smtClean="0">
                <a:latin typeface="Arial Rounded MT Bold" pitchFamily="34" charset="0"/>
              </a:rPr>
              <a:t>Christian life: Salvation is the entirety of the Christian life, including the resurrection from the dead and dwelling in the new heavens and new earth. </a:t>
            </a:r>
            <a:r>
              <a:rPr lang="en-US" sz="4800" dirty="0" smtClean="0">
                <a:latin typeface="Arial Rounded MT Bold" pitchFamily="34" charset="0"/>
              </a:rPr>
              <a:t>”</a:t>
            </a:r>
            <a:endParaRPr lang="en-US" sz="4800" dirty="0" smtClean="0">
              <a:latin typeface="Arial Rounded MT Bold" pitchFamily="34" charset="0"/>
            </a:endParaRPr>
          </a:p>
          <a:p>
            <a:pPr lvl="0" algn="just"/>
            <a:r>
              <a:rPr lang="en-US" sz="4800" dirty="0" smtClean="0">
                <a:solidFill>
                  <a:srgbClr val="000066"/>
                </a:solidFill>
                <a:latin typeface="Arial Rounded MT Bold" pitchFamily="34" charset="0"/>
              </a:rPr>
              <a:t>“Three </a:t>
            </a:r>
            <a:r>
              <a:rPr lang="en-US" sz="4800" dirty="0" smtClean="0">
                <a:solidFill>
                  <a:srgbClr val="000066"/>
                </a:solidFill>
                <a:latin typeface="Arial Rounded MT Bold" pitchFamily="34" charset="0"/>
              </a:rPr>
              <a:t>tenses: Salvation is described in three tenses: Christians have been saved, they are being saved, and they will be saved</a:t>
            </a:r>
            <a:r>
              <a:rPr lang="en-US" sz="4800" dirty="0" smtClean="0">
                <a:solidFill>
                  <a:srgbClr val="000066"/>
                </a:solidFill>
                <a:latin typeface="Arial Rounded MT Bold" pitchFamily="34" charset="0"/>
              </a:rPr>
              <a:t>.”</a:t>
            </a:r>
            <a:r>
              <a:rPr lang="en-US" sz="4800" dirty="0" smtClean="0">
                <a:latin typeface="Arial Rounded MT Bold" pitchFamily="34"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en-US" sz="4800" dirty="0" smtClean="0">
                <a:latin typeface="Arial Rounded MT Bold" pitchFamily="34" charset="0"/>
              </a:rPr>
              <a:t>“The </a:t>
            </a:r>
            <a:r>
              <a:rPr lang="en-US" sz="4800" dirty="0" smtClean="0">
                <a:latin typeface="Arial Rounded MT Bold" pitchFamily="34" charset="0"/>
              </a:rPr>
              <a:t>term "salvation" comes from the Latin word </a:t>
            </a:r>
            <a:r>
              <a:rPr lang="en-US" sz="4800" dirty="0" err="1" smtClean="0">
                <a:latin typeface="Arial Rounded MT Bold" pitchFamily="34" charset="0"/>
              </a:rPr>
              <a:t>salvatio</a:t>
            </a:r>
            <a:r>
              <a:rPr lang="en-US" sz="4800" dirty="0" smtClean="0">
                <a:latin typeface="Arial Rounded MT Bold" pitchFamily="34" charset="0"/>
              </a:rPr>
              <a:t> and the Greek word </a:t>
            </a:r>
            <a:r>
              <a:rPr lang="en-US" sz="4800" dirty="0" err="1" smtClean="0">
                <a:latin typeface="Arial Rounded MT Bold" pitchFamily="34" charset="0"/>
              </a:rPr>
              <a:t>sōtēria</a:t>
            </a:r>
            <a:r>
              <a:rPr lang="en-US" sz="4800" dirty="0" smtClean="0">
                <a:latin typeface="Arial Rounded MT Bold" pitchFamily="34" charset="0"/>
              </a:rPr>
              <a:t>, which both mean "saving" or "delivering". </a:t>
            </a:r>
            <a:r>
              <a:rPr lang="en-US" sz="4800" dirty="0" smtClean="0">
                <a:latin typeface="Arial Rounded MT Bold" pitchFamily="34" charset="0"/>
              </a:rPr>
              <a:t>”</a:t>
            </a:r>
            <a:endParaRPr lang="en-US" sz="4800" dirty="0" smtClean="0">
              <a:latin typeface="Arial Rounded MT Bold" pitchFamily="34" charset="0"/>
            </a:endParaRPr>
          </a:p>
          <a:p>
            <a:pPr algn="just"/>
            <a:r>
              <a:rPr lang="en-US" sz="3000" u="sng" dirty="0" smtClean="0">
                <a:latin typeface="Arial Rounded MT Bold" pitchFamily="34" charset="0"/>
                <a:hlinkClick r:id="rId2"/>
              </a:rPr>
              <a:t>https://www.google.com/search?q=salvation+definition+christianity&amp;oq=salvation+definition&amp;aqs=chrome.2.69i57j0i433i512j0i512l8.30130j0j15&amp;sourceid=chrome&amp;ie=UTF-8</a:t>
            </a:r>
            <a:endParaRPr lang="en-US" sz="30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en-US" sz="4800" dirty="0" smtClean="0">
                <a:solidFill>
                  <a:srgbClr val="000066"/>
                </a:solidFill>
                <a:latin typeface="Arial Rounded MT Bold" pitchFamily="34" charset="0"/>
              </a:rPr>
              <a:t>TO REJOICE IN THE GOD OF YOUR SALVATION</a:t>
            </a:r>
          </a:p>
          <a:p>
            <a:pPr lvl="0" algn="just"/>
            <a:r>
              <a:rPr lang="en-US" sz="4800" dirty="0" smtClean="0">
                <a:latin typeface="Arial Rounded MT Bold" pitchFamily="34" charset="0"/>
              </a:rPr>
              <a:t>To rejoice in the God of your salvation is to be thankful, appreciative, joyful, satisfied, grateful, content, happy, blissful and delighted for your salvation and The God who offered it to you</a:t>
            </a:r>
            <a:r>
              <a:rPr lang="en-US" sz="4800" dirty="0" smtClean="0">
                <a:latin typeface="Arial Rounded MT Bold" pitchFamily="34" charset="0"/>
              </a:rPr>
              <a:t>. </a:t>
            </a:r>
            <a:endParaRPr lang="en-US" sz="48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just"/>
            <a:r>
              <a:rPr lang="en-US" sz="4800" dirty="0" smtClean="0">
                <a:solidFill>
                  <a:srgbClr val="000066"/>
                </a:solidFill>
                <a:latin typeface="Arial Rounded MT Bold" pitchFamily="34" charset="0"/>
              </a:rPr>
              <a:t>Isaiah </a:t>
            </a:r>
            <a:r>
              <a:rPr lang="en-US" sz="4800" dirty="0" smtClean="0">
                <a:solidFill>
                  <a:srgbClr val="000066"/>
                </a:solidFill>
                <a:latin typeface="Arial Rounded MT Bold" pitchFamily="34" charset="0"/>
              </a:rPr>
              <a:t>61:10 </a:t>
            </a:r>
          </a:p>
          <a:p>
            <a:pPr algn="just"/>
            <a:r>
              <a:rPr lang="en-US" sz="4800" dirty="0" smtClean="0">
                <a:latin typeface="Arial Rounded MT Bold" pitchFamily="34" charset="0"/>
              </a:rPr>
              <a:t> 10 ¶ I will greatly rejoice in the LORD, My soul shall be joyful in my God; For He has clothed me with the garments of salvation, He has covered me with the robe of righteousness, As a bridegroom decks himself with ornaments, And as a bride adorns herself with her jewels</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20000"/>
          </a:bodyPr>
          <a:lstStyle/>
          <a:p>
            <a:pPr lvl="0" algn="just"/>
            <a:r>
              <a:rPr lang="en-US" sz="4800" dirty="0" smtClean="0">
                <a:latin typeface="Arial Rounded MT Bold" pitchFamily="34" charset="0"/>
              </a:rPr>
              <a:t>The </a:t>
            </a:r>
            <a:r>
              <a:rPr lang="en-US" sz="4800" dirty="0" smtClean="0">
                <a:latin typeface="Arial Rounded MT Bold" pitchFamily="34" charset="0"/>
              </a:rPr>
              <a:t>experience of the salvation of God is so personal that each beneficiary may define it distinctively.</a:t>
            </a:r>
          </a:p>
          <a:p>
            <a:pPr lvl="0" algn="just"/>
            <a:r>
              <a:rPr lang="en-US" sz="4800" dirty="0" smtClean="0">
                <a:solidFill>
                  <a:srgbClr val="000066"/>
                </a:solidFill>
                <a:latin typeface="Arial Rounded MT Bold" pitchFamily="34" charset="0"/>
              </a:rPr>
              <a:t>For the saints of the Old Testament, their understanding of salvation was somewhat limited to the earthly realm.</a:t>
            </a:r>
          </a:p>
          <a:p>
            <a:pPr lvl="0" algn="just"/>
            <a:r>
              <a:rPr lang="en-US" sz="4800" dirty="0" smtClean="0">
                <a:latin typeface="Arial Rounded MT Bold" pitchFamily="34" charset="0"/>
              </a:rPr>
              <a:t>It had to do with the protection of God, the peace of God, the provision of God, the love of God, and the fellowship with God</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800" dirty="0" smtClean="0">
                <a:latin typeface="Arial Rounded MT Bold" pitchFamily="34" charset="0"/>
              </a:rPr>
              <a:t>The </a:t>
            </a:r>
            <a:r>
              <a:rPr lang="en-US" sz="4800" dirty="0" smtClean="0">
                <a:latin typeface="Arial Rounded MT Bold" pitchFamily="34" charset="0"/>
              </a:rPr>
              <a:t>Christian view of salvation has manifold of meanings.</a:t>
            </a:r>
          </a:p>
          <a:p>
            <a:pPr lvl="0" algn="just"/>
            <a:r>
              <a:rPr lang="en-US" sz="4800" dirty="0" smtClean="0">
                <a:solidFill>
                  <a:srgbClr val="000066"/>
                </a:solidFill>
                <a:latin typeface="Arial Rounded MT Bold" pitchFamily="34" charset="0"/>
              </a:rPr>
              <a:t>God has saved me from my past; God is saving me in my present life; and God will continue to save me for all eternity.</a:t>
            </a:r>
          </a:p>
          <a:p>
            <a:pPr lvl="0" algn="just"/>
            <a:r>
              <a:rPr lang="en-US" sz="4800" dirty="0" smtClean="0">
                <a:latin typeface="Arial Rounded MT Bold" pitchFamily="34" charset="0"/>
              </a:rPr>
              <a:t>God is watching continuously over us to save us from the calamities of this life</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en-US" sz="4800" dirty="0" smtClean="0">
                <a:latin typeface="Arial Rounded MT Bold" pitchFamily="34" charset="0"/>
              </a:rPr>
              <a:t>God </a:t>
            </a:r>
            <a:r>
              <a:rPr lang="en-US" sz="4800" dirty="0" smtClean="0">
                <a:latin typeface="Arial Rounded MT Bold" pitchFamily="34" charset="0"/>
              </a:rPr>
              <a:t>is also watching over the wellbeing of our souls.</a:t>
            </a:r>
          </a:p>
          <a:p>
            <a:pPr lvl="0" algn="just"/>
            <a:r>
              <a:rPr lang="en-US" sz="4800" dirty="0" smtClean="0">
                <a:solidFill>
                  <a:srgbClr val="000066"/>
                </a:solidFill>
                <a:latin typeface="Arial Rounded MT Bold" pitchFamily="34" charset="0"/>
              </a:rPr>
              <a:t>God is much more interested in securing our souls from the corruptions of this world than to push us up to the top of the societal latter of this world.</a:t>
            </a:r>
          </a:p>
          <a:p>
            <a:pPr lvl="0" algn="just"/>
            <a:r>
              <a:rPr lang="en-US" sz="4800" dirty="0" smtClean="0">
                <a:latin typeface="Arial Rounded MT Bold" pitchFamily="34" charset="0"/>
              </a:rPr>
              <a:t>The dilemma is that we prefer the earthly blessings over the spiritual transformations that God desires us to have</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20000"/>
          </a:bodyPr>
          <a:lstStyle/>
          <a:p>
            <a:pPr lvl="0" algn="just"/>
            <a:r>
              <a:rPr lang="en-US" sz="4800" dirty="0" smtClean="0">
                <a:latin typeface="Arial Rounded MT Bold" pitchFamily="34" charset="0"/>
              </a:rPr>
              <a:t>God </a:t>
            </a:r>
            <a:r>
              <a:rPr lang="en-US" sz="4800" dirty="0" smtClean="0">
                <a:latin typeface="Arial Rounded MT Bold" pitchFamily="34" charset="0"/>
              </a:rPr>
              <a:t>is much more interested in our quest for intimacy with him who is the source of all blessings than to the blessings themselves.</a:t>
            </a:r>
          </a:p>
          <a:p>
            <a:pPr lvl="0" algn="just"/>
            <a:r>
              <a:rPr lang="en-US" sz="4800" dirty="0" smtClean="0">
                <a:solidFill>
                  <a:srgbClr val="000066"/>
                </a:solidFill>
                <a:latin typeface="Arial Rounded MT Bold" pitchFamily="34" charset="0"/>
              </a:rPr>
              <a:t>When your salvation becomes dear to you, you will begin to have a genuine love for the God who gave it to you.</a:t>
            </a:r>
          </a:p>
          <a:p>
            <a:pPr lvl="0" algn="just"/>
            <a:r>
              <a:rPr lang="en-US" sz="4800" dirty="0" smtClean="0">
                <a:latin typeface="Arial Rounded MT Bold" pitchFamily="34" charset="0"/>
              </a:rPr>
              <a:t>Your yearnings will gradually shift to the things that benefit the growth of your soul in order to foster a higher intimacy with God</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en-US" sz="4800" dirty="0" smtClean="0">
                <a:solidFill>
                  <a:srgbClr val="000066"/>
                </a:solidFill>
                <a:latin typeface="Arial Rounded MT Bold" pitchFamily="34" charset="0"/>
              </a:rPr>
              <a:t>Ps </a:t>
            </a:r>
            <a:r>
              <a:rPr lang="en-US" sz="4800" dirty="0" smtClean="0">
                <a:solidFill>
                  <a:srgbClr val="000066"/>
                </a:solidFill>
                <a:latin typeface="Arial Rounded MT Bold" pitchFamily="34" charset="0"/>
              </a:rPr>
              <a:t>25:4-5 </a:t>
            </a:r>
            <a:r>
              <a:rPr lang="en-US" sz="4800" dirty="0" smtClean="0">
                <a:latin typeface="Arial Rounded MT Bold" pitchFamily="34" charset="0"/>
              </a:rPr>
              <a:t>Show me Your ways, O LORD; Teach me Your paths.</a:t>
            </a:r>
          </a:p>
          <a:p>
            <a:pPr algn="just"/>
            <a:r>
              <a:rPr lang="en-US" sz="4800" dirty="0" smtClean="0">
                <a:latin typeface="Arial Rounded MT Bold" pitchFamily="34" charset="0"/>
              </a:rPr>
              <a:t> </a:t>
            </a:r>
            <a:r>
              <a:rPr lang="en-US" sz="4800" dirty="0" smtClean="0">
                <a:solidFill>
                  <a:srgbClr val="000066"/>
                </a:solidFill>
                <a:latin typeface="Arial Rounded MT Bold" pitchFamily="34" charset="0"/>
              </a:rPr>
              <a:t>5 Lead me in Your truth and teach me, For You are the God of my salvation; On You I wait all the day.</a:t>
            </a:r>
          </a:p>
          <a:p>
            <a:pPr lvl="0" algn="just"/>
            <a:r>
              <a:rPr lang="en-US" sz="4800" dirty="0" smtClean="0">
                <a:latin typeface="Arial Rounded MT Bold" pitchFamily="34" charset="0"/>
              </a:rPr>
              <a:t>When you are delighted about your salvation, you will go to all extremes to preserve it</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800" dirty="0" smtClean="0">
                <a:latin typeface="Arial Rounded MT Bold" pitchFamily="34" charset="0"/>
              </a:rPr>
              <a:t>You </a:t>
            </a:r>
            <a:r>
              <a:rPr lang="en-US" sz="4800" dirty="0" smtClean="0">
                <a:latin typeface="Arial Rounded MT Bold" pitchFamily="34" charset="0"/>
              </a:rPr>
              <a:t>will cherish it above all things.</a:t>
            </a:r>
          </a:p>
          <a:p>
            <a:pPr algn="just"/>
            <a:r>
              <a:rPr lang="en-US" sz="4800" dirty="0" smtClean="0">
                <a:solidFill>
                  <a:srgbClr val="000066"/>
                </a:solidFill>
                <a:latin typeface="Arial Rounded MT Bold" pitchFamily="34" charset="0"/>
              </a:rPr>
              <a:t>Ps 139:23 </a:t>
            </a:r>
            <a:r>
              <a:rPr lang="en-US" sz="4800" dirty="0" smtClean="0">
                <a:latin typeface="Arial Rounded MT Bold" pitchFamily="34" charset="0"/>
              </a:rPr>
              <a:t>Search me, O God, and know my heart; Try me, and know my anxieties;</a:t>
            </a:r>
          </a:p>
          <a:p>
            <a:pPr algn="just"/>
            <a:r>
              <a:rPr lang="en-US" sz="4800" dirty="0" smtClean="0">
                <a:latin typeface="Arial Rounded MT Bold" pitchFamily="34" charset="0"/>
              </a:rPr>
              <a:t> </a:t>
            </a:r>
            <a:r>
              <a:rPr lang="en-US" sz="4800" dirty="0" smtClean="0">
                <a:solidFill>
                  <a:srgbClr val="000066"/>
                </a:solidFill>
                <a:latin typeface="Arial Rounded MT Bold" pitchFamily="34" charset="0"/>
              </a:rPr>
              <a:t>24 And see if there is any wicked way in me, And lead me in the way everlasting.</a:t>
            </a:r>
            <a:endParaRPr lang="en-US" sz="4800" dirty="0">
              <a:solidFill>
                <a:srgbClr val="000066"/>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400" dirty="0" smtClean="0">
                <a:solidFill>
                  <a:srgbClr val="C00000"/>
                </a:solidFill>
                <a:latin typeface="Arial Rounded MT Bold" pitchFamily="34" charset="0"/>
              </a:rPr>
              <a:t>PRIORITIZING YOUR SALVATION</a:t>
            </a:r>
          </a:p>
          <a:p>
            <a:pPr lvl="0" algn="just"/>
            <a:r>
              <a:rPr lang="en-US" sz="4400" dirty="0" smtClean="0">
                <a:latin typeface="Arial Rounded MT Bold" pitchFamily="34" charset="0"/>
              </a:rPr>
              <a:t>This world and all its pleasures are luring you out of the love for God.</a:t>
            </a:r>
          </a:p>
          <a:p>
            <a:pPr lvl="0" algn="just"/>
            <a:r>
              <a:rPr lang="en-US" sz="4400" dirty="0" smtClean="0">
                <a:solidFill>
                  <a:srgbClr val="C00000"/>
                </a:solidFill>
                <a:latin typeface="Arial Rounded MT Bold" pitchFamily="34" charset="0"/>
              </a:rPr>
              <a:t>Every candidate of salvation must be proactive to create an atmosphere conducive for the improvement of their soul</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en-US" sz="4400" dirty="0" smtClean="0">
                <a:latin typeface="Arial Rounded MT Bold" pitchFamily="34" charset="0"/>
              </a:rPr>
              <a:t>You </a:t>
            </a:r>
            <a:r>
              <a:rPr lang="en-US" sz="4400" dirty="0" smtClean="0">
                <a:latin typeface="Arial Rounded MT Bold" pitchFamily="34" charset="0"/>
              </a:rPr>
              <a:t>will either progress or regress in the development of your soul. The Bible encourages us to work out our own salvation.  </a:t>
            </a:r>
          </a:p>
          <a:p>
            <a:pPr algn="just"/>
            <a:r>
              <a:rPr lang="en-US" sz="4400" dirty="0" smtClean="0">
                <a:solidFill>
                  <a:srgbClr val="C00000"/>
                </a:solidFill>
                <a:latin typeface="Arial Rounded MT Bold" pitchFamily="34" charset="0"/>
              </a:rPr>
              <a:t>Mt </a:t>
            </a:r>
            <a:r>
              <a:rPr lang="en-US" sz="4400" dirty="0" smtClean="0">
                <a:solidFill>
                  <a:srgbClr val="C00000"/>
                </a:solidFill>
                <a:latin typeface="Arial Rounded MT Bold" pitchFamily="34" charset="0"/>
              </a:rPr>
              <a:t>6:33-34 </a:t>
            </a:r>
            <a:r>
              <a:rPr lang="en-US" sz="4400" dirty="0" smtClean="0">
                <a:solidFill>
                  <a:srgbClr val="C00000"/>
                </a:solidFill>
                <a:latin typeface="Arial Rounded MT Bold" pitchFamily="34" charset="0"/>
              </a:rPr>
              <a:t>"But seek first the kingdom of God and His righteousness, and all these things shall be added to you.</a:t>
            </a:r>
          </a:p>
          <a:p>
            <a:pPr algn="just"/>
            <a:r>
              <a:rPr lang="en-US" sz="4400" dirty="0" smtClean="0">
                <a:latin typeface="Arial Rounded MT Bold" pitchFamily="34" charset="0"/>
              </a:rPr>
              <a:t>34 "Therefore do not worry about tomorrow, for tomorrow will worry about its own things. Sufficient for the day is its own trouble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en-US" sz="4400" dirty="0" smtClean="0">
                <a:latin typeface="Arial Rounded MT Bold" pitchFamily="34" charset="0"/>
              </a:rPr>
              <a:t>1Ti </a:t>
            </a:r>
            <a:r>
              <a:rPr lang="en-US" sz="4400" dirty="0" smtClean="0">
                <a:latin typeface="Arial Rounded MT Bold" pitchFamily="34" charset="0"/>
              </a:rPr>
              <a:t>4:8 For bodily exercise has some value, but godliness has value in all things, having the promise of the life which is now, and of that which is to come.</a:t>
            </a:r>
          </a:p>
          <a:p>
            <a:pPr lvl="0" algn="just"/>
            <a:r>
              <a:rPr lang="en-US" sz="4400" dirty="0" smtClean="0">
                <a:solidFill>
                  <a:srgbClr val="C00000"/>
                </a:solidFill>
                <a:latin typeface="Arial Rounded MT Bold" pitchFamily="34" charset="0"/>
              </a:rPr>
              <a:t>Do not spend all your time and energy just for the comfort of this life on earth.</a:t>
            </a:r>
          </a:p>
          <a:p>
            <a:pPr lvl="0" algn="just"/>
            <a:r>
              <a:rPr lang="en-US" sz="4400" dirty="0" smtClean="0">
                <a:latin typeface="Arial Rounded MT Bold" pitchFamily="34" charset="0"/>
              </a:rPr>
              <a:t>There are great things we can and must do to secure us a good living in this world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en-US" sz="4400" dirty="0" smtClean="0">
                <a:solidFill>
                  <a:srgbClr val="C00000"/>
                </a:solidFill>
                <a:latin typeface="Arial Rounded MT Bold" pitchFamily="34" charset="0"/>
              </a:rPr>
              <a:t>Taking </a:t>
            </a:r>
            <a:r>
              <a:rPr lang="en-US" sz="4400" dirty="0" smtClean="0">
                <a:solidFill>
                  <a:srgbClr val="C00000"/>
                </a:solidFill>
                <a:latin typeface="Arial Rounded MT Bold" pitchFamily="34" charset="0"/>
              </a:rPr>
              <a:t>care of your physical body is one of them.</a:t>
            </a:r>
          </a:p>
          <a:p>
            <a:pPr lvl="0" algn="just"/>
            <a:r>
              <a:rPr lang="en-US" sz="4400" dirty="0" smtClean="0">
                <a:latin typeface="Arial Rounded MT Bold" pitchFamily="34" charset="0"/>
              </a:rPr>
              <a:t>Going to school is one of </a:t>
            </a:r>
            <a:r>
              <a:rPr lang="en-US" sz="4400" dirty="0" smtClean="0">
                <a:latin typeface="Arial Rounded MT Bold" pitchFamily="34" charset="0"/>
              </a:rPr>
              <a:t>them. </a:t>
            </a:r>
            <a:r>
              <a:rPr lang="en-US" sz="4400" dirty="0" smtClean="0">
                <a:solidFill>
                  <a:schemeClr val="tx1"/>
                </a:solidFill>
                <a:latin typeface="Arial Rounded MT Bold" pitchFamily="34" charset="0"/>
              </a:rPr>
              <a:t>Finding </a:t>
            </a:r>
            <a:r>
              <a:rPr lang="en-US" sz="4400" dirty="0" smtClean="0">
                <a:solidFill>
                  <a:schemeClr val="tx1"/>
                </a:solidFill>
                <a:latin typeface="Arial Rounded MT Bold" pitchFamily="34" charset="0"/>
              </a:rPr>
              <a:t>a good job is one of them.</a:t>
            </a:r>
          </a:p>
          <a:p>
            <a:pPr lvl="0" algn="just"/>
            <a:r>
              <a:rPr lang="en-US" sz="4400" dirty="0" smtClean="0">
                <a:solidFill>
                  <a:srgbClr val="C00000"/>
                </a:solidFill>
                <a:latin typeface="Arial Rounded MT Bold" pitchFamily="34" charset="0"/>
              </a:rPr>
              <a:t>Having a healthy diet is one of them, and the list goes on.</a:t>
            </a:r>
          </a:p>
          <a:p>
            <a:pPr lvl="0" algn="just"/>
            <a:r>
              <a:rPr lang="en-US" sz="4400" dirty="0" smtClean="0">
                <a:latin typeface="Arial Rounded MT Bold" pitchFamily="34" charset="0"/>
              </a:rPr>
              <a:t>All of that are to no avail in the eternal landscape of life if you lose your soul</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en-US" sz="4400" dirty="0" smtClean="0">
                <a:latin typeface="Arial Rounded MT Bold" pitchFamily="34" charset="0"/>
              </a:rPr>
              <a:t>We </a:t>
            </a:r>
            <a:r>
              <a:rPr lang="en-US" sz="4400" dirty="0" smtClean="0">
                <a:latin typeface="Arial Rounded MT Bold" pitchFamily="34" charset="0"/>
              </a:rPr>
              <a:t>all will die at some point and our souls will live on. </a:t>
            </a:r>
          </a:p>
          <a:p>
            <a:pPr lvl="0" algn="just"/>
            <a:r>
              <a:rPr lang="en-US" sz="4400" dirty="0" smtClean="0">
                <a:solidFill>
                  <a:srgbClr val="C00000"/>
                </a:solidFill>
                <a:latin typeface="Arial Rounded MT Bold" pitchFamily="34" charset="0"/>
              </a:rPr>
              <a:t>Our soul will be transferred to the fitted body to where you will spend your eternity.</a:t>
            </a:r>
          </a:p>
          <a:p>
            <a:pPr lvl="0" algn="just"/>
            <a:r>
              <a:rPr lang="en-US" sz="4400" dirty="0" smtClean="0">
                <a:latin typeface="Arial Rounded MT Bold" pitchFamily="34" charset="0"/>
              </a:rPr>
              <a:t>Those who are bound for hell will be given an eternal body suitable to absorb the harshness of their environment.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smtClean="0">
                <a:latin typeface="Arial Rounded MT Bold" pitchFamily="34" charset="0"/>
              </a:rPr>
              <a:t>Christians </a:t>
            </a:r>
            <a:r>
              <a:rPr lang="en-US" sz="4800" dirty="0" smtClean="0">
                <a:latin typeface="Arial Rounded MT Bold" pitchFamily="34" charset="0"/>
              </a:rPr>
              <a:t>and all the saints of the Old Testament will be given a body in the </a:t>
            </a:r>
            <a:r>
              <a:rPr lang="en-US" sz="4800" dirty="0" smtClean="0">
                <a:latin typeface="Arial Rounded MT Bold" pitchFamily="34" charset="0"/>
              </a:rPr>
              <a:t>same pattern </a:t>
            </a:r>
            <a:r>
              <a:rPr lang="en-US" sz="4800" dirty="0" smtClean="0">
                <a:latin typeface="Arial Rounded MT Bold" pitchFamily="34" charset="0"/>
              </a:rPr>
              <a:t>of the glorified body of Jesus Christ so that they will be able absorb the glory of God for all eternity</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4400" dirty="0" smtClean="0">
                <a:solidFill>
                  <a:srgbClr val="C00000"/>
                </a:solidFill>
                <a:latin typeface="Arial Rounded MT Bold" pitchFamily="34" charset="0"/>
              </a:rPr>
              <a:t>Isa </a:t>
            </a:r>
            <a:r>
              <a:rPr lang="en-US" sz="4400" dirty="0" smtClean="0">
                <a:solidFill>
                  <a:srgbClr val="C00000"/>
                </a:solidFill>
                <a:latin typeface="Arial Rounded MT Bold" pitchFamily="34" charset="0"/>
              </a:rPr>
              <a:t>61:10 </a:t>
            </a:r>
            <a:r>
              <a:rPr lang="en-US" sz="4400" dirty="0" smtClean="0">
                <a:latin typeface="Arial Rounded MT Bold" pitchFamily="34" charset="0"/>
              </a:rPr>
              <a:t>I will greatly rejoice in Yahweh, my soul shall be joyful in my God; for he has clothed me with the garments of salvation, he has covered me with the robe of righteousness, as a bridegroom decks himself with a garland, and as a bride adorns herself with her jewels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5400" dirty="0" smtClean="0">
                <a:latin typeface="Arial Rounded MT Bold" pitchFamily="34" charset="0"/>
              </a:rPr>
              <a:t>The </a:t>
            </a:r>
            <a:r>
              <a:rPr lang="en-US" sz="5400" dirty="0" smtClean="0">
                <a:latin typeface="Arial Rounded MT Bold" pitchFamily="34" charset="0"/>
              </a:rPr>
              <a:t>garment of salvation is figurative to the grace of God that covers all aspects of the life of the elect: past, present and future.</a:t>
            </a:r>
            <a:endParaRPr lang="en-US" sz="54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400" b="1" dirty="0" smtClean="0">
                <a:solidFill>
                  <a:srgbClr val="C00000"/>
                </a:solidFill>
                <a:latin typeface="Arial Rounded MT Bold" pitchFamily="34" charset="0"/>
              </a:rPr>
              <a:t>Conclusion</a:t>
            </a:r>
            <a:endParaRPr lang="en-US" sz="4400" dirty="0" smtClean="0">
              <a:solidFill>
                <a:srgbClr val="C00000"/>
              </a:solidFill>
              <a:latin typeface="Arial Rounded MT Bold" pitchFamily="34" charset="0"/>
            </a:endParaRPr>
          </a:p>
          <a:p>
            <a:pPr lvl="0" algn="just"/>
            <a:r>
              <a:rPr lang="en-US" sz="4400" dirty="0" smtClean="0">
                <a:latin typeface="Arial Rounded MT Bold" pitchFamily="34" charset="0"/>
              </a:rPr>
              <a:t>May God help each one of us to understand the value of our salvation!</a:t>
            </a:r>
          </a:p>
          <a:p>
            <a:pPr lvl="0" algn="just"/>
            <a:r>
              <a:rPr lang="en-US" sz="4400" dirty="0" smtClean="0">
                <a:solidFill>
                  <a:srgbClr val="C00000"/>
                </a:solidFill>
                <a:latin typeface="Arial Rounded MT Bold" pitchFamily="34" charset="0"/>
              </a:rPr>
              <a:t>When you understand the salvation of God, it will be easy for you to rejoice in the God of your salvation</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400" dirty="0" smtClean="0">
                <a:latin typeface="Arial Rounded MT Bold" pitchFamily="34" charset="0"/>
              </a:rPr>
              <a:t>No </a:t>
            </a:r>
            <a:r>
              <a:rPr lang="en-US" sz="4400" dirty="0" smtClean="0">
                <a:latin typeface="Arial Rounded MT Bold" pitchFamily="34" charset="0"/>
              </a:rPr>
              <a:t>matter what life may throw at you, it will be easy to say like Habakkuk: </a:t>
            </a:r>
          </a:p>
          <a:p>
            <a:pPr algn="just"/>
            <a:r>
              <a:rPr lang="en-US" sz="4400" dirty="0" err="1" smtClean="0">
                <a:solidFill>
                  <a:srgbClr val="C00000"/>
                </a:solidFill>
                <a:latin typeface="Arial Rounded MT Bold" pitchFamily="34" charset="0"/>
              </a:rPr>
              <a:t>Hab</a:t>
            </a:r>
            <a:r>
              <a:rPr lang="en-US" sz="4400" dirty="0" smtClean="0">
                <a:solidFill>
                  <a:srgbClr val="C00000"/>
                </a:solidFill>
                <a:latin typeface="Arial Rounded MT Bold" pitchFamily="34" charset="0"/>
              </a:rPr>
              <a:t> 3:18 Yet I will rejoice in Yahweh. I will be joyful in the God of my salvation!</a:t>
            </a:r>
          </a:p>
          <a:p>
            <a:pPr algn="r"/>
            <a:r>
              <a:rPr lang="en-US" sz="4400" dirty="0" smtClean="0">
                <a:latin typeface="Arial Rounded MT Bold" pitchFamily="34" charset="0"/>
              </a:rPr>
              <a:t>AMEN!</a:t>
            </a:r>
            <a:endParaRPr lang="en-US" sz="4400"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26006</TotalTime>
  <Words>1278</Words>
  <Application>Microsoft Office PowerPoint</Application>
  <PresentationFormat>On-screen Show (4:3)</PresentationFormat>
  <Paragraphs>73</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CHRIST THE ROCK CONGREGATION SUNDAY OCTOBER 20TH 2024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360</cp:revision>
  <dcterms:created xsi:type="dcterms:W3CDTF">2022-04-13T13:36:19Z</dcterms:created>
  <dcterms:modified xsi:type="dcterms:W3CDTF">2024-10-18T15:02:06Z</dcterms:modified>
</cp:coreProperties>
</file>