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374" r:id="rId4"/>
    <p:sldId id="375" r:id="rId5"/>
    <p:sldId id="376" r:id="rId6"/>
    <p:sldId id="288" r:id="rId7"/>
    <p:sldId id="377" r:id="rId8"/>
    <p:sldId id="378" r:id="rId9"/>
    <p:sldId id="379" r:id="rId10"/>
    <p:sldId id="380" r:id="rId11"/>
    <p:sldId id="381" r:id="rId12"/>
    <p:sldId id="382" r:id="rId13"/>
    <p:sldId id="383" r:id="rId14"/>
    <p:sldId id="384" r:id="rId15"/>
    <p:sldId id="385" r:id="rId16"/>
    <p:sldId id="386" r:id="rId17"/>
    <p:sldId id="387" r:id="rId18"/>
    <p:sldId id="347" r:id="rId19"/>
    <p:sldId id="346" r:id="rId20"/>
    <p:sldId id="297" r:id="rId21"/>
    <p:sldId id="348" r:id="rId22"/>
    <p:sldId id="266" r:id="rId23"/>
    <p:sldId id="353" r:id="rId24"/>
    <p:sldId id="354" r:id="rId25"/>
    <p:sldId id="355" r:id="rId26"/>
    <p:sldId id="298" r:id="rId27"/>
    <p:sldId id="357" r:id="rId28"/>
    <p:sldId id="356" r:id="rId29"/>
    <p:sldId id="299" r:id="rId30"/>
    <p:sldId id="267" r:id="rId31"/>
    <p:sldId id="364" r:id="rId32"/>
    <p:sldId id="300" r:id="rId33"/>
    <p:sldId id="365" r:id="rId34"/>
    <p:sldId id="303" r:id="rId35"/>
    <p:sldId id="366" r:id="rId36"/>
    <p:sldId id="367" r:id="rId37"/>
    <p:sldId id="368" r:id="rId38"/>
    <p:sldId id="372" r:id="rId39"/>
    <p:sldId id="37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CC"/>
    <a:srgbClr val="FF33CC"/>
    <a:srgbClr val="0066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74" d="100"/>
          <a:sy n="74" d="100"/>
        </p:scale>
        <p:origin x="-804" y="-102"/>
      </p:cViewPr>
      <p:guideLst>
        <p:guide orient="horz" pos="2160"/>
        <p:guide pos="2880"/>
      </p:guideLst>
    </p:cSldViewPr>
  </p:slideViewPr>
  <p:outlineViewPr>
    <p:cViewPr>
      <p:scale>
        <a:sx n="33" d="100"/>
        <a:sy n="33" d="100"/>
      </p:scale>
      <p:origin x="0" y="3199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EB9C77-00F1-4DE6-9539-89C738A6ECA0}"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EB9C77-00F1-4DE6-9539-89C738A6ECA0}"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EB9C77-00F1-4DE6-9539-89C738A6ECA0}" type="datetimeFigureOut">
              <a:rPr lang="en-US" smtClean="0"/>
              <a:pPr/>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EB9C77-00F1-4DE6-9539-89C738A6ECA0}" type="datetimeFigureOut">
              <a:rPr lang="en-US" smtClean="0"/>
              <a:pPr/>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9C77-00F1-4DE6-9539-89C738A6ECA0}" type="datetimeFigureOut">
              <a:rPr lang="en-US" smtClean="0"/>
              <a:pPr/>
              <a:t>10/3/2024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B9C77-00F1-4DE6-9539-89C738A6ECA0}" type="datetimeFigureOut">
              <a:rPr lang="en-US" smtClean="0"/>
              <a:pPr/>
              <a:t>10/3/2024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0111C-D43C-4E59-977C-0AE9F4B01F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09799"/>
          </a:xfr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smtClean="0">
                <a:solidFill>
                  <a:schemeClr val="tx1"/>
                </a:solidFill>
              </a:rPr>
              <a:t/>
            </a:r>
            <a:br>
              <a:rPr lang="en-US" b="1" smtClean="0">
                <a:solidFill>
                  <a:schemeClr val="tx1"/>
                </a:solidFill>
              </a:rPr>
            </a:br>
            <a:r>
              <a:rPr lang="en-US" b="1" smtClean="0">
                <a:solidFill>
                  <a:schemeClr val="tx1"/>
                </a:solidFill>
              </a:rPr>
              <a:t>CHRIST </a:t>
            </a:r>
            <a:r>
              <a:rPr lang="en-US" b="1" dirty="0">
                <a:solidFill>
                  <a:schemeClr val="tx1"/>
                </a:solidFill>
              </a:rPr>
              <a:t>THE ROCK CONGREGATION</a:t>
            </a:r>
            <a:br>
              <a:rPr lang="en-US" b="1" dirty="0">
                <a:solidFill>
                  <a:schemeClr val="tx1"/>
                </a:solidFill>
              </a:rPr>
            </a:br>
            <a:r>
              <a:rPr lang="en-US" b="1" dirty="0" smtClean="0">
                <a:solidFill>
                  <a:schemeClr val="bg1"/>
                </a:solidFill>
              </a:rPr>
              <a:t>SUNDAY </a:t>
            </a:r>
            <a:r>
              <a:rPr lang="en-US" b="1" dirty="0" smtClean="0">
                <a:solidFill>
                  <a:schemeClr val="bg1"/>
                </a:solidFill>
              </a:rPr>
              <a:t>OCT</a:t>
            </a:r>
            <a:r>
              <a:rPr lang="en-US" b="1" dirty="0" smtClean="0">
                <a:solidFill>
                  <a:schemeClr val="bg1"/>
                </a:solidFill>
              </a:rPr>
              <a:t>OBER 6</a:t>
            </a:r>
            <a:r>
              <a:rPr lang="en-US" b="1" baseline="30000" dirty="0" smtClean="0">
                <a:solidFill>
                  <a:schemeClr val="bg1"/>
                </a:solidFill>
              </a:rPr>
              <a:t>TH</a:t>
            </a:r>
            <a:r>
              <a:rPr lang="en-US" b="1" dirty="0" smtClean="0">
                <a:solidFill>
                  <a:schemeClr val="bg1"/>
                </a:solidFill>
              </a:rPr>
              <a:t> 2024 </a:t>
            </a:r>
            <a:r>
              <a:rPr lang="en-US" b="1" dirty="0">
                <a:solidFill>
                  <a:schemeClr val="tx1"/>
                </a:solidFill>
              </a:rPr>
              <a:t/>
            </a:r>
            <a:br>
              <a:rPr lang="en-US" b="1" dirty="0">
                <a:solidFill>
                  <a:schemeClr val="tx1"/>
                </a:solidFill>
              </a:rPr>
            </a:br>
            <a:r>
              <a:rPr lang="en-US" b="1" dirty="0">
                <a:solidFill>
                  <a:schemeClr val="tx1"/>
                </a:solidFill>
              </a:rPr>
              <a:t>Sermon by </a:t>
            </a:r>
            <a:r>
              <a:rPr lang="en-US" b="1" dirty="0" err="1" smtClean="0">
                <a:solidFill>
                  <a:schemeClr val="tx1"/>
                </a:solidFill>
              </a:rPr>
              <a:t>Pst</a:t>
            </a:r>
            <a:r>
              <a:rPr lang="en-US" b="1" dirty="0" smtClean="0">
                <a:solidFill>
                  <a:schemeClr val="tx1"/>
                </a:solidFill>
              </a:rPr>
              <a:t>. Marc </a:t>
            </a:r>
            <a:r>
              <a:rPr lang="en-US" b="1" dirty="0" err="1" smtClean="0">
                <a:solidFill>
                  <a:schemeClr val="tx1"/>
                </a:solidFill>
              </a:rPr>
              <a:t>Edouard</a:t>
            </a:r>
            <a:r>
              <a:rPr lang="en-US" b="1" dirty="0" smtClean="0">
                <a:solidFill>
                  <a:schemeClr val="tx1"/>
                </a:solidFill>
              </a:rPr>
              <a:t> Simeon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286000"/>
            <a:ext cx="9144000" cy="4572000"/>
          </a:xfrm>
          <a:solidFill>
            <a:schemeClr val="tx1"/>
          </a:solidFill>
        </p:spPr>
        <p:style>
          <a:lnRef idx="1">
            <a:schemeClr val="accent4"/>
          </a:lnRef>
          <a:fillRef idx="2">
            <a:schemeClr val="accent4"/>
          </a:fillRef>
          <a:effectRef idx="1">
            <a:schemeClr val="accent4"/>
          </a:effectRef>
          <a:fontRef idx="minor">
            <a:schemeClr val="dk1"/>
          </a:fontRef>
        </p:style>
        <p:txBody>
          <a:bodyPr>
            <a:normAutofit fontScale="92500"/>
          </a:bodyPr>
          <a:lstStyle/>
          <a:p>
            <a:r>
              <a:rPr lang="fr-FR" sz="4800" b="1" dirty="0" smtClean="0">
                <a:solidFill>
                  <a:schemeClr val="bg1"/>
                </a:solidFill>
              </a:rPr>
              <a:t>Toutefois, Je Veux Me Réjouir en L'Éternel, Je Veux Me Réjouir Dans le Dieu de Mon Salut. Habacuc 3 :18 </a:t>
            </a:r>
            <a:endParaRPr lang="en-US" sz="4800" dirty="0" smtClean="0">
              <a:solidFill>
                <a:schemeClr val="bg1"/>
              </a:solidFill>
            </a:endParaRPr>
          </a:p>
          <a:p>
            <a:r>
              <a:rPr lang="en-US" sz="4800" dirty="0" smtClean="0">
                <a:solidFill>
                  <a:srgbClr val="FFFF00"/>
                </a:solidFill>
                <a:latin typeface="Arial" pitchFamily="34" charset="0"/>
                <a:cs typeface="Arial" pitchFamily="34" charset="0"/>
              </a:rPr>
              <a:t>Yet </a:t>
            </a:r>
            <a:r>
              <a:rPr lang="en-US" sz="4800" dirty="0" smtClean="0">
                <a:solidFill>
                  <a:srgbClr val="FFFF00"/>
                </a:solidFill>
                <a:latin typeface="Arial" pitchFamily="34" charset="0"/>
                <a:cs typeface="Arial" pitchFamily="34" charset="0"/>
              </a:rPr>
              <a:t>I will rejoice in the LORD, I will joy in the God of my salvation</a:t>
            </a:r>
            <a:r>
              <a:rPr lang="en-US" sz="4800" dirty="0" smtClean="0">
                <a:solidFill>
                  <a:srgbClr val="FFFF00"/>
                </a:solidFill>
                <a:latin typeface="Arial" pitchFamily="34" charset="0"/>
                <a:cs typeface="Arial" pitchFamily="34" charset="0"/>
              </a:rPr>
              <a:t>.</a:t>
            </a:r>
            <a:r>
              <a:rPr lang="en-US" sz="4800" dirty="0" smtClean="0">
                <a:solidFill>
                  <a:srgbClr val="FFFF00"/>
                </a:solidFill>
                <a:latin typeface="Arial" pitchFamily="34" charset="0"/>
                <a:cs typeface="Arial" pitchFamily="34" charset="0"/>
              </a:rPr>
              <a:t> </a:t>
            </a:r>
            <a:r>
              <a:rPr lang="en-US" sz="4800" dirty="0" err="1" smtClean="0">
                <a:solidFill>
                  <a:srgbClr val="FFFF00"/>
                </a:solidFill>
                <a:latin typeface="Arial" pitchFamily="34" charset="0"/>
                <a:cs typeface="Arial" pitchFamily="34" charset="0"/>
              </a:rPr>
              <a:t>Hab</a:t>
            </a:r>
            <a:r>
              <a:rPr lang="en-US" sz="4800" dirty="0" smtClean="0">
                <a:solidFill>
                  <a:srgbClr val="FFFF00"/>
                </a:solidFill>
                <a:latin typeface="Arial" pitchFamily="34" charset="0"/>
                <a:cs typeface="Arial" pitchFamily="34" charset="0"/>
              </a:rPr>
              <a:t> 3:18 </a:t>
            </a:r>
            <a:endParaRPr lang="en-US" sz="4800" dirty="0">
              <a:solidFill>
                <a:srgbClr val="FFFF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33CC">
                  <a:tint val="66000"/>
                  <a:satMod val="160000"/>
                </a:srgbClr>
              </a:gs>
              <a:gs pos="50000">
                <a:srgbClr val="0033CC">
                  <a:tint val="44500"/>
                  <a:satMod val="160000"/>
                </a:srgbClr>
              </a:gs>
              <a:gs pos="100000">
                <a:srgbClr val="0033CC">
                  <a:tint val="23500"/>
                  <a:satMod val="160000"/>
                </a:srgbClr>
              </a:gs>
            </a:gsLst>
            <a:lin ang="8100000" scaled="1"/>
            <a:tileRect/>
          </a:gradFill>
        </p:spPr>
        <p:txBody>
          <a:bodyPr>
            <a:normAutofit/>
          </a:bodyPr>
          <a:lstStyle/>
          <a:p>
            <a:pPr algn="ctr">
              <a:buNone/>
            </a:pPr>
            <a:r>
              <a:rPr lang="fr-FR" sz="4400" b="1" dirty="0" smtClean="0">
                <a:solidFill>
                  <a:srgbClr val="002060"/>
                </a:solidFill>
                <a:latin typeface="Copperplate Gothic Bold" pitchFamily="34" charset="0"/>
              </a:rPr>
              <a:t>Toutefois, Je Veux Me Réjouir en L'Éternel, Je Veux Me Réjouir Dans le Dieu de Mon Salut. </a:t>
            </a:r>
            <a:endParaRPr lang="fr-FR" sz="4400" b="1" dirty="0" smtClean="0">
              <a:solidFill>
                <a:srgbClr val="002060"/>
              </a:solidFill>
              <a:latin typeface="Copperplate Gothic Bold" pitchFamily="34" charset="0"/>
            </a:endParaRPr>
          </a:p>
          <a:p>
            <a:pPr algn="r">
              <a:buNone/>
            </a:pPr>
            <a:r>
              <a:rPr lang="fr-FR" sz="4400" b="1" dirty="0" smtClean="0">
                <a:latin typeface="Copperplate Gothic Bold" pitchFamily="34" charset="0"/>
              </a:rPr>
              <a:t>Habacuc </a:t>
            </a:r>
            <a:r>
              <a:rPr lang="fr-FR" sz="4400" b="1" dirty="0" smtClean="0">
                <a:latin typeface="Copperplate Gothic Bold" pitchFamily="34" charset="0"/>
              </a:rPr>
              <a:t>3 :18 </a:t>
            </a:r>
            <a:endParaRPr lang="en-US" sz="4400" dirty="0" smtClean="0">
              <a:latin typeface="Copperplate Gothic Bold" pitchFamily="34" charset="0"/>
            </a:endParaRPr>
          </a:p>
          <a:p>
            <a:pPr algn="just">
              <a:buNone/>
            </a:pPr>
            <a:r>
              <a:rPr lang="fr-FR" sz="4800" dirty="0" smtClean="0">
                <a:solidFill>
                  <a:srgbClr val="C00000"/>
                </a:solidFill>
                <a:latin typeface="Arial Rounded MT Bold" pitchFamily="34" charset="0"/>
              </a:rPr>
              <a:t>INTRODUCTION</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En préparant ce message, je pense à ce chant, « </a:t>
            </a:r>
            <a:r>
              <a:rPr lang="fr-FR" sz="4800" b="1" dirty="0" smtClean="0">
                <a:latin typeface="Arial Rounded MT Bold" pitchFamily="34" charset="0"/>
              </a:rPr>
              <a:t>La voix du Seigneur M'appelle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ctr">
              <a:buNone/>
            </a:pPr>
            <a:r>
              <a:rPr lang="fr-FR" sz="4800" b="1" dirty="0" smtClean="0">
                <a:solidFill>
                  <a:srgbClr val="0000CC"/>
                </a:solidFill>
                <a:latin typeface="Arial Rounded MT Bold" pitchFamily="34" charset="0"/>
              </a:rPr>
              <a:t>La </a:t>
            </a:r>
            <a:r>
              <a:rPr lang="fr-FR" sz="4800" b="1" dirty="0" smtClean="0">
                <a:solidFill>
                  <a:srgbClr val="0000CC"/>
                </a:solidFill>
                <a:latin typeface="Arial Rounded MT Bold" pitchFamily="34" charset="0"/>
              </a:rPr>
              <a:t>voix du Seigneur m'appelle   </a:t>
            </a:r>
            <a:endParaRPr lang="en-US" sz="4800" dirty="0" smtClean="0">
              <a:solidFill>
                <a:srgbClr val="0000CC"/>
              </a:solidFill>
              <a:latin typeface="Arial Rounded MT Bold" pitchFamily="34" charset="0"/>
            </a:endParaRPr>
          </a:p>
          <a:p>
            <a:pPr algn="ctr">
              <a:buNone/>
            </a:pPr>
            <a:r>
              <a:rPr lang="fr-FR" sz="4800" dirty="0" smtClean="0">
                <a:solidFill>
                  <a:srgbClr val="0000CC"/>
                </a:solidFill>
                <a:latin typeface="Arial Rounded MT Bold" pitchFamily="34" charset="0"/>
              </a:rPr>
              <a:t>1 </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La voix du Seigneur m'appelle : </a:t>
            </a:r>
            <a:br>
              <a:rPr lang="fr-FR" sz="4800" dirty="0" smtClean="0">
                <a:latin typeface="Arial Rounded MT Bold" pitchFamily="34" charset="0"/>
              </a:rPr>
            </a:br>
            <a:r>
              <a:rPr lang="fr-FR" sz="4800" dirty="0" smtClean="0">
                <a:latin typeface="Arial Rounded MT Bold" pitchFamily="34" charset="0"/>
              </a:rPr>
              <a:t>Prends ta croix et viens, suis-moi! </a:t>
            </a:r>
            <a:br>
              <a:rPr lang="fr-FR" sz="4800" dirty="0" smtClean="0">
                <a:latin typeface="Arial Rounded MT Bold" pitchFamily="34" charset="0"/>
              </a:rPr>
            </a:br>
            <a:r>
              <a:rPr lang="fr-FR" sz="4800" dirty="0" smtClean="0">
                <a:latin typeface="Arial Rounded MT Bold" pitchFamily="34" charset="0"/>
              </a:rPr>
              <a:t>Je réponds: «Sauveur fidèle, </a:t>
            </a:r>
            <a:br>
              <a:rPr lang="fr-FR" sz="4800" dirty="0" smtClean="0">
                <a:latin typeface="Arial Rounded MT Bold" pitchFamily="34" charset="0"/>
              </a:rPr>
            </a:br>
            <a:r>
              <a:rPr lang="fr-FR" sz="4800" dirty="0" smtClean="0">
                <a:latin typeface="Arial Rounded MT Bold" pitchFamily="34" charset="0"/>
              </a:rPr>
              <a:t>Me voici, je suis à toi!» </a:t>
            </a:r>
            <a:br>
              <a:rPr lang="fr-FR" sz="4800" dirty="0" smtClean="0">
                <a:latin typeface="Arial Rounded MT Bold" pitchFamily="34" charset="0"/>
              </a:rPr>
            </a:br>
            <a:r>
              <a:rPr lang="fr-FR" sz="4800" dirty="0" smtClean="0">
                <a:solidFill>
                  <a:srgbClr val="0000CC"/>
                </a:solidFill>
                <a:latin typeface="Arial Rounded MT Bold" pitchFamily="34" charset="0"/>
              </a:rPr>
              <a:t>Refrain</a:t>
            </a:r>
            <a:r>
              <a:rPr lang="fr-FR" sz="4800" dirty="0" smtClean="0">
                <a:latin typeface="Arial Rounded MT Bold" pitchFamily="34" charset="0"/>
              </a:rPr>
              <a:t> </a:t>
            </a:r>
            <a:br>
              <a:rPr lang="fr-FR" sz="4800" dirty="0" smtClean="0">
                <a:latin typeface="Arial Rounded MT Bold" pitchFamily="34" charset="0"/>
              </a:rPr>
            </a:br>
            <a:r>
              <a:rPr lang="fr-FR" sz="4800" dirty="0" smtClean="0">
                <a:solidFill>
                  <a:srgbClr val="C00000"/>
                </a:solidFill>
                <a:latin typeface="Arial Rounded MT Bold" pitchFamily="34" charset="0"/>
              </a:rPr>
              <a:t>Jusqu'au bout, je veux te suivre,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Dans les bons, les mauvais jours,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À toi pour mourir et vivre,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À toi, Jésus, pour toujours. </a:t>
            </a:r>
            <a:endParaRPr lang="en-US" sz="48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33CC">
                  <a:tint val="66000"/>
                  <a:satMod val="160000"/>
                </a:srgbClr>
              </a:gs>
              <a:gs pos="50000">
                <a:srgbClr val="0033CC">
                  <a:tint val="44500"/>
                  <a:satMod val="160000"/>
                </a:srgbClr>
              </a:gs>
              <a:gs pos="100000">
                <a:srgbClr val="0033CC">
                  <a:tint val="23500"/>
                  <a:satMod val="160000"/>
                </a:srgbClr>
              </a:gs>
            </a:gsLst>
            <a:lin ang="8100000" scaled="1"/>
            <a:tileRect/>
          </a:gradFill>
        </p:spPr>
        <p:txBody>
          <a:bodyPr>
            <a:normAutofit fontScale="92500" lnSpcReduction="10000"/>
          </a:bodyPr>
          <a:lstStyle/>
          <a:p>
            <a:pPr marL="0" indent="0" algn="ctr">
              <a:buNone/>
            </a:pPr>
            <a:r>
              <a:rPr lang="fr-FR" sz="4800" dirty="0" smtClean="0">
                <a:latin typeface="Arial Rounded MT Bold" pitchFamily="34" charset="0"/>
              </a:rPr>
              <a:t>2 </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Mais le chemin du calvaire </a:t>
            </a:r>
            <a:br>
              <a:rPr lang="fr-FR" sz="4800" dirty="0" smtClean="0">
                <a:latin typeface="Arial Rounded MT Bold" pitchFamily="34" charset="0"/>
              </a:rPr>
            </a:br>
            <a:r>
              <a:rPr lang="fr-FR" sz="4800" dirty="0" smtClean="0">
                <a:latin typeface="Arial Rounded MT Bold" pitchFamily="34" charset="0"/>
              </a:rPr>
              <a:t>Est étroit et périlleux, </a:t>
            </a:r>
            <a:br>
              <a:rPr lang="fr-FR" sz="4800" dirty="0" smtClean="0">
                <a:latin typeface="Arial Rounded MT Bold" pitchFamily="34" charset="0"/>
              </a:rPr>
            </a:br>
            <a:r>
              <a:rPr lang="fr-FR" sz="4800" b="1" dirty="0" smtClean="0">
                <a:latin typeface="Arial Rounded MT Bold" pitchFamily="34" charset="0"/>
              </a:rPr>
              <a:t>C'est un chemin solitaire,</a:t>
            </a:r>
            <a:r>
              <a:rPr lang="fr-FR" sz="4800" dirty="0" smtClean="0">
                <a:latin typeface="Arial Rounded MT Bold" pitchFamily="34" charset="0"/>
              </a:rPr>
              <a:t> </a:t>
            </a:r>
            <a:br>
              <a:rPr lang="fr-FR" sz="4800" dirty="0" smtClean="0">
                <a:latin typeface="Arial Rounded MT Bold" pitchFamily="34" charset="0"/>
              </a:rPr>
            </a:br>
            <a:r>
              <a:rPr lang="fr-FR" sz="4800" dirty="0" smtClean="0">
                <a:latin typeface="Arial Rounded MT Bold" pitchFamily="34" charset="0"/>
              </a:rPr>
              <a:t>Difficile et ténébreux. </a:t>
            </a:r>
            <a:br>
              <a:rPr lang="fr-FR" sz="4800" dirty="0" smtClean="0">
                <a:latin typeface="Arial Rounded MT Bold" pitchFamily="34" charset="0"/>
              </a:rPr>
            </a:br>
            <a:r>
              <a:rPr lang="fr-FR" sz="4800" dirty="0" smtClean="0">
                <a:solidFill>
                  <a:srgbClr val="C00000"/>
                </a:solidFill>
                <a:latin typeface="Arial Rounded MT Bold" pitchFamily="34" charset="0"/>
              </a:rPr>
              <a:t>3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Il faut quitter ceux qu'on aime,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Savoir être mal jugé,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Endurer l'injure même,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Du monde être méprisé. </a:t>
            </a:r>
            <a:br>
              <a:rPr lang="fr-FR" sz="4800" dirty="0" smtClean="0">
                <a:solidFill>
                  <a:srgbClr val="C00000"/>
                </a:solidFill>
                <a:latin typeface="Arial Rounded MT Bold" pitchFamily="34" charset="0"/>
              </a:rPr>
            </a:br>
            <a:endParaRPr lang="en-US" sz="4800" dirty="0">
              <a:solidFill>
                <a:srgbClr val="C0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33CC">
                  <a:tint val="66000"/>
                  <a:satMod val="160000"/>
                </a:srgbClr>
              </a:gs>
              <a:gs pos="50000">
                <a:srgbClr val="0033CC">
                  <a:tint val="44500"/>
                  <a:satMod val="160000"/>
                </a:srgbClr>
              </a:gs>
              <a:gs pos="100000">
                <a:srgbClr val="0033CC">
                  <a:tint val="23500"/>
                  <a:satMod val="160000"/>
                </a:srgbClr>
              </a:gs>
            </a:gsLst>
            <a:lin ang="8100000" scaled="1"/>
            <a:tileRect/>
          </a:gradFill>
        </p:spPr>
        <p:txBody>
          <a:bodyPr>
            <a:normAutofit lnSpcReduction="10000"/>
          </a:bodyPr>
          <a:lstStyle/>
          <a:p>
            <a:pPr marL="0" indent="0" algn="ctr">
              <a:buNone/>
            </a:pPr>
            <a:r>
              <a:rPr lang="fr-FR" sz="4800" dirty="0" smtClean="0">
                <a:latin typeface="Arial Rounded MT Bold" pitchFamily="34" charset="0"/>
              </a:rPr>
              <a:t>4 </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Oui, perdre sa propre vie, </a:t>
            </a:r>
            <a:br>
              <a:rPr lang="fr-FR" sz="4800" dirty="0" smtClean="0">
                <a:latin typeface="Arial Rounded MT Bold" pitchFamily="34" charset="0"/>
              </a:rPr>
            </a:br>
            <a:r>
              <a:rPr lang="fr-FR" sz="4800" dirty="0" smtClean="0">
                <a:latin typeface="Arial Rounded MT Bold" pitchFamily="34" charset="0"/>
              </a:rPr>
              <a:t>Consentir à n'être rien, </a:t>
            </a:r>
            <a:br>
              <a:rPr lang="fr-FR" sz="4800" dirty="0" smtClean="0">
                <a:latin typeface="Arial Rounded MT Bold" pitchFamily="34" charset="0"/>
              </a:rPr>
            </a:br>
            <a:r>
              <a:rPr lang="fr-FR" sz="4800" u="sng" dirty="0" smtClean="0">
                <a:latin typeface="Arial Rounded MT Bold" pitchFamily="34" charset="0"/>
              </a:rPr>
              <a:t>N'avoir qu'une seule envie : </a:t>
            </a:r>
            <a:br>
              <a:rPr lang="fr-FR" sz="4800" u="sng" dirty="0" smtClean="0">
                <a:latin typeface="Arial Rounded MT Bold" pitchFamily="34" charset="0"/>
              </a:rPr>
            </a:br>
            <a:r>
              <a:rPr lang="fr-FR" sz="4800" u="sng" dirty="0" smtClean="0">
                <a:latin typeface="Arial Rounded MT Bold" pitchFamily="34" charset="0"/>
              </a:rPr>
              <a:t>Aimer Jésus, le seul bien!</a:t>
            </a:r>
            <a:r>
              <a:rPr lang="fr-FR" sz="4800" dirty="0" smtClean="0">
                <a:latin typeface="Arial Rounded MT Bold" pitchFamily="34" charset="0"/>
              </a:rPr>
              <a:t> </a:t>
            </a:r>
            <a:br>
              <a:rPr lang="fr-FR" sz="4800" dirty="0" smtClean="0">
                <a:latin typeface="Arial Rounded MT Bold" pitchFamily="34" charset="0"/>
              </a:rPr>
            </a:br>
            <a:r>
              <a:rPr lang="fr-FR" sz="4800" dirty="0" smtClean="0">
                <a:solidFill>
                  <a:srgbClr val="C00000"/>
                </a:solidFill>
                <a:latin typeface="Arial Rounded MT Bold" pitchFamily="34" charset="0"/>
              </a:rPr>
              <a:t>5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Jésus donne grâce et gloire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Pour le suivre pas à pas,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Avec lui, joie et victoire,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Paix et bonheur ici-bas!</a:t>
            </a:r>
            <a:endParaRPr lang="en-US" sz="4800" dirty="0">
              <a:solidFill>
                <a:srgbClr val="C0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dirty="0" smtClean="0">
                <a:solidFill>
                  <a:srgbClr val="002060"/>
                </a:solidFill>
                <a:latin typeface="Arial Rounded MT Bold" pitchFamily="34" charset="0"/>
              </a:rPr>
              <a:t>La foi Chrétienne est sans doute en détresse dans le monde aujourd’hui.</a:t>
            </a:r>
            <a:endParaRPr lang="en-US" sz="4800" dirty="0" smtClean="0">
              <a:solidFill>
                <a:srgbClr val="002060"/>
              </a:solidFill>
              <a:latin typeface="Arial Rounded MT Bold" pitchFamily="34" charset="0"/>
            </a:endParaRPr>
          </a:p>
          <a:p>
            <a:pPr lvl="0" algn="just"/>
            <a:r>
              <a:rPr lang="fr-FR" sz="4800" dirty="0" smtClean="0">
                <a:solidFill>
                  <a:srgbClr val="FF0000"/>
                </a:solidFill>
                <a:latin typeface="Arial Rounded MT Bold" pitchFamily="34" charset="0"/>
              </a:rPr>
              <a:t>Nous sommes avertis dans la bible que dans les derniers jours, la foi du plus grand nombre refroidira</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600" dirty="0" smtClean="0">
                <a:solidFill>
                  <a:srgbClr val="FF0000"/>
                </a:solidFill>
                <a:latin typeface="Arial Rounded MT Bold" pitchFamily="34" charset="0"/>
              </a:rPr>
              <a:t>2Ti </a:t>
            </a:r>
            <a:r>
              <a:rPr lang="fr-FR" sz="4600" dirty="0" smtClean="0">
                <a:solidFill>
                  <a:srgbClr val="FF0000"/>
                </a:solidFill>
                <a:latin typeface="Arial Rounded MT Bold" pitchFamily="34" charset="0"/>
              </a:rPr>
              <a:t>4:3 </a:t>
            </a:r>
            <a:r>
              <a:rPr lang="fr-FR" sz="4600" dirty="0" smtClean="0">
                <a:solidFill>
                  <a:srgbClr val="002060"/>
                </a:solidFill>
                <a:latin typeface="Arial Rounded MT Bold" pitchFamily="34" charset="0"/>
              </a:rPr>
              <a:t>Car il viendra un temps où les hommes ne supporteront pas la saine doctrine; mais, ayant la démangeaison d'entendre des choses agréables, ils se donneront une foule de docteurs selon leurs propres désirs</a:t>
            </a:r>
            <a:r>
              <a:rPr lang="fr-FR" sz="4600" dirty="0" smtClean="0">
                <a:solidFill>
                  <a:srgbClr val="002060"/>
                </a:solidFill>
                <a:latin typeface="Arial Rounded MT Bold" pitchFamily="34" charset="0"/>
              </a:rPr>
              <a:t>,</a:t>
            </a:r>
            <a:endParaRPr lang="en-US" sz="4600" dirty="0" smtClean="0">
              <a:solidFill>
                <a:srgbClr val="00206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dirty="0" smtClean="0">
                <a:solidFill>
                  <a:srgbClr val="FF0000"/>
                </a:solidFill>
                <a:latin typeface="Arial Rounded MT Bold" pitchFamily="34" charset="0"/>
              </a:rPr>
              <a:t>Mt </a:t>
            </a:r>
            <a:r>
              <a:rPr lang="fr-FR" sz="4400" dirty="0" smtClean="0">
                <a:solidFill>
                  <a:srgbClr val="FF0000"/>
                </a:solidFill>
                <a:latin typeface="Arial Rounded MT Bold" pitchFamily="34" charset="0"/>
              </a:rPr>
              <a:t>24:15 </a:t>
            </a:r>
            <a:r>
              <a:rPr lang="fr-FR" sz="4400" dirty="0" smtClean="0">
                <a:solidFill>
                  <a:srgbClr val="002060"/>
                </a:solidFill>
                <a:latin typeface="Arial Rounded MT Bold" pitchFamily="34" charset="0"/>
              </a:rPr>
              <a:t>C'est pourquoi, lorsque vous verrez l'abomination de la désolation, dont a parlé le prophète Daniel, établie en lieu saint, -que celui qui lit fasse attention! –</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Si vous suivez les nouvelles vous avez observé la chute de bons nombres de pasteurs de grand renom</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dirty="0" smtClean="0">
                <a:solidFill>
                  <a:srgbClr val="002060"/>
                </a:solidFill>
                <a:latin typeface="Arial Rounded MT Bold" pitchFamily="34" charset="0"/>
              </a:rPr>
              <a:t>Dans </a:t>
            </a:r>
            <a:r>
              <a:rPr lang="fr-FR" sz="4400" dirty="0" smtClean="0">
                <a:solidFill>
                  <a:srgbClr val="002060"/>
                </a:solidFill>
                <a:latin typeface="Arial Rounded MT Bold" pitchFamily="34" charset="0"/>
              </a:rPr>
              <a:t>ce scandale de (</a:t>
            </a:r>
            <a:r>
              <a:rPr lang="fr-FR" sz="4400" dirty="0" err="1" smtClean="0">
                <a:solidFill>
                  <a:srgbClr val="002060"/>
                </a:solidFill>
                <a:latin typeface="Arial Rounded MT Bold" pitchFamily="34" charset="0"/>
              </a:rPr>
              <a:t>Diddy</a:t>
            </a:r>
            <a:r>
              <a:rPr lang="fr-FR" sz="4400" dirty="0" smtClean="0">
                <a:solidFill>
                  <a:srgbClr val="002060"/>
                </a:solidFill>
                <a:latin typeface="Arial Rounded MT Bold" pitchFamily="34" charset="0"/>
              </a:rPr>
              <a:t>) qui fait l’actualité mondiale, on s’attend encore à la chute d’un grand nombre de soi-disant hommes de Dieu et artistes chrétiens.</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Beaucoup de dénominations succombent sous la pression de la philosophie du monde actuel. </a:t>
            </a:r>
            <a:endParaRPr lang="en-US" sz="4400" dirty="0" smtClean="0">
              <a:solidFill>
                <a:srgbClr val="FF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fr-FR" sz="4400" dirty="0" smtClean="0">
                <a:solidFill>
                  <a:srgbClr val="002060"/>
                </a:solidFill>
                <a:latin typeface="Arial Rounded MT Bold" pitchFamily="34" charset="0"/>
              </a:rPr>
              <a:t>L’inerrance </a:t>
            </a:r>
            <a:r>
              <a:rPr lang="fr-FR" sz="4400" dirty="0" smtClean="0">
                <a:solidFill>
                  <a:srgbClr val="002060"/>
                </a:solidFill>
                <a:latin typeface="Arial Rounded MT Bold" pitchFamily="34" charset="0"/>
              </a:rPr>
              <a:t>de la bible, l’exclusivité de la foi chrétienne, l’homosexualité, l’abortion, le divorce et l’alcool deviennent monnaie courante dans la majorité des congrégations. </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Le jugement de Dieu est imminent sur cette génération, et cela commencera dans la maison de Dieu.  </a:t>
            </a:r>
            <a:endParaRPr lang="en-US" sz="4400" dirty="0" smtClean="0">
              <a:solidFill>
                <a:srgbClr val="FF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solidFill>
                  <a:srgbClr val="002060"/>
                </a:solidFill>
                <a:latin typeface="Arial Rounded MT Bold" pitchFamily="34" charset="0"/>
              </a:rPr>
              <a:t>Je </a:t>
            </a:r>
            <a:r>
              <a:rPr lang="fr-FR" sz="4400" dirty="0" smtClean="0">
                <a:solidFill>
                  <a:srgbClr val="002060"/>
                </a:solidFill>
                <a:latin typeface="Arial Rounded MT Bold" pitchFamily="34" charset="0"/>
              </a:rPr>
              <a:t>suis personnellement profondément attristé de la dégradation morale de notre génération, et encore plus alarmé de voir briser les colonnes de l’Église qui devait servir de rempart dans ce monde si désorienté. </a:t>
            </a:r>
            <a:endParaRPr lang="fr-FR" sz="4400" dirty="0" smtClean="0">
              <a:solidFill>
                <a:srgbClr val="00206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fr-FR" sz="4400" dirty="0" smtClean="0">
                <a:solidFill>
                  <a:srgbClr val="FF0000"/>
                </a:solidFill>
                <a:latin typeface="Arial Rounded MT Bold" pitchFamily="34" charset="0"/>
              </a:rPr>
              <a:t>1Pe </a:t>
            </a:r>
            <a:r>
              <a:rPr lang="fr-FR" sz="4400" dirty="0" smtClean="0">
                <a:solidFill>
                  <a:srgbClr val="FF0000"/>
                </a:solidFill>
                <a:latin typeface="Arial Rounded MT Bold" pitchFamily="34" charset="0"/>
              </a:rPr>
              <a:t>4:17 </a:t>
            </a:r>
            <a:r>
              <a:rPr lang="fr-FR" sz="4400" dirty="0" smtClean="0">
                <a:solidFill>
                  <a:srgbClr val="002060"/>
                </a:solidFill>
                <a:latin typeface="Arial Rounded MT Bold" pitchFamily="34" charset="0"/>
              </a:rPr>
              <a:t>Car c'est le moment où le jugement va commencer par la maison de Dieu. Or, si c'est par nous qu'il commence, quelle sera la fin de ceux qui n'obéissent pas à l'Évangile de Dieu?</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Le Psaume 11:3 </a:t>
            </a:r>
            <a:r>
              <a:rPr lang="fr-FR" sz="4400" dirty="0" smtClean="0">
                <a:solidFill>
                  <a:srgbClr val="002060"/>
                </a:solidFill>
                <a:latin typeface="Arial Rounded MT Bold" pitchFamily="34" charset="0"/>
              </a:rPr>
              <a:t>nous dit : « Quand les fondements sont renversés, Le juste, que ferait-il? </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solidFill>
                  <a:srgbClr val="002060"/>
                </a:solidFill>
                <a:latin typeface="Arial Rounded MT Bold" pitchFamily="34" charset="0"/>
              </a:rPr>
              <a:t>Habacuc </a:t>
            </a:r>
            <a:r>
              <a:rPr lang="fr-FR" sz="4400" dirty="0" smtClean="0">
                <a:solidFill>
                  <a:srgbClr val="002060"/>
                </a:solidFill>
                <a:latin typeface="Arial Rounded MT Bold" pitchFamily="34" charset="0"/>
              </a:rPr>
              <a:t>vivait dans une génération pareille à la nôtre, où le jugement était sur le point de se fondre sur le peuple Juif à cause de son incrédulité.</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Au début, Habacuc essayait  de rationaliser avec Dieu en vue d’épargner ses frères de la colère de Dieu</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smtClean="0">
                <a:solidFill>
                  <a:srgbClr val="002060"/>
                </a:solidFill>
                <a:latin typeface="Arial Rounded MT Bold" pitchFamily="34" charset="0"/>
              </a:rPr>
              <a:t>Quand il comprit que l’arrêt de Dieu était irrévocable, Habacuc change son fusil d’épaule.</a:t>
            </a:r>
            <a:endParaRPr lang="en-US" sz="4800" dirty="0" smtClean="0">
              <a:solidFill>
                <a:srgbClr val="002060"/>
              </a:solidFill>
              <a:latin typeface="Arial Rounded MT Bold" pitchFamily="34" charset="0"/>
            </a:endParaRPr>
          </a:p>
          <a:p>
            <a:pPr lvl="0" algn="just"/>
            <a:r>
              <a:rPr lang="fr-FR" sz="4800" dirty="0" smtClean="0">
                <a:solidFill>
                  <a:srgbClr val="FF0000"/>
                </a:solidFill>
                <a:latin typeface="Arial Rounded MT Bold" pitchFamily="34" charset="0"/>
              </a:rPr>
              <a:t>Habacuc </a:t>
            </a:r>
            <a:r>
              <a:rPr lang="fr-FR" sz="4800" dirty="0" smtClean="0">
                <a:solidFill>
                  <a:srgbClr val="FF0000"/>
                </a:solidFill>
                <a:latin typeface="Arial Rounded MT Bold" pitchFamily="34" charset="0"/>
              </a:rPr>
              <a:t>commençait à se préparer afin de maintenir sa foi jusqu’au bout, malgré tout.   </a:t>
            </a:r>
            <a:endParaRPr lang="en-US" sz="4800" dirty="0" smtClean="0">
              <a:solidFill>
                <a:srgbClr val="FF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ctr">
              <a:buNone/>
            </a:pPr>
            <a:r>
              <a:rPr lang="fr-FR" sz="4400" dirty="0" smtClean="0">
                <a:solidFill>
                  <a:srgbClr val="FF0000"/>
                </a:solidFill>
                <a:latin typeface="Arial Rounded MT Bold" pitchFamily="34" charset="0"/>
              </a:rPr>
              <a:t>Habacuc </a:t>
            </a:r>
            <a:r>
              <a:rPr lang="fr-FR" sz="4400" dirty="0" smtClean="0">
                <a:solidFill>
                  <a:srgbClr val="FF0000"/>
                </a:solidFill>
                <a:latin typeface="Arial Rounded MT Bold" pitchFamily="34" charset="0"/>
              </a:rPr>
              <a:t>3:16-19</a:t>
            </a:r>
            <a:endParaRPr lang="en-US" sz="4400" dirty="0" smtClean="0">
              <a:solidFill>
                <a:srgbClr val="FF0000"/>
              </a:solidFill>
              <a:latin typeface="Arial Rounded MT Bold" pitchFamily="34" charset="0"/>
            </a:endParaRPr>
          </a:p>
          <a:p>
            <a:pPr lvl="0" algn="just"/>
            <a:r>
              <a:rPr lang="fr-FR" sz="4400" dirty="0" smtClean="0">
                <a:solidFill>
                  <a:srgbClr val="002060"/>
                </a:solidFill>
                <a:latin typeface="Arial Rounded MT Bold" pitchFamily="34" charset="0"/>
              </a:rPr>
              <a:t>16 ¶ J'ai entendu... Et mes entrailles sont émues. A cette voix, mes lèvres frémissent, Mes os se consument, Et mes genoux chancellent: En silence je dois attendre le jour de la détresse, Le jour où l'oppresseur marchera contre le peuple.</a:t>
            </a:r>
            <a:endParaRPr lang="en-US" sz="4400" dirty="0" smtClean="0">
              <a:solidFill>
                <a:srgbClr val="002060"/>
              </a:solidFill>
              <a:latin typeface="Arial Rounded MT Bold" pitchFamily="34" charset="0"/>
            </a:endParaRPr>
          </a:p>
          <a:p>
            <a:pPr lvl="0" algn="just"/>
            <a:endParaRPr lang="en-US" sz="4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fr-FR" sz="4400" dirty="0" smtClean="0">
                <a:solidFill>
                  <a:srgbClr val="002060"/>
                </a:solidFill>
                <a:latin typeface="Arial Rounded MT Bold" pitchFamily="34" charset="0"/>
              </a:rPr>
              <a:t>17 </a:t>
            </a:r>
            <a:r>
              <a:rPr lang="fr-FR" sz="4400" dirty="0" smtClean="0">
                <a:solidFill>
                  <a:srgbClr val="002060"/>
                </a:solidFill>
                <a:latin typeface="Arial Rounded MT Bold" pitchFamily="34" charset="0"/>
              </a:rPr>
              <a:t>Car le figuier ne fleurira pas, La vigne ne produira rien, Le fruit de l'olivier manquera, Les champs ne donneront pas de nourriture; Les brebis disparaîtront du pâturage, Et il n'y aura plus de </a:t>
            </a:r>
            <a:r>
              <a:rPr lang="fr-FR" sz="4400" dirty="0" smtClean="0">
                <a:solidFill>
                  <a:srgbClr val="002060"/>
                </a:solidFill>
                <a:latin typeface="Arial Rounded MT Bold" pitchFamily="34" charset="0"/>
              </a:rPr>
              <a:t>bœufs </a:t>
            </a:r>
            <a:r>
              <a:rPr lang="fr-FR" sz="4400" dirty="0" smtClean="0">
                <a:solidFill>
                  <a:srgbClr val="002060"/>
                </a:solidFill>
                <a:latin typeface="Arial Rounded MT Bold" pitchFamily="34" charset="0"/>
              </a:rPr>
              <a:t>dans les étables.</a:t>
            </a:r>
            <a:endParaRPr lang="en-US" sz="4400" dirty="0" smtClean="0">
              <a:solidFill>
                <a:srgbClr val="002060"/>
              </a:solidFill>
              <a:latin typeface="Arial Rounded MT Bold" pitchFamily="34" charset="0"/>
            </a:endParaRPr>
          </a:p>
          <a:p>
            <a:pPr lvl="0" algn="just"/>
            <a:r>
              <a:rPr lang="fr-FR" sz="4400" dirty="0" smtClean="0">
                <a:solidFill>
                  <a:srgbClr val="002060"/>
                </a:solidFill>
                <a:latin typeface="Arial Rounded MT Bold" pitchFamily="34" charset="0"/>
              </a:rPr>
              <a:t> </a:t>
            </a:r>
            <a:r>
              <a:rPr lang="fr-FR" sz="4400" dirty="0" smtClean="0">
                <a:solidFill>
                  <a:srgbClr val="FF0000"/>
                </a:solidFill>
                <a:latin typeface="Arial Rounded MT Bold" pitchFamily="34" charset="0"/>
              </a:rPr>
              <a:t>18 Toutefois, je veux me réjouir en l'Éternel, Je veux me réjouir dans le Dieu de mon salut.</a:t>
            </a:r>
            <a:endParaRPr lang="en-US" sz="4400" dirty="0" smtClean="0">
              <a:solidFill>
                <a:srgbClr val="FF0000"/>
              </a:solidFill>
              <a:latin typeface="Arial Rounded MT Bold" pitchFamily="34" charset="0"/>
            </a:endParaRPr>
          </a:p>
          <a:p>
            <a:pPr lvl="0" algn="just"/>
            <a:endParaRPr lang="en-US" sz="4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5400" dirty="0" smtClean="0">
                <a:solidFill>
                  <a:srgbClr val="FF0000"/>
                </a:solidFill>
                <a:latin typeface="Arial Rounded MT Bold" pitchFamily="34" charset="0"/>
              </a:rPr>
              <a:t>19</a:t>
            </a:r>
            <a:r>
              <a:rPr lang="fr-FR" sz="5400" dirty="0" smtClean="0">
                <a:solidFill>
                  <a:srgbClr val="002060"/>
                </a:solidFill>
                <a:latin typeface="Arial Rounded MT Bold" pitchFamily="34" charset="0"/>
              </a:rPr>
              <a:t> </a:t>
            </a:r>
            <a:r>
              <a:rPr lang="fr-FR" sz="5400" dirty="0" smtClean="0">
                <a:solidFill>
                  <a:srgbClr val="002060"/>
                </a:solidFill>
                <a:latin typeface="Arial Rounded MT Bold" pitchFamily="34" charset="0"/>
              </a:rPr>
              <a:t>L'Éternel, le Seigneur, est ma force; Il rend mes pieds semblables à ceux des biches, Et il me fait marcher sur mes lieux élevés. </a:t>
            </a:r>
            <a:endParaRPr lang="en-US" sz="5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Le livre d’Habacuc peut être résumé comme suit : Le jugement imminent de Dieu contre la nation d’Israël </a:t>
            </a:r>
            <a:r>
              <a:rPr lang="fr-FR" sz="5400" b="1" dirty="0" smtClean="0">
                <a:solidFill>
                  <a:schemeClr val="bg1"/>
                </a:solidFill>
                <a:latin typeface="Arial Unicode MS" pitchFamily="34" charset="-128"/>
                <a:ea typeface="Arial Unicode MS" pitchFamily="34" charset="-128"/>
                <a:cs typeface="Arial Unicode MS" pitchFamily="34" charset="-128"/>
              </a:rPr>
              <a:t>et les instances du prophète Habacuc pour prélever les arrêts de Dieu à l’exécution.</a:t>
            </a:r>
            <a:endParaRPr lang="en-US" sz="5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800" b="1" dirty="0" smtClean="0">
                <a:solidFill>
                  <a:schemeClr val="tx1"/>
                </a:solidFill>
                <a:latin typeface="Arial Unicode MS" pitchFamily="34" charset="-128"/>
                <a:ea typeface="Arial Unicode MS" pitchFamily="34" charset="-128"/>
                <a:cs typeface="Arial Unicode MS" pitchFamily="34" charset="-128"/>
              </a:rPr>
              <a:t>Dieu décida qu’il allait s’en servir des Chaldéens pour châtier les enfants D’Israël.</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Habacuc fut mécontent de la sévérité du châtiment de Dieu et également mécontent de la méthode que Dieu proposa pour en faire.</a:t>
            </a:r>
            <a:r>
              <a:rPr lang="fr-FR" sz="4800" dirty="0" smtClean="0">
                <a:solidFill>
                  <a:schemeClr val="bg1"/>
                </a:solidFill>
                <a:latin typeface="Arial Unicode MS" pitchFamily="34" charset="-128"/>
                <a:ea typeface="Arial Unicode MS" pitchFamily="34" charset="-128"/>
                <a:cs typeface="Arial Unicode MS" pitchFamily="34" charset="-128"/>
              </a:rPr>
              <a:t>                                                                                                                                                       </a:t>
            </a:r>
            <a:endParaRPr lang="en-US" sz="48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5400" b="1" dirty="0" smtClean="0">
                <a:solidFill>
                  <a:srgbClr val="0033CC"/>
                </a:solidFill>
                <a:latin typeface="Arial Unicode MS" pitchFamily="34" charset="-128"/>
                <a:ea typeface="Arial Unicode MS" pitchFamily="34" charset="-128"/>
                <a:cs typeface="Arial Unicode MS" pitchFamily="34" charset="-128"/>
              </a:rPr>
              <a:t>Première complainte du prophète Habacuc</a:t>
            </a:r>
            <a:endParaRPr lang="en-US" sz="5400" dirty="0" smtClean="0">
              <a:solidFill>
                <a:srgbClr val="0033CC"/>
              </a:solidFill>
              <a:latin typeface="Arial Unicode MS" pitchFamily="34" charset="-128"/>
              <a:ea typeface="Arial Unicode MS" pitchFamily="34" charset="-128"/>
              <a:cs typeface="Arial Unicode MS" pitchFamily="34" charset="-128"/>
            </a:endParaRPr>
          </a:p>
          <a:p>
            <a:pPr algn="just"/>
            <a:r>
              <a:rPr lang="fr-FR" sz="5400" dirty="0" err="1" smtClean="0">
                <a:latin typeface="Arial Unicode MS" pitchFamily="34" charset="-128"/>
                <a:ea typeface="Arial Unicode MS" pitchFamily="34" charset="-128"/>
                <a:cs typeface="Arial Unicode MS" pitchFamily="34" charset="-128"/>
              </a:rPr>
              <a:t>Hab</a:t>
            </a:r>
            <a:r>
              <a:rPr lang="fr-FR" sz="5400" dirty="0" smtClean="0">
                <a:latin typeface="Arial Unicode MS" pitchFamily="34" charset="-128"/>
                <a:ea typeface="Arial Unicode MS" pitchFamily="34" charset="-128"/>
                <a:cs typeface="Arial Unicode MS" pitchFamily="34" charset="-128"/>
              </a:rPr>
              <a:t> 1:2-5</a:t>
            </a:r>
          </a:p>
          <a:p>
            <a:pPr algn="just"/>
            <a:r>
              <a:rPr lang="fr-FR" sz="5400" dirty="0" smtClean="0">
                <a:latin typeface="Arial Unicode MS" pitchFamily="34" charset="-128"/>
                <a:ea typeface="Arial Unicode MS" pitchFamily="34" charset="-128"/>
                <a:cs typeface="Arial Unicode MS" pitchFamily="34" charset="-128"/>
              </a:rPr>
              <a:t>2 Jusqu'à quand, ô Éternel?... J'ai crié, Et tu n'écoutes pas! J'ai crié vers toi à la violence, Et tu ne secours pas!</a:t>
            </a:r>
            <a:endParaRPr lang="en-US" sz="5400" dirty="0" smtClean="0">
              <a:latin typeface="Arial Unicode MS" pitchFamily="34" charset="-128"/>
              <a:ea typeface="Arial Unicode MS" pitchFamily="34" charset="-128"/>
              <a:cs typeface="Arial Unicode MS" pitchFamily="34" charset="-128"/>
            </a:endParaRP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3 Pourquoi me fais-tu voir l'iniquité, Et contemples-tu l'injustice? Pourquoi l'oppression et la violence sont-elles devant moi? Il y a des querelles, et la discorde s'élève.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4 Aussi la loi n'a point de vie, La justice n'a point de force; Car le méchant triomphe du juste, Et l'on rend des jugements iniques.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b="1" dirty="0" smtClean="0">
                <a:solidFill>
                  <a:srgbClr val="0033CC"/>
                </a:solidFill>
                <a:latin typeface="Arial Unicode MS" pitchFamily="34" charset="-128"/>
                <a:ea typeface="Arial Unicode MS" pitchFamily="34" charset="-128"/>
                <a:cs typeface="Arial Unicode MS" pitchFamily="34" charset="-128"/>
              </a:rPr>
              <a:t>Deuxième Complainte d’Habacuc</a:t>
            </a:r>
            <a:endParaRPr lang="en-US" sz="4400"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dirty="0" err="1" smtClean="0">
                <a:latin typeface="Arial Unicode MS" pitchFamily="34" charset="-128"/>
                <a:ea typeface="Arial Unicode MS" pitchFamily="34" charset="-128"/>
                <a:cs typeface="Arial Unicode MS" pitchFamily="34" charset="-128"/>
              </a:rPr>
              <a:t>Hab</a:t>
            </a:r>
            <a:r>
              <a:rPr lang="fr-FR" sz="4400" dirty="0" smtClean="0">
                <a:latin typeface="Arial Unicode MS" pitchFamily="34" charset="-128"/>
                <a:ea typeface="Arial Unicode MS" pitchFamily="34" charset="-128"/>
                <a:cs typeface="Arial Unicode MS" pitchFamily="34" charset="-128"/>
              </a:rPr>
              <a:t> 1:12-17</a:t>
            </a:r>
          </a:p>
          <a:p>
            <a:pPr algn="just"/>
            <a:r>
              <a:rPr lang="fr-FR" sz="4400" b="1" dirty="0" smtClean="0">
                <a:latin typeface="Arial Unicode MS" pitchFamily="34" charset="-128"/>
                <a:ea typeface="Arial Unicode MS" pitchFamily="34" charset="-128"/>
                <a:cs typeface="Arial Unicode MS" pitchFamily="34" charset="-128"/>
              </a:rPr>
              <a:t>12 ¶ N'es-tu pas de toute éternité, Éternel, mon Dieu, mon Saint? Nous ne mourrons pas! O Éternel, tu as établi ce peuple pour exercer tes jugements; </a:t>
            </a:r>
            <a:r>
              <a:rPr lang="fr-FR" sz="4400" b="1" dirty="0" smtClean="0">
                <a:solidFill>
                  <a:srgbClr val="0033CC"/>
                </a:solidFill>
                <a:latin typeface="Arial Unicode MS" pitchFamily="34" charset="-128"/>
                <a:ea typeface="Arial Unicode MS" pitchFamily="34" charset="-128"/>
                <a:cs typeface="Arial Unicode MS" pitchFamily="34" charset="-128"/>
              </a:rPr>
              <a:t>O mon rocher, tu l'as suscité pour infliger tes châtiments.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13 Tes yeux sont trop purs pour voir le mal, Et tu ne peux pas regarder l'iniquité. Pourquoi regarderais-tu les perfides, et te tairais-tu, Quand le méchant dévore celui qui est plus juste que lui?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14 Traiterais-tu l'homme comme les poissons de la mer, Comme le reptile qui n'a point de maître?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6000" b="1" dirty="0" smtClean="0">
                <a:latin typeface="Arial Unicode MS" pitchFamily="34" charset="-128"/>
                <a:ea typeface="Arial Unicode MS" pitchFamily="34" charset="-128"/>
                <a:cs typeface="Arial Unicode MS" pitchFamily="34" charset="-128"/>
              </a:rPr>
              <a:t>15 Il les fait tous monter avec l'hameçon, Il les attire dans son filet, </a:t>
            </a:r>
            <a:r>
              <a:rPr lang="fr-FR" sz="6000" b="1" dirty="0" smtClean="0">
                <a:solidFill>
                  <a:srgbClr val="0033CC"/>
                </a:solidFill>
                <a:latin typeface="Arial Unicode MS" pitchFamily="34" charset="-128"/>
                <a:ea typeface="Arial Unicode MS" pitchFamily="34" charset="-128"/>
                <a:cs typeface="Arial Unicode MS" pitchFamily="34" charset="-128"/>
              </a:rPr>
              <a:t>Il les assemble dans ses rets: Aussi est-il dans la joie et dans l'allégresse.</a:t>
            </a:r>
            <a:endParaRPr lang="en-US" sz="60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16 C'est pourquoi il sacrifie à son filet, Il offre de l'encens à ses rets; Car par eux sa portion est grasse, Et sa nourriture succulente.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17 Videra-t-il pour cela son filet, Et toujours égorgera-t-il sans pitié les nations?</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fontScale="925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THE  EAGERNESS  OF  THE PROPHET  TO  PROLONG  THE CONVERSATION  WITH  GOD</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Good communication with God is not making God do what you want, but it is to hear what God has to say.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prophet maintained the proper reverence for God while disagreeing respectfully with God’s plans.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Habakkuk was very enthused just for the opportunity to talk to God and be heard by God.</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Habakkuk was going to remain on the defensive for his beloved nation in aim to steer God from carrying out His judgment over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Chapter two was a disaster for Habakkuk. God kept adding to the charges of the nation.</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The judgment of God was imminent; the prophet lost the case to appease God’s anger.</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In chapter three, the communication of Habakkuk took another  </a:t>
            </a:r>
            <a:r>
              <a:rPr lang="en-US" sz="4400" b="1" dirty="0" smtClean="0">
                <a:solidFill>
                  <a:schemeClr val="bg1"/>
                </a:solidFill>
                <a:latin typeface="Arial Unicode MS" pitchFamily="34" charset="-128"/>
                <a:ea typeface="Arial Unicode MS" pitchFamily="34" charset="-128"/>
                <a:cs typeface="Arial Unicode MS" pitchFamily="34" charset="-128"/>
              </a:rPr>
              <a:t>stance.</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b="1" dirty="0" err="1" smtClean="0">
                <a:solidFill>
                  <a:srgbClr val="FF0000"/>
                </a:solidFill>
                <a:latin typeface="Arial Unicode MS" pitchFamily="34" charset="-128"/>
                <a:ea typeface="Arial Unicode MS" pitchFamily="34" charset="-128"/>
                <a:cs typeface="Arial Unicode MS" pitchFamily="34" charset="-128"/>
              </a:rPr>
              <a:t>Habakkuk</a:t>
            </a:r>
            <a:r>
              <a:rPr lang="fr-FR" sz="4400" b="1" dirty="0" smtClean="0">
                <a:solidFill>
                  <a:srgbClr val="FF0000"/>
                </a:solidFill>
                <a:latin typeface="Arial Unicode MS" pitchFamily="34" charset="-128"/>
                <a:ea typeface="Arial Unicode MS" pitchFamily="34" charset="-128"/>
                <a:cs typeface="Arial Unicode MS" pitchFamily="34" charset="-128"/>
              </a:rPr>
              <a:t> 3: </a:t>
            </a:r>
            <a:r>
              <a:rPr lang="fr-FR" sz="4400" b="1" dirty="0" smtClean="0">
                <a:solidFill>
                  <a:srgbClr val="FF0000"/>
                </a:solidFill>
                <a:latin typeface="Arial Unicode MS" pitchFamily="34" charset="-128"/>
                <a:ea typeface="Arial Unicode MS" pitchFamily="34" charset="-128"/>
                <a:cs typeface="Arial Unicode MS" pitchFamily="34" charset="-128"/>
              </a:rPr>
              <a:t>2</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2 Éternel, j'ai entendu ce que tu as annoncé, je suis saisi de crainte. Accomplis ton œuvre dans le cours des années, </a:t>
            </a:r>
            <a:r>
              <a:rPr lang="fr-FR" sz="4400" b="1" dirty="0" smtClean="0">
                <a:solidFill>
                  <a:srgbClr val="FF0000"/>
                </a:solidFill>
                <a:latin typeface="Arial Unicode MS" pitchFamily="34" charset="-128"/>
                <a:ea typeface="Arial Unicode MS" pitchFamily="34" charset="-128"/>
                <a:cs typeface="Arial Unicode MS" pitchFamily="34" charset="-128"/>
              </a:rPr>
              <a:t>ô Éternel! Dans le cours des années manifeste-la! Mais dans ta colère souviens-toi de tes compassions!</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prophet addressed God with both fear and praise.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exalted the majesty of God.</a:t>
            </a:r>
          </a:p>
          <a:p>
            <a:pPr lvl="0" algn="just"/>
            <a:r>
              <a:rPr lang="en-US" sz="4800" b="1" dirty="0" smtClean="0">
                <a:latin typeface="Arial Unicode MS" pitchFamily="34" charset="-128"/>
                <a:ea typeface="Arial Unicode MS" pitchFamily="34" charset="-128"/>
                <a:cs typeface="Arial Unicode MS" pitchFamily="34" charset="-128"/>
              </a:rPr>
              <a:t>He avowed to God how terrified His judgments are on the sons of men and over the whole creation.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While Habakkuk disagreed with God, yet he still praised Him for who He is.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He reminded God that no one can contest with Him and win.</a:t>
            </a:r>
          </a:p>
          <a:p>
            <a:pPr lvl="0" algn="just"/>
            <a:r>
              <a:rPr lang="en-US" sz="4400" b="1" dirty="0" smtClean="0">
                <a:latin typeface="Arial Unicode MS" pitchFamily="34" charset="-128"/>
                <a:ea typeface="Arial Unicode MS" pitchFamily="34" charset="-128"/>
                <a:cs typeface="Arial Unicode MS" pitchFamily="34" charset="-128"/>
              </a:rPr>
              <a:t>The prophet ended his book with words sadness and personal assurance in God.</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err="1" smtClean="0">
                <a:solidFill>
                  <a:srgbClr val="0033CC"/>
                </a:solidFill>
                <a:latin typeface="Arial Unicode MS" pitchFamily="34" charset="-128"/>
                <a:ea typeface="Arial Unicode MS" pitchFamily="34" charset="-128"/>
                <a:cs typeface="Arial Unicode MS" pitchFamily="34" charset="-128"/>
              </a:rPr>
              <a:t>Hab</a:t>
            </a:r>
            <a:r>
              <a:rPr lang="fr-FR" sz="4800" b="1" dirty="0" smtClean="0">
                <a:solidFill>
                  <a:srgbClr val="0033CC"/>
                </a:solidFill>
                <a:latin typeface="Arial Unicode MS" pitchFamily="34" charset="-128"/>
                <a:ea typeface="Arial Unicode MS" pitchFamily="34" charset="-128"/>
                <a:cs typeface="Arial Unicode MS" pitchFamily="34" charset="-128"/>
              </a:rPr>
              <a:t> 3:16 </a:t>
            </a:r>
            <a:r>
              <a:rPr lang="fr-FR" sz="4800" b="1" dirty="0" smtClean="0">
                <a:latin typeface="Arial Unicode MS" pitchFamily="34" charset="-128"/>
                <a:ea typeface="Arial Unicode MS" pitchFamily="34" charset="-128"/>
                <a:cs typeface="Arial Unicode MS" pitchFamily="34" charset="-128"/>
              </a:rPr>
              <a:t>¶ J'ai entendu... Et mes entrailles sont émues. A cette voix, mes lèvres frémissent, Mes os se consument, Et mes genoux chancellent: </a:t>
            </a:r>
            <a:r>
              <a:rPr lang="fr-FR" sz="4800" b="1" dirty="0" smtClean="0">
                <a:solidFill>
                  <a:srgbClr val="0033CC"/>
                </a:solidFill>
                <a:latin typeface="Arial Unicode MS" pitchFamily="34" charset="-128"/>
                <a:ea typeface="Arial Unicode MS" pitchFamily="34" charset="-128"/>
                <a:cs typeface="Arial Unicode MS" pitchFamily="34" charset="-128"/>
              </a:rPr>
              <a:t>En silence je dois attendre le jour de la détresse, Le jour où l'oppresseur marchera contre le peuple.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17 Car le figuier ne fleurira pas, La vigne ne produira rien, Le fruit de l'olivier manquera, Les champs ne donneront pas de nourriture; </a:t>
            </a:r>
            <a:r>
              <a:rPr lang="fr-FR" sz="4800" b="1" dirty="0" smtClean="0">
                <a:solidFill>
                  <a:srgbClr val="0033CC"/>
                </a:solidFill>
                <a:latin typeface="Arial Unicode MS" pitchFamily="34" charset="-128"/>
                <a:ea typeface="Arial Unicode MS" pitchFamily="34" charset="-128"/>
                <a:cs typeface="Arial Unicode MS" pitchFamily="34" charset="-128"/>
              </a:rPr>
              <a:t>Les brebis disparaîtront du pâturage, Et il n'y aura plus de bœufs dans les étables.</a:t>
            </a:r>
            <a:endParaRPr lang="en-US" sz="48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lnSpcReduction="10000"/>
          </a:bodyPr>
          <a:lstStyle/>
          <a:p>
            <a:pPr algn="just"/>
            <a:r>
              <a:rPr lang="en-US" sz="4400" b="1" dirty="0" smtClean="0">
                <a:latin typeface="Arial Unicode MS" pitchFamily="34" charset="-128"/>
                <a:ea typeface="Arial Unicode MS" pitchFamily="34" charset="-128"/>
                <a:cs typeface="Arial Unicode MS" pitchFamily="34" charset="-128"/>
              </a:rPr>
              <a:t>PERSONAL TRIUMPH IN GOD IN THE MIDST OF ADVERSITY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18 Toutefois, je veux me réjouir en l'Éternel, Je veux me réjouir dans le Dieu de mon salut.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19 L'Éternel, le Seigneur, est ma force; Il rend mes pieds semblables à ceux des biches, Et il me fait marcher sur mes lieux élevés.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God welcomes good and healthy communications with all His Children.</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The general rule is that God is sovereign and He will not respond to our orders but hears all our petitions and our supplications.</a:t>
            </a:r>
          </a:p>
          <a:p>
            <a:pPr lvl="0"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a:bodyPr>
          <a:lstStyle/>
          <a:p>
            <a:pPr algn="just"/>
            <a:r>
              <a:rPr lang="en-US" sz="4400" b="1" dirty="0" smtClean="0">
                <a:solidFill>
                  <a:srgbClr val="FFFF00"/>
                </a:solidFill>
                <a:latin typeface="Arial Unicode MS" pitchFamily="34" charset="-128"/>
                <a:ea typeface="Arial Unicode MS" pitchFamily="34" charset="-128"/>
                <a:cs typeface="Arial Unicode MS" pitchFamily="34" charset="-128"/>
              </a:rPr>
              <a:t>Our loyalties with God must not waver even if we disagree with Him.</a:t>
            </a:r>
          </a:p>
          <a:p>
            <a:pPr lvl="0" algn="just"/>
            <a:r>
              <a:rPr lang="en-US" sz="4400" b="1" dirty="0" smtClean="0">
                <a:latin typeface="Arial Unicode MS" pitchFamily="34" charset="-128"/>
                <a:ea typeface="Arial Unicode MS" pitchFamily="34" charset="-128"/>
                <a:cs typeface="Arial Unicode MS" pitchFamily="34" charset="-128"/>
              </a:rPr>
              <a:t>We </a:t>
            </a:r>
            <a:r>
              <a:rPr lang="en-US" sz="4400" b="1" dirty="0" smtClean="0">
                <a:latin typeface="Arial Unicode MS" pitchFamily="34" charset="-128"/>
                <a:ea typeface="Arial Unicode MS" pitchFamily="34" charset="-128"/>
                <a:cs typeface="Arial Unicode MS" pitchFamily="34" charset="-128"/>
              </a:rPr>
              <a:t>must always have faith in the justice and the wisdom of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Our complaints to God must always be seasoned with praise and thanksgiving</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We must always value our open communication with God as a dearest privilege and not just a means to vent our frustrations.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Habakkuk </a:t>
            </a:r>
            <a:r>
              <a:rPr lang="en-US" sz="4400" b="1" dirty="0" smtClean="0">
                <a:solidFill>
                  <a:srgbClr val="FFFF00"/>
                </a:solidFill>
                <a:latin typeface="Arial Unicode MS" pitchFamily="34" charset="-128"/>
                <a:ea typeface="Arial Unicode MS" pitchFamily="34" charset="-128"/>
                <a:cs typeface="Arial Unicode MS" pitchFamily="34" charset="-128"/>
              </a:rPr>
              <a:t>had to resume to his personal relationship with God regardless what his nation was up against</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3"/>
          </a:lnRef>
          <a:fillRef idx="3">
            <a:schemeClr val="accent3"/>
          </a:fillRef>
          <a:effectRef idx="2">
            <a:schemeClr val="accent3"/>
          </a:effectRef>
          <a:fontRef idx="minor">
            <a:schemeClr val="lt1"/>
          </a:fontRef>
        </p:style>
        <p:txBody>
          <a:bodyPr>
            <a:normAutofit fontScale="85000" lnSpcReduction="20000"/>
          </a:bodyPr>
          <a:lstStyle/>
          <a:p>
            <a:pPr lvl="0" algn="ctr"/>
            <a:r>
              <a:rPr lang="en-US" sz="5400" b="1" dirty="0" smtClean="0">
                <a:solidFill>
                  <a:srgbClr val="FF33CC"/>
                </a:solidFill>
                <a:latin typeface="Arial Unicode MS" pitchFamily="34" charset="-128"/>
                <a:ea typeface="Arial Unicode MS" pitchFamily="34" charset="-128"/>
                <a:cs typeface="Arial Unicode MS" pitchFamily="34" charset="-128"/>
              </a:rPr>
              <a:t>CONCLUSION</a:t>
            </a:r>
          </a:p>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May God Bless all of us to capture the wisdom that is conveyed in the book of Habakkuk. </a:t>
            </a:r>
          </a:p>
          <a:p>
            <a:pPr algn="just"/>
            <a:r>
              <a:rPr lang="en-US" sz="5400" b="1" dirty="0" smtClean="0">
                <a:solidFill>
                  <a:schemeClr val="bg1"/>
                </a:solidFill>
                <a:latin typeface="Arial Unicode MS" pitchFamily="34" charset="-128"/>
                <a:ea typeface="Arial Unicode MS" pitchFamily="34" charset="-128"/>
                <a:cs typeface="Arial Unicode MS" pitchFamily="34" charset="-128"/>
              </a:rPr>
              <a:t>Talk to God; tell Him exactly how you feel</a:t>
            </a:r>
            <a:r>
              <a:rPr lang="en-US" sz="5400" b="1" dirty="0" smtClean="0">
                <a:solidFill>
                  <a:schemeClr val="bg1"/>
                </a:solidFill>
                <a:latin typeface="Arial Unicode MS" pitchFamily="34" charset="-128"/>
                <a:ea typeface="Arial Unicode MS" pitchFamily="34" charset="-128"/>
                <a:cs typeface="Arial Unicode MS" pitchFamily="34" charset="-128"/>
              </a:rPr>
              <a:t>.</a:t>
            </a:r>
            <a:r>
              <a:rPr lang="en-US" sz="5400" b="1" dirty="0" smtClean="0">
                <a:solidFill>
                  <a:srgbClr val="FFFF00"/>
                </a:solidFill>
                <a:latin typeface="Arial Unicode MS" pitchFamily="34" charset="-128"/>
                <a:ea typeface="Arial Unicode MS" pitchFamily="34" charset="-128"/>
                <a:cs typeface="Arial Unicode MS" pitchFamily="34" charset="-128"/>
              </a:rPr>
              <a:t>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r>
              <a:rPr lang="en-US" sz="5400" b="1" dirty="0" smtClean="0">
                <a:solidFill>
                  <a:srgbClr val="FFFF00"/>
                </a:solidFill>
                <a:latin typeface="Arial Unicode MS" pitchFamily="34" charset="-128"/>
                <a:ea typeface="Arial Unicode MS" pitchFamily="34" charset="-128"/>
                <a:cs typeface="Arial Unicode MS" pitchFamily="34" charset="-128"/>
              </a:rPr>
              <a:t>Trust </a:t>
            </a:r>
            <a:r>
              <a:rPr lang="en-US" sz="5400" b="1" dirty="0" smtClean="0">
                <a:solidFill>
                  <a:srgbClr val="FFFF00"/>
                </a:solidFill>
                <a:latin typeface="Arial Unicode MS" pitchFamily="34" charset="-128"/>
                <a:ea typeface="Arial Unicode MS" pitchFamily="34" charset="-128"/>
                <a:cs typeface="Arial Unicode MS" pitchFamily="34" charset="-128"/>
              </a:rPr>
              <a:t>in God and believe that He has everyone’s best interest in heart.</a:t>
            </a:r>
          </a:p>
          <a:p>
            <a:pPr algn="r">
              <a:buNone/>
            </a:pPr>
            <a:r>
              <a:rPr lang="en-US" sz="5400" b="1" dirty="0" smtClean="0">
                <a:solidFill>
                  <a:srgbClr val="FF33CC"/>
                </a:solidFill>
                <a:latin typeface="Arial Unicode MS" pitchFamily="34" charset="-128"/>
                <a:ea typeface="Arial Unicode MS" pitchFamily="34" charset="-128"/>
                <a:cs typeface="Arial Unicode MS" pitchFamily="34" charset="-128"/>
              </a:rPr>
              <a:t>!</a:t>
            </a:r>
            <a:r>
              <a:rPr lang="en-US" sz="5400" b="1" dirty="0" smtClean="0">
                <a:latin typeface="Arial Unicode MS" pitchFamily="34" charset="-128"/>
                <a:ea typeface="Arial Unicode MS" pitchFamily="34" charset="-128"/>
                <a:cs typeface="Arial Unicode MS" pitchFamily="34" charset="-128"/>
              </a:rPr>
              <a:t> </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3"/>
          </a:lnRef>
          <a:fillRef idx="3">
            <a:schemeClr val="accent3"/>
          </a:fillRef>
          <a:effectRef idx="2">
            <a:schemeClr val="accent3"/>
          </a:effectRef>
          <a:fontRef idx="minor">
            <a:schemeClr val="lt1"/>
          </a:fontRef>
        </p:style>
        <p:txBody>
          <a:bodyPr>
            <a:normAutofit fontScale="77500" lnSpcReduction="20000"/>
          </a:bodyPr>
          <a:lstStyle/>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Respect </a:t>
            </a:r>
            <a:r>
              <a:rPr lang="en-US" sz="5400" b="1" dirty="0" smtClean="0">
                <a:solidFill>
                  <a:srgbClr val="FFFF00"/>
                </a:solidFill>
                <a:latin typeface="Arial Unicode MS" pitchFamily="34" charset="-128"/>
                <a:ea typeface="Arial Unicode MS" pitchFamily="34" charset="-128"/>
                <a:cs typeface="Arial Unicode MS" pitchFamily="34" charset="-128"/>
              </a:rPr>
              <a:t>the fact the God is sovereign and has the final say in all matters</a:t>
            </a:r>
            <a:r>
              <a:rPr lang="en-US" sz="5400" b="1" dirty="0" smtClean="0">
                <a:solidFill>
                  <a:srgbClr val="FFFF00"/>
                </a:solidFill>
                <a:latin typeface="Arial Unicode MS" pitchFamily="34" charset="-128"/>
                <a:ea typeface="Arial Unicode MS" pitchFamily="34" charset="-128"/>
                <a:cs typeface="Arial Unicode MS" pitchFamily="34" charset="-128"/>
              </a:rPr>
              <a:t>.</a:t>
            </a:r>
          </a:p>
          <a:p>
            <a:pPr algn="just"/>
            <a:r>
              <a:rPr lang="en-US" sz="5400" dirty="0" smtClean="0">
                <a:latin typeface="Arial Rounded MT Bold" pitchFamily="34" charset="0"/>
              </a:rPr>
              <a:t>Plan with all diligence to keep your faith in God all the way to the end like Habakkuk regardless of the happenings in your life or in the lives of your loved </a:t>
            </a:r>
            <a:r>
              <a:rPr lang="en-US" sz="5400" dirty="0" smtClean="0">
                <a:latin typeface="Arial Rounded MT Bold" pitchFamily="34" charset="0"/>
              </a:rPr>
              <a:t>ones, </a:t>
            </a:r>
            <a:r>
              <a:rPr lang="en-US" sz="5400" dirty="0" smtClean="0">
                <a:latin typeface="Arial Rounded MT Bold" pitchFamily="34" charset="0"/>
              </a:rPr>
              <a:t>or </a:t>
            </a:r>
            <a:r>
              <a:rPr lang="en-US" sz="5400" dirty="0" smtClean="0">
                <a:latin typeface="Arial Rounded MT Bold" pitchFamily="34" charset="0"/>
              </a:rPr>
              <a:t>your nation</a:t>
            </a:r>
            <a:r>
              <a:rPr lang="en-US" sz="5400" dirty="0" smtClean="0">
                <a:latin typeface="Arial Rounded MT Bold" pitchFamily="34" charset="0"/>
              </a:rPr>
              <a:t>. </a:t>
            </a:r>
            <a:endParaRPr lang="en-US" sz="5400" b="1" dirty="0" smtClean="0">
              <a:latin typeface="Arial Rounded MT Bold" pitchFamily="34" charset="0"/>
              <a:ea typeface="Arial Unicode MS" pitchFamily="34" charset="-128"/>
              <a:cs typeface="Arial Unicode MS" pitchFamily="34" charset="-128"/>
            </a:endParaRPr>
          </a:p>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May God add His blessings upon His Word.</a:t>
            </a:r>
          </a:p>
          <a:p>
            <a:pPr lvl="0" algn="r"/>
            <a:r>
              <a:rPr lang="en-US" sz="5400" b="1" dirty="0" smtClean="0">
                <a:latin typeface="Arial Unicode MS" pitchFamily="34" charset="-128"/>
                <a:ea typeface="Arial Unicode MS" pitchFamily="34" charset="-128"/>
                <a:cs typeface="Arial Unicode MS" pitchFamily="34" charset="-128"/>
              </a:rPr>
              <a:t>AMEN!</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3588</TotalTime>
  <Words>1563</Words>
  <Application>Microsoft Office PowerPoint</Application>
  <PresentationFormat>On-screen Show (4:3)</PresentationFormat>
  <Paragraphs>85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CHRIST THE ROCK CONGREGATION SUNDAY OCTOBER 6TH 2024  Sermon by Pst. Marc Edouard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14</cp:revision>
  <dcterms:created xsi:type="dcterms:W3CDTF">2021-08-07T15:00:01Z</dcterms:created>
  <dcterms:modified xsi:type="dcterms:W3CDTF">2024-10-03T16:20:25Z</dcterms:modified>
</cp:coreProperties>
</file>