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04" r:id="rId2"/>
    <p:sldId id="1805" r:id="rId3"/>
    <p:sldId id="1942" r:id="rId4"/>
    <p:sldId id="1943" r:id="rId5"/>
    <p:sldId id="1929" r:id="rId6"/>
    <p:sldId id="1944" r:id="rId7"/>
    <p:sldId id="1945" r:id="rId8"/>
    <p:sldId id="1946" r:id="rId9"/>
    <p:sldId id="1947" r:id="rId10"/>
    <p:sldId id="1932" r:id="rId11"/>
    <p:sldId id="1949" r:id="rId12"/>
    <p:sldId id="1950" r:id="rId13"/>
    <p:sldId id="1951" r:id="rId14"/>
    <p:sldId id="1956" r:id="rId15"/>
    <p:sldId id="1933" r:id="rId16"/>
    <p:sldId id="1952" r:id="rId17"/>
    <p:sldId id="1953" r:id="rId18"/>
    <p:sldId id="1954" r:id="rId19"/>
    <p:sldId id="1955" r:id="rId20"/>
    <p:sldId id="1957" r:id="rId21"/>
    <p:sldId id="1934" r:id="rId22"/>
    <p:sldId id="1958" r:id="rId23"/>
    <p:sldId id="1959" r:id="rId24"/>
    <p:sldId id="1960" r:id="rId25"/>
    <p:sldId id="1961" r:id="rId26"/>
    <p:sldId id="1904" r:id="rId27"/>
    <p:sldId id="1962" r:id="rId28"/>
    <p:sldId id="1963" r:id="rId29"/>
    <p:sldId id="1964" r:id="rId30"/>
    <p:sldId id="1965" r:id="rId31"/>
    <p:sldId id="1966" r:id="rId32"/>
    <p:sldId id="1967" r:id="rId33"/>
    <p:sldId id="1935" r:id="rId34"/>
    <p:sldId id="1968" r:id="rId35"/>
    <p:sldId id="1969" r:id="rId36"/>
    <p:sldId id="1940" r:id="rId37"/>
    <p:sldId id="1970" r:id="rId38"/>
    <p:sldId id="1971" r:id="rId39"/>
    <p:sldId id="1972" r:id="rId40"/>
    <p:sldId id="1973" r:id="rId41"/>
    <p:sldId id="1974" r:id="rId42"/>
    <p:sldId id="1948" r:id="rId43"/>
    <p:sldId id="1976" r:id="rId44"/>
    <p:sldId id="1977" r:id="rId45"/>
    <p:sldId id="1978" r:id="rId46"/>
    <p:sldId id="1979" r:id="rId47"/>
    <p:sldId id="1980" r:id="rId48"/>
    <p:sldId id="1981" r:id="rId49"/>
    <p:sldId id="1975" r:id="rId50"/>
    <p:sldId id="1982" r:id="rId51"/>
    <p:sldId id="1983" r:id="rId52"/>
    <p:sldId id="1984" r:id="rId53"/>
    <p:sldId id="1941" r:id="rId54"/>
    <p:sldId id="1985" r:id="rId55"/>
    <p:sldId id="198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66"/>
    <a:srgbClr val="460000"/>
    <a:srgbClr val="99FF33"/>
    <a:srgbClr val="FC0AFC"/>
    <a:srgbClr val="006666"/>
    <a:srgbClr val="FF3300"/>
    <a:srgbClr val="003366"/>
    <a:srgbClr val="0DE522"/>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436" autoAdjust="0"/>
  </p:normalViewPr>
  <p:slideViewPr>
    <p:cSldViewPr>
      <p:cViewPr varScale="1">
        <p:scale>
          <a:sx n="74" d="100"/>
          <a:sy n="74" d="100"/>
        </p:scale>
        <p:origin x="-804" y="-78"/>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10/12/2024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10/12/2024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txBody>
          <a:bodyPr>
            <a:normAutofit/>
          </a:bodyPr>
          <a:lstStyle/>
          <a:p>
            <a:r>
              <a:rPr lang="en-US" sz="3600" b="1" dirty="0" smtClean="0">
                <a:solidFill>
                  <a:srgbClr val="460000"/>
                </a:solidFill>
              </a:rPr>
              <a:t>CHRIST THE ROCK CONGREGATION</a:t>
            </a:r>
            <a:r>
              <a:rPr lang="en-US" sz="3600" b="1" dirty="0" smtClean="0"/>
              <a:t/>
            </a:r>
            <a:br>
              <a:rPr lang="en-US" sz="3600" b="1" dirty="0" smtClean="0"/>
            </a:br>
            <a:r>
              <a:rPr lang="en-US" sz="3600" b="1" dirty="0" smtClean="0">
                <a:solidFill>
                  <a:srgbClr val="000066"/>
                </a:solidFill>
              </a:rPr>
              <a:t>DIMANCHE </a:t>
            </a:r>
            <a:r>
              <a:rPr lang="en-US" sz="3600" b="1" dirty="0" smtClean="0">
                <a:solidFill>
                  <a:srgbClr val="000066"/>
                </a:solidFill>
              </a:rPr>
              <a:t>13 OCTOBRE </a:t>
            </a:r>
            <a:r>
              <a:rPr lang="en-US" sz="3600" b="1" dirty="0" smtClean="0">
                <a:solidFill>
                  <a:srgbClr val="000066"/>
                </a:solidFill>
              </a:rPr>
              <a:t>2024</a:t>
            </a:r>
            <a:r>
              <a:rPr lang="en-US" sz="3600" b="1" dirty="0" smtClean="0"/>
              <a:t/>
            </a:r>
            <a:br>
              <a:rPr lang="en-US" sz="3600" b="1" dirty="0" smtClean="0"/>
            </a:br>
            <a:r>
              <a:rPr lang="en-US" sz="3600" b="1" dirty="0" smtClean="0">
                <a:latin typeface="Agency FB" pitchFamily="34" charset="0"/>
              </a:rPr>
              <a:t>SERMON  PAR  PASTEUR  </a:t>
            </a:r>
            <a:r>
              <a:rPr lang="en-US" sz="3600" b="1" dirty="0" smtClean="0">
                <a:latin typeface="Agency FB" pitchFamily="34" charset="0"/>
              </a:rPr>
              <a:t>JEAN CLAUDE JEAN BAPTISTE</a:t>
            </a:r>
            <a:endParaRPr lang="en-US" sz="3600" b="1" dirty="0">
              <a:latin typeface="Agency FB" pitchFamily="34" charset="0"/>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4114800"/>
            <a:ext cx="9144000" cy="2971800"/>
          </a:xfrm>
          <a:prstGeom prst="rect">
            <a:avLst/>
          </a:prstGeom>
          <a:noFill/>
          <a:ln w="9525">
            <a:noFill/>
            <a:miter lim="800000"/>
            <a:headEnd/>
            <a:tailEnd/>
          </a:ln>
        </p:spPr>
      </p:pic>
      <p:sp>
        <p:nvSpPr>
          <p:cNvPr id="3" name="Subtitle 2"/>
          <p:cNvSpPr>
            <a:spLocks noGrp="1"/>
          </p:cNvSpPr>
          <p:nvPr>
            <p:ph type="subTitle" idx="1"/>
          </p:nvPr>
        </p:nvSpPr>
        <p:spPr>
          <a:xfrm>
            <a:off x="0" y="4114800"/>
            <a:ext cx="9144000" cy="1524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000" b="1" dirty="0" smtClean="0">
                <a:solidFill>
                  <a:schemeClr val="bg1"/>
                </a:solidFill>
              </a:rPr>
              <a:t>LES PREUVES TANGIBLES DE LA RÉSURRECTION DE JESUS CHRIST</a:t>
            </a:r>
            <a:endParaRPr lang="en-US" sz="40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algn="ctr">
              <a:buNone/>
            </a:pPr>
            <a:r>
              <a:rPr lang="fr-FR" sz="4400" b="1" dirty="0" smtClean="0">
                <a:solidFill>
                  <a:srgbClr val="C00000"/>
                </a:solidFill>
                <a:latin typeface="Arial Rounded MT Bold" pitchFamily="34" charset="0"/>
              </a:rPr>
              <a:t>1 CORINTHIENS 15 :12-19</a:t>
            </a:r>
            <a:endParaRPr lang="en-US" sz="4400" dirty="0" smtClean="0">
              <a:solidFill>
                <a:srgbClr val="C00000"/>
              </a:solidFill>
              <a:latin typeface="Arial Rounded MT Bold" pitchFamily="34" charset="0"/>
            </a:endParaRPr>
          </a:p>
          <a:p>
            <a:pPr algn="just"/>
            <a:r>
              <a:rPr lang="fr-FR" sz="4400" dirty="0" smtClean="0">
                <a:solidFill>
                  <a:srgbClr val="000066"/>
                </a:solidFill>
                <a:latin typeface="Arial Rounded MT Bold" pitchFamily="34" charset="0"/>
              </a:rPr>
              <a:t>1Co 15:12 ¶ Or, si l'on prêche que Christ est ressuscité des morts, comment quelques-uns parmi vous disent-ils qu'il n'y a point de résurrection des morts?</a:t>
            </a:r>
            <a:endParaRPr lang="en-US" sz="4400" dirty="0" smtClean="0">
              <a:solidFill>
                <a:srgbClr val="000066"/>
              </a:solidFill>
              <a:latin typeface="Arial Rounded MT Bold" pitchFamily="34" charset="0"/>
            </a:endParaRPr>
          </a:p>
          <a:p>
            <a:pPr algn="just"/>
            <a:r>
              <a:rPr lang="fr-FR" sz="4400" dirty="0" smtClean="0">
                <a:solidFill>
                  <a:srgbClr val="C00000"/>
                </a:solidFill>
                <a:latin typeface="Arial Rounded MT Bold" pitchFamily="34" charset="0"/>
              </a:rPr>
              <a:t> 13 S'il n'y a point de résurrection des morts, Christ non plus n'est pas ressuscité.</a:t>
            </a:r>
            <a:endParaRPr lang="en-US" sz="4400" dirty="0" smtClean="0">
              <a:solidFill>
                <a:srgbClr val="C00000"/>
              </a:solidFill>
              <a:latin typeface="Arial Rounded MT Bold" pitchFamily="34" charset="0"/>
            </a:endParaRPr>
          </a:p>
          <a:p>
            <a:pPr algn="just"/>
            <a:r>
              <a:rPr lang="fr-FR" sz="4400" dirty="0" smtClean="0">
                <a:solidFill>
                  <a:srgbClr val="000066"/>
                </a:solidFill>
                <a:latin typeface="Arial Rounded MT Bold" pitchFamily="34" charset="0"/>
              </a:rPr>
              <a:t> 14 Et si Christ n'est pas ressuscité, notre prédication est donc vaine, et votre foi aussi est vaine.</a:t>
            </a:r>
            <a:endParaRPr lang="en-US" sz="4400" dirty="0" smtClean="0">
              <a:solidFill>
                <a:srgbClr val="000066"/>
              </a:solidFill>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smtClean="0">
                <a:solidFill>
                  <a:srgbClr val="000066"/>
                </a:solidFill>
                <a:latin typeface="Arial Rounded MT Bold" pitchFamily="34" charset="0"/>
              </a:rPr>
              <a:t>15 </a:t>
            </a:r>
            <a:r>
              <a:rPr lang="fr-FR" sz="4400" dirty="0" smtClean="0">
                <a:solidFill>
                  <a:srgbClr val="000066"/>
                </a:solidFill>
                <a:latin typeface="Arial Rounded MT Bold" pitchFamily="34" charset="0"/>
              </a:rPr>
              <a:t>Il se trouve même que nous sommes de faux témoins à l'égard de Dieu, puisque nous avons témoigné contre Dieu qu'il a ressuscité Christ, tandis qu'il ne l'aurait pas ressuscité, si les morts ne ressuscitent point.</a:t>
            </a:r>
            <a:endParaRPr lang="en-US" sz="4400"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a:t>
            </a:r>
            <a:r>
              <a:rPr lang="fr-FR" sz="4400" dirty="0" smtClean="0">
                <a:solidFill>
                  <a:srgbClr val="C00000"/>
                </a:solidFill>
                <a:latin typeface="Arial Rounded MT Bold" pitchFamily="34" charset="0"/>
              </a:rPr>
              <a:t>16 Car si les morts ne ressuscitent point, Christ non plus n'est pas ressuscité.</a:t>
            </a:r>
            <a:endParaRPr lang="en-US" sz="4400" dirty="0" smtClean="0">
              <a:solidFill>
                <a:srgbClr val="C00000"/>
              </a:solidFill>
              <a:latin typeface="Arial Rounded MT Bold" pitchFamily="34" charset="0"/>
            </a:endParaRPr>
          </a:p>
          <a:p>
            <a:pPr algn="just"/>
            <a:endParaRPr lang="en-US" sz="4400" dirty="0">
              <a:solidFill>
                <a:srgbClr val="C0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dirty="0" smtClean="0">
                <a:solidFill>
                  <a:srgbClr val="000066"/>
                </a:solidFill>
                <a:latin typeface="Arial Rounded MT Bold" pitchFamily="34" charset="0"/>
              </a:rPr>
              <a:t>17 </a:t>
            </a:r>
            <a:r>
              <a:rPr lang="fr-FR" sz="4400" dirty="0" smtClean="0">
                <a:solidFill>
                  <a:srgbClr val="000066"/>
                </a:solidFill>
                <a:latin typeface="Arial Rounded MT Bold" pitchFamily="34" charset="0"/>
              </a:rPr>
              <a:t>Et si Christ n'est pas ressuscité, votre foi est vaine, vous êtes encore dans vos péchés,</a:t>
            </a:r>
            <a:endParaRPr lang="en-US" sz="4400" dirty="0" smtClean="0">
              <a:solidFill>
                <a:srgbClr val="000066"/>
              </a:solidFill>
              <a:latin typeface="Arial Rounded MT Bold" pitchFamily="34" charset="0"/>
            </a:endParaRPr>
          </a:p>
          <a:p>
            <a:pPr algn="just"/>
            <a:r>
              <a:rPr lang="fr-FR" sz="4400" dirty="0" smtClean="0">
                <a:solidFill>
                  <a:srgbClr val="C00000"/>
                </a:solidFill>
                <a:latin typeface="Arial Rounded MT Bold" pitchFamily="34" charset="0"/>
              </a:rPr>
              <a:t> 18 et par conséquent aussi ceux qui sont morts en Christ sont perdus.</a:t>
            </a:r>
            <a:endParaRPr lang="en-US" sz="4400" dirty="0" smtClean="0">
              <a:solidFill>
                <a:srgbClr val="C00000"/>
              </a:solidFill>
              <a:latin typeface="Arial Rounded MT Bold" pitchFamily="34" charset="0"/>
            </a:endParaRPr>
          </a:p>
          <a:p>
            <a:pPr algn="just"/>
            <a:r>
              <a:rPr lang="fr-FR" sz="4400" dirty="0" smtClean="0">
                <a:solidFill>
                  <a:srgbClr val="000066"/>
                </a:solidFill>
                <a:latin typeface="Arial Rounded MT Bold" pitchFamily="34" charset="0"/>
              </a:rPr>
              <a:t> 19 Si c'est dans cette vie seulement que nous espérons en Christ, nous sommes les plus malheureux de tous les hommes.</a:t>
            </a:r>
            <a:endParaRPr lang="en-US" sz="4400" dirty="0">
              <a:solidFill>
                <a:srgbClr val="000066"/>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fr-FR" sz="4400" b="1" dirty="0" smtClean="0">
                <a:solidFill>
                  <a:srgbClr val="000066"/>
                </a:solidFill>
                <a:latin typeface="Arial Rounded MT Bold" pitchFamily="34" charset="0"/>
              </a:rPr>
              <a:t>THÈME : </a:t>
            </a:r>
            <a:endParaRPr lang="fr-FR" sz="4400" b="1" dirty="0" smtClean="0">
              <a:solidFill>
                <a:srgbClr val="000066"/>
              </a:solidFill>
              <a:latin typeface="Arial Rounded MT Bold" pitchFamily="34" charset="0"/>
            </a:endParaRPr>
          </a:p>
          <a:p>
            <a:pPr algn="ctr"/>
            <a:r>
              <a:rPr lang="fr-FR" sz="4400" b="1" dirty="0" smtClean="0">
                <a:latin typeface="Arial Rounded MT Bold" pitchFamily="34" charset="0"/>
              </a:rPr>
              <a:t>LES </a:t>
            </a:r>
            <a:r>
              <a:rPr lang="fr-FR" sz="4400" b="1" dirty="0" smtClean="0">
                <a:latin typeface="Arial Rounded MT Bold" pitchFamily="34" charset="0"/>
              </a:rPr>
              <a:t>PREUVES TANGIBLES DE LA RÉSURRECTION DE JESUS </a:t>
            </a:r>
            <a:r>
              <a:rPr lang="fr-FR" sz="4400" b="1" dirty="0" smtClean="0">
                <a:latin typeface="Arial Rounded MT Bold" pitchFamily="34" charset="0"/>
              </a:rPr>
              <a:t>CHRIST</a:t>
            </a:r>
            <a:endParaRPr lang="en-US" sz="4400" dirty="0" smtClean="0">
              <a:latin typeface="Arial Rounded MT Bold" pitchFamily="34" charset="0"/>
            </a:endParaRPr>
          </a:p>
          <a:p>
            <a:pPr algn="just"/>
            <a:r>
              <a:rPr lang="fr-FR" sz="4400" b="1" dirty="0" smtClean="0">
                <a:solidFill>
                  <a:srgbClr val="000066"/>
                </a:solidFill>
                <a:latin typeface="Copperplate Gothic Bold" pitchFamily="34" charset="0"/>
              </a:rPr>
              <a:t>Introduction : </a:t>
            </a:r>
            <a:endParaRPr lang="en-US" sz="4400" dirty="0" smtClean="0">
              <a:solidFill>
                <a:srgbClr val="000066"/>
              </a:solidFill>
              <a:latin typeface="Copperplate Gothic Bold" pitchFamily="34" charset="0"/>
            </a:endParaRPr>
          </a:p>
          <a:p>
            <a:pPr lvl="0" algn="just"/>
            <a:r>
              <a:rPr lang="fr-FR" sz="4400" dirty="0" smtClean="0">
                <a:latin typeface="Arial Rounded MT Bold" pitchFamily="34" charset="0"/>
              </a:rPr>
              <a:t>Enlever la résurrection  de Jésus Christ dans la proclamation de l’Evangile c’est casser les reins de l’Institution Chrétienne ou du Christianisme. </a:t>
            </a:r>
            <a:endParaRPr lang="en-US" sz="4400" dirty="0" smtClean="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400" dirty="0" smtClean="0">
                <a:latin typeface="Arial Rounded MT Bold" pitchFamily="34" charset="0"/>
              </a:rPr>
              <a:t>En </a:t>
            </a:r>
            <a:r>
              <a:rPr lang="fr-FR" sz="4400" dirty="0" smtClean="0">
                <a:latin typeface="Arial Rounded MT Bold" pitchFamily="34" charset="0"/>
              </a:rPr>
              <a:t>un mot tout s’écroule, c’est le sabotage complet de la foi et la bonne nouvelle que nous proclamons devient une fable, une farce, une comédie et comme on dit de nos jours “” This </a:t>
            </a:r>
            <a:r>
              <a:rPr lang="fr-FR" sz="4400" dirty="0" err="1" smtClean="0">
                <a:latin typeface="Arial Rounded MT Bold" pitchFamily="34" charset="0"/>
              </a:rPr>
              <a:t>is</a:t>
            </a:r>
            <a:r>
              <a:rPr lang="fr-FR" sz="4400" dirty="0" smtClean="0">
                <a:latin typeface="Arial Rounded MT Bold" pitchFamily="34" charset="0"/>
              </a:rPr>
              <a:t> </a:t>
            </a:r>
            <a:r>
              <a:rPr lang="fr-FR" sz="4400" dirty="0" err="1" smtClean="0">
                <a:latin typeface="Arial Rounded MT Bold" pitchFamily="34" charset="0"/>
              </a:rPr>
              <a:t>fake</a:t>
            </a:r>
            <a:r>
              <a:rPr lang="fr-FR" sz="4400" dirty="0" smtClean="0">
                <a:latin typeface="Arial Rounded MT Bold" pitchFamily="34" charset="0"/>
              </a:rPr>
              <a:t> news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Il y a de cela près de quarante ans, j'avais eu une terrible vision. </a:t>
            </a:r>
            <a:endParaRPr lang="en-US" sz="4400" dirty="0" smtClean="0">
              <a:solidFill>
                <a:srgbClr val="000066"/>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dirty="0" smtClean="0">
                <a:latin typeface="Arial Rounded MT Bold" pitchFamily="34" charset="0"/>
              </a:rPr>
              <a:t>J’étais </a:t>
            </a:r>
            <a:r>
              <a:rPr lang="fr-FR" sz="4400" dirty="0" smtClean="0">
                <a:latin typeface="Arial Rounded MT Bold" pitchFamily="34" charset="0"/>
              </a:rPr>
              <a:t>seul debout dans une vaste vallée une voix puissante et invisible résonnait en écho  dans la vallée.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A trois reprises elle répétait </a:t>
            </a:r>
            <a:r>
              <a:rPr lang="fr-FR" sz="4400" dirty="0" smtClean="0">
                <a:latin typeface="Arial Rounded MT Bold" pitchFamily="34" charset="0"/>
              </a:rPr>
              <a:t>: </a:t>
            </a:r>
            <a:r>
              <a:rPr lang="fr-FR" sz="4400" dirty="0" smtClean="0">
                <a:solidFill>
                  <a:srgbClr val="C00000"/>
                </a:solidFill>
                <a:latin typeface="Arial Rounded MT Bold" pitchFamily="34" charset="0"/>
              </a:rPr>
              <a:t>« Christ n’est pas ressuscitée que ma foi était vaine.</a:t>
            </a:r>
            <a:r>
              <a:rPr lang="fr-FR" sz="4400" dirty="0" smtClean="0">
                <a:latin typeface="Arial Rounded MT Bold" pitchFamily="34" charset="0"/>
              </a:rPr>
              <a:t> » </a:t>
            </a:r>
          </a:p>
          <a:p>
            <a:pPr lvl="0" algn="just"/>
            <a:r>
              <a:rPr lang="fr-FR" sz="4400" dirty="0" smtClean="0">
                <a:latin typeface="Arial Rounded MT Bold" pitchFamily="34" charset="0"/>
              </a:rPr>
              <a:t>La </a:t>
            </a:r>
            <a:r>
              <a:rPr lang="fr-FR" sz="4400" dirty="0" smtClean="0">
                <a:latin typeface="Arial Rounded MT Bold" pitchFamily="34" charset="0"/>
              </a:rPr>
              <a:t>voix faisait trembler la vallée, l'écho était puissant. </a:t>
            </a:r>
            <a:endParaRPr lang="en-US" sz="44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4400" dirty="0" smtClean="0">
                <a:latin typeface="Arial Rounded MT Bold" pitchFamily="34" charset="0"/>
              </a:rPr>
              <a:t>L’Esprit </a:t>
            </a:r>
            <a:r>
              <a:rPr lang="fr-FR" sz="4400" dirty="0" smtClean="0">
                <a:latin typeface="Arial Rounded MT Bold" pitchFamily="34" charset="0"/>
              </a:rPr>
              <a:t>de Dieu qui habite en moi commande à la voix de se manifester physiquement et qu’on puisse engager un combat, si je perds Christ n’est pas ressuscité, mais si je gagne Christ est bel et bien vivant.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Au même moment où j’achevais de prononcer ces mots à mes pieds s’éleva une vaste incendie, haute de plus de vingt cinq étages, un feu intense. </a:t>
            </a:r>
            <a:endParaRPr lang="en-US" sz="4400" dirty="0" smtClean="0">
              <a:solidFill>
                <a:srgbClr val="000066"/>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400" dirty="0" smtClean="0">
                <a:latin typeface="Arial Rounded MT Bold" pitchFamily="34" charset="0"/>
              </a:rPr>
              <a:t>En </a:t>
            </a:r>
            <a:r>
              <a:rPr lang="fr-FR" sz="4400" dirty="0" smtClean="0">
                <a:latin typeface="Arial Rounded MT Bold" pitchFamily="34" charset="0"/>
              </a:rPr>
              <a:t>un instant, des sapeurs pompiers vinrent de tout côté et attaquèrent le feu avec de l’eau sous forte pression.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En un clin d'œil, le feu disparut complètement et le calme était absolu.</a:t>
            </a:r>
            <a:endParaRPr lang="en-US" sz="4400" dirty="0" smtClean="0">
              <a:solidFill>
                <a:srgbClr val="000066"/>
              </a:solidFill>
              <a:latin typeface="Arial Rounded MT Bold" pitchFamily="34" charset="0"/>
            </a:endParaRPr>
          </a:p>
          <a:p>
            <a:pPr lvl="0" algn="just"/>
            <a:r>
              <a:rPr lang="fr-FR" sz="4400" dirty="0" smtClean="0">
                <a:latin typeface="Arial Rounded MT Bold" pitchFamily="34" charset="0"/>
              </a:rPr>
              <a:t>Christ est vivant aux siècles des siècles j’en suis témoin</a:t>
            </a:r>
            <a:endParaRPr lang="en-US" sz="4400" dirty="0" smtClean="0">
              <a:latin typeface="Arial Rounded MT Bold" pitchFamily="34" charset="0"/>
            </a:endParaRPr>
          </a:p>
          <a:p>
            <a:endParaRPr lang="en-US" sz="4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4400" dirty="0" smtClean="0">
                <a:solidFill>
                  <a:srgbClr val="000066"/>
                </a:solidFill>
                <a:latin typeface="Copperplate Gothic Bold" pitchFamily="34" charset="0"/>
              </a:rPr>
              <a:t>D</a:t>
            </a:r>
            <a:r>
              <a:rPr lang="fr-FR" sz="4800" dirty="0" smtClean="0">
                <a:solidFill>
                  <a:srgbClr val="000066"/>
                </a:solidFill>
                <a:latin typeface="Copperplate Gothic Bold" pitchFamily="34" charset="0"/>
              </a:rPr>
              <a:t>éveloppent- </a:t>
            </a:r>
            <a:endParaRPr lang="en-US" sz="4800" dirty="0" smtClean="0">
              <a:solidFill>
                <a:srgbClr val="000066"/>
              </a:solidFill>
              <a:latin typeface="Copperplate Gothic Bold" pitchFamily="34" charset="0"/>
            </a:endParaRPr>
          </a:p>
          <a:p>
            <a:pPr lvl="0" algn="just"/>
            <a:r>
              <a:rPr lang="fr-FR" sz="4800" dirty="0" smtClean="0">
                <a:latin typeface="Arial Rounded MT Bold" pitchFamily="34" charset="0"/>
              </a:rPr>
              <a:t>Satan et ses alliés feront tout pour dévier votre foi et vous ruiner. </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Celui qui peut troubler votre foi peut dangereusement attaquer votre âme. </a:t>
            </a:r>
            <a:r>
              <a:rPr lang="fr-FR" sz="4400" dirty="0" smtClean="0">
                <a:solidFill>
                  <a:srgbClr val="000066"/>
                </a:solidFill>
                <a:latin typeface="Arial Rounded MT Bold" pitchFamily="34" charset="0"/>
              </a:rPr>
              <a:t> </a:t>
            </a:r>
            <a:r>
              <a:rPr lang="fr-FR" sz="4400" dirty="0" smtClean="0">
                <a:latin typeface="Arial Rounded MT Bold" pitchFamily="34" charset="0"/>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a:bodyPr>
          <a:lstStyle/>
          <a:p>
            <a:pPr algn="just"/>
            <a:r>
              <a:rPr lang="fr-FR" sz="4400" b="1" dirty="0" smtClean="0">
                <a:solidFill>
                  <a:srgbClr val="000066"/>
                </a:solidFill>
                <a:latin typeface="Arial Rounded MT Bold" pitchFamily="34" charset="0"/>
              </a:rPr>
              <a:t>1- </a:t>
            </a:r>
            <a:r>
              <a:rPr lang="fr-FR" sz="4400" b="1" dirty="0" smtClean="0">
                <a:solidFill>
                  <a:srgbClr val="000066"/>
                </a:solidFill>
                <a:latin typeface="Arial Rounded MT Bold" pitchFamily="34" charset="0"/>
              </a:rPr>
              <a:t>Les preuves de la résurrection de Jésus Christ sont  certaines, tangibles et véritables.</a:t>
            </a:r>
            <a:endParaRPr lang="en-US" sz="4400" dirty="0" smtClean="0">
              <a:solidFill>
                <a:srgbClr val="000066"/>
              </a:solidFill>
              <a:latin typeface="Arial Rounded MT Bold" pitchFamily="34" charset="0"/>
            </a:endParaRPr>
          </a:p>
          <a:p>
            <a:pPr algn="just"/>
            <a:r>
              <a:rPr lang="fr-FR" sz="4400" dirty="0" smtClean="0">
                <a:latin typeface="Arial Rounded MT Bold" pitchFamily="34" charset="0"/>
              </a:rPr>
              <a:t>Matt 28 </a:t>
            </a:r>
            <a:endParaRPr lang="en-US" sz="4400" dirty="0" smtClean="0">
              <a:latin typeface="Arial Rounded MT Bold" pitchFamily="34" charset="0"/>
            </a:endParaRPr>
          </a:p>
          <a:p>
            <a:pPr lvl="0" algn="just"/>
            <a:r>
              <a:rPr lang="fr-FR" sz="4400" dirty="0" smtClean="0">
                <a:solidFill>
                  <a:srgbClr val="000066"/>
                </a:solidFill>
                <a:latin typeface="Arial Rounded MT Bold" pitchFamily="34" charset="0"/>
              </a:rPr>
              <a:t>La visite au tombeau et la résurrection annoncée par l’Ange</a:t>
            </a:r>
            <a:endParaRPr lang="en-US" sz="4400" dirty="0" smtClean="0">
              <a:solidFill>
                <a:srgbClr val="000066"/>
              </a:solidFill>
              <a:latin typeface="Arial Rounded MT Bold" pitchFamily="34" charset="0"/>
            </a:endParaRPr>
          </a:p>
          <a:p>
            <a:pPr lvl="0" algn="just"/>
            <a:r>
              <a:rPr lang="fr-FR" sz="4400" dirty="0" smtClean="0">
                <a:latin typeface="Arial Rounded MT Bold" pitchFamily="34" charset="0"/>
              </a:rPr>
              <a:t>Des femmes braves et curieuses. des femmes de foi portèrent  la bonne nouvelles de la résurrection aux disciples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lnSpcReduction="10000"/>
          </a:bodyPr>
          <a:lstStyle/>
          <a:p>
            <a:pPr lvl="0" algn="just"/>
            <a:r>
              <a:rPr lang="fr-FR" sz="4400" dirty="0" smtClean="0">
                <a:latin typeface="Arial Rounded MT Bold" pitchFamily="34" charset="0"/>
              </a:rPr>
              <a:t>Des </a:t>
            </a:r>
            <a:r>
              <a:rPr lang="fr-FR" sz="4400" dirty="0" smtClean="0">
                <a:latin typeface="Arial Rounded MT Bold" pitchFamily="34" charset="0"/>
              </a:rPr>
              <a:t>soldats malgré eux  </a:t>
            </a:r>
            <a:r>
              <a:rPr lang="fr-FR" sz="4400" dirty="0" err="1" smtClean="0">
                <a:latin typeface="Arial Rounded MT Bold" pitchFamily="34" charset="0"/>
              </a:rPr>
              <a:t>eux</a:t>
            </a:r>
            <a:r>
              <a:rPr lang="fr-FR" sz="4400" dirty="0" smtClean="0">
                <a:latin typeface="Arial Rounded MT Bold" pitchFamily="34" charset="0"/>
              </a:rPr>
              <a:t> porteront la Bonne Nouvelle et ils sont gagnés à prix d’argent.</a:t>
            </a:r>
            <a:endParaRPr lang="en-US" sz="4400" dirty="0" smtClean="0">
              <a:latin typeface="Arial Rounded MT Bold" pitchFamily="34" charset="0"/>
            </a:endParaRPr>
          </a:p>
          <a:p>
            <a:pPr algn="just"/>
            <a:r>
              <a:rPr lang="fr-FR" sz="4400" b="1" dirty="0" smtClean="0">
                <a:solidFill>
                  <a:srgbClr val="000066"/>
                </a:solidFill>
                <a:latin typeface="Arial Rounded MT Bold" pitchFamily="34" charset="0"/>
              </a:rPr>
              <a:t>Matthieu 28: 16- 18</a:t>
            </a:r>
            <a:endParaRPr lang="en-US" sz="4400" dirty="0" smtClean="0">
              <a:solidFill>
                <a:srgbClr val="000066"/>
              </a:solidFill>
              <a:latin typeface="Arial Rounded MT Bold" pitchFamily="34" charset="0"/>
            </a:endParaRPr>
          </a:p>
          <a:p>
            <a:pPr algn="just"/>
            <a:r>
              <a:rPr lang="fr-FR" sz="4400" dirty="0" smtClean="0">
                <a:latin typeface="Arial Rounded MT Bold" pitchFamily="34" charset="0"/>
              </a:rPr>
              <a:t>Mt 28:16 ¶ Les onze disciples allèrent en Galilée, sur la montagne que Jésus leur avait désignée.</a:t>
            </a:r>
            <a:endParaRPr lang="en-US" sz="4400" dirty="0" smtClean="0">
              <a:latin typeface="Arial Rounded MT Bold" pitchFamily="34" charset="0"/>
            </a:endParaRPr>
          </a:p>
          <a:p>
            <a:pPr algn="just"/>
            <a:r>
              <a:rPr lang="fr-FR" sz="4400" dirty="0" smtClean="0">
                <a:solidFill>
                  <a:srgbClr val="000066"/>
                </a:solidFill>
                <a:latin typeface="Arial Rounded MT Bold" pitchFamily="34" charset="0"/>
              </a:rPr>
              <a:t> 17 Quand ils le virent, ils se prosternèrent devant lui. Mais quelques-uns eurent des doutes</a:t>
            </a:r>
            <a:r>
              <a:rPr lang="fr-FR" sz="4400" dirty="0" smtClean="0">
                <a:solidFill>
                  <a:srgbClr val="000066"/>
                </a:solidFill>
                <a:latin typeface="Arial Rounded MT Bold" pitchFamily="34" charset="0"/>
              </a:rPr>
              <a:t>.</a:t>
            </a:r>
            <a:endParaRPr lang="en-US" sz="4400" dirty="0" smtClean="0">
              <a:solidFill>
                <a:srgbClr val="000066"/>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4800" dirty="0" smtClean="0">
                <a:latin typeface="Arial Rounded MT Bold" pitchFamily="34" charset="0"/>
              </a:rPr>
              <a:t>18 </a:t>
            </a:r>
            <a:r>
              <a:rPr lang="fr-FR" sz="4800" dirty="0" smtClean="0">
                <a:latin typeface="Arial Rounded MT Bold" pitchFamily="34" charset="0"/>
              </a:rPr>
              <a:t>Jésus, s'étant approché, leur parla ainsi: Tout pouvoir m'a été donné dans le ciel et sur la terre.</a:t>
            </a:r>
            <a:endParaRPr lang="en-US" sz="4800" dirty="0" smtClean="0">
              <a:latin typeface="Arial Rounded MT Bold" pitchFamily="34" charset="0"/>
            </a:endParaRPr>
          </a:p>
          <a:p>
            <a:pPr lvl="0" algn="just"/>
            <a:r>
              <a:rPr lang="fr-FR" sz="4800" dirty="0" smtClean="0">
                <a:solidFill>
                  <a:srgbClr val="000066"/>
                </a:solidFill>
                <a:latin typeface="Arial Rounded MT Bold" pitchFamily="34" charset="0"/>
              </a:rPr>
              <a:t>La rencontre de Jésus en Galilée avec ses disciples et L’ordre missionnaire lancée.</a:t>
            </a:r>
            <a:endParaRPr lang="en-US" sz="4800" dirty="0">
              <a:solidFill>
                <a:srgbClr val="000066"/>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fontScale="92500"/>
          </a:bodyPr>
          <a:lstStyle/>
          <a:p>
            <a:pPr algn="just"/>
            <a:r>
              <a:rPr lang="fr-FR" sz="4400" b="1" dirty="0" smtClean="0">
                <a:latin typeface="Arial Rounded MT Bold" pitchFamily="34" charset="0"/>
              </a:rPr>
              <a:t>2-  40 jours de ministère avant l’enlèvement au ciel. Spéciale recommandations.</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ACTES 1 : 3-14.</a:t>
            </a:r>
            <a:endParaRPr lang="en-US" sz="4400" dirty="0" smtClean="0">
              <a:solidFill>
                <a:srgbClr val="C00000"/>
              </a:solidFill>
              <a:latin typeface="Arial Rounded MT Bold" pitchFamily="34" charset="0"/>
            </a:endParaRPr>
          </a:p>
          <a:p>
            <a:pPr algn="just"/>
            <a:r>
              <a:rPr lang="fr-FR" sz="4400" dirty="0" err="1" smtClean="0">
                <a:latin typeface="Arial Rounded MT Bold" pitchFamily="34" charset="0"/>
              </a:rPr>
              <a:t>Ac</a:t>
            </a:r>
            <a:r>
              <a:rPr lang="fr-FR" sz="4400" dirty="0" smtClean="0">
                <a:latin typeface="Arial Rounded MT Bold" pitchFamily="34" charset="0"/>
              </a:rPr>
              <a:t> 1:3 Après qu'il eut souffert, il leur apparut vivant, et leur en donna plusieurs preuves, se montrant à eux pendant quarante jours, et parlant des choses qui concernent le royaume de Dieu.</a:t>
            </a:r>
            <a:endParaRPr lang="en-US" sz="4400" dirty="0" smtClean="0">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lnSpcReduction="10000"/>
          </a:bodyPr>
          <a:lstStyle/>
          <a:p>
            <a:pPr algn="just"/>
            <a:r>
              <a:rPr lang="fr-FR" sz="4400" dirty="0" smtClean="0">
                <a:latin typeface="Arial Rounded MT Bold" pitchFamily="34" charset="0"/>
              </a:rPr>
              <a:t>4 </a:t>
            </a:r>
            <a:r>
              <a:rPr lang="fr-FR" sz="4400" dirty="0" smtClean="0">
                <a:latin typeface="Arial Rounded MT Bold" pitchFamily="34" charset="0"/>
              </a:rPr>
              <a:t>Comme il se trouvait avec eux, il leur recommanda de ne pas s'éloigner de Jérusalem, mais d'attendre ce que le Père avait promis, ce que je vous ai annoncé, leur dit-il;</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5 car Jean a baptisé d'eau, mais vous, dans peu de jours, vous serez baptisés du Saint-Esprit.</a:t>
            </a:r>
            <a:endParaRPr lang="en-US" sz="4400" dirty="0" smtClean="0">
              <a:solidFill>
                <a:srgbClr val="C00000"/>
              </a:solidFill>
              <a:latin typeface="Arial Rounded MT Bold" pitchFamily="34" charset="0"/>
            </a:endParaRPr>
          </a:p>
          <a:p>
            <a:pPr algn="just"/>
            <a:endParaRPr lang="en-US" sz="44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a:bodyPr>
          <a:lstStyle/>
          <a:p>
            <a:pPr algn="just"/>
            <a:r>
              <a:rPr lang="fr-FR" sz="4400" dirty="0" smtClean="0">
                <a:latin typeface="Arial Rounded MT Bold" pitchFamily="34" charset="0"/>
              </a:rPr>
              <a:t>6 </a:t>
            </a:r>
            <a:r>
              <a:rPr lang="fr-FR" sz="4400" dirty="0" smtClean="0">
                <a:latin typeface="Arial Rounded MT Bold" pitchFamily="34" charset="0"/>
              </a:rPr>
              <a:t>¶ Alors les apôtres réunis lui demandèrent: Seigneur, est-ce en ce temps que tu rétabliras le royaume d'Israël?</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7 Il leur répondit: Ce n'est pas à vous de connaître les temps ou les moments que le Père a fixés de sa propre autorité</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fontScale="92500"/>
          </a:bodyPr>
          <a:lstStyle/>
          <a:p>
            <a:pPr algn="just"/>
            <a:r>
              <a:rPr lang="fr-FR" sz="4400" dirty="0" smtClean="0">
                <a:latin typeface="Arial Rounded MT Bold" pitchFamily="34" charset="0"/>
              </a:rPr>
              <a:t>8 </a:t>
            </a:r>
            <a:r>
              <a:rPr lang="fr-FR" sz="4400" dirty="0" smtClean="0">
                <a:latin typeface="Arial Rounded MT Bold" pitchFamily="34" charset="0"/>
              </a:rPr>
              <a:t>Mais vous recevrez une puissance, le Saint-Esprit survenant sur vous, et vous serez mes témoins à Jérusalem, dans toute la Judée, dans la Samarie, et jusqu'aux extrémités de la terre.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9 Après avoir dit cela, il fut élevé pendant qu'ils le regardaient, et une nuée le déroba à leurs yeux.</a:t>
            </a:r>
            <a:endParaRPr lang="en-US" sz="4400" dirty="0" smtClean="0">
              <a:solidFill>
                <a:srgbClr val="C00000"/>
              </a:solidFill>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fontScale="92500" lnSpcReduction="10000"/>
          </a:bodyPr>
          <a:lstStyle/>
          <a:p>
            <a:pPr algn="just"/>
            <a:r>
              <a:rPr lang="fr-FR" sz="4400" dirty="0" smtClean="0">
                <a:latin typeface="Arial Rounded MT Bold" pitchFamily="34" charset="0"/>
              </a:rPr>
              <a:t>10 </a:t>
            </a:r>
            <a:r>
              <a:rPr lang="fr-FR" sz="4400" dirty="0" smtClean="0">
                <a:latin typeface="Arial Rounded MT Bold" pitchFamily="34" charset="0"/>
              </a:rPr>
              <a:t>Et comme ils avaient les regards fixés vers le ciel pendant qu'il s'en allait, voici, deux hommes vêtus de blanc leur apparurent,</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11 et dirent: Hommes Galiléens, pourquoi vous arrêtez-vous à regarder au ciel? Ce Jésus, qui a été enlevé au ciel du milieu de vous, viendra de la même manière que vous l'avez vu allant au ciel.</a:t>
            </a:r>
            <a:endParaRPr lang="en-US" sz="4400" dirty="0" smtClean="0">
              <a:solidFill>
                <a:srgbClr val="C00000"/>
              </a:solidFill>
              <a:latin typeface="Arial Rounded MT Bold" pitchFamily="34" charset="0"/>
            </a:endParaRPr>
          </a:p>
          <a:p>
            <a:pPr algn="just"/>
            <a:endParaRPr lang="en-US" sz="4400" dirty="0">
              <a:solidFill>
                <a:srgbClr val="C0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fontScale="92500" lnSpcReduction="20000"/>
          </a:bodyPr>
          <a:lstStyle/>
          <a:p>
            <a:pPr algn="just"/>
            <a:r>
              <a:rPr lang="fr-FR" sz="4400" dirty="0" smtClean="0">
                <a:latin typeface="Arial Rounded MT Bold" pitchFamily="34" charset="0"/>
              </a:rPr>
              <a:t>12 </a:t>
            </a:r>
            <a:r>
              <a:rPr lang="fr-FR" sz="4400" dirty="0" smtClean="0">
                <a:latin typeface="Arial Rounded MT Bold" pitchFamily="34" charset="0"/>
              </a:rPr>
              <a:t>¶ Alors ils retournèrent à Jérusalem, de la montagne appelée des oliviers, qui est près de Jérusalem, à la distance d'un chemin de sabbat.</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13 Quand ils furent arrivés, ils montèrent dans la chambre haute où ils se tenaient d'ordinaire; c'étaient Pierre, Jean, Jacques, André, Philippe, Thomas, Barthélemy, Matthieu, Jacques, fils d'Alphée, Simon le Zélote, et Jude, fils de Jacques.</a:t>
            </a:r>
            <a:endParaRPr lang="en-US" sz="4400" dirty="0" smtClean="0">
              <a:solidFill>
                <a:srgbClr val="C00000"/>
              </a:solidFill>
              <a:latin typeface="Arial Rounded MT Bold" pitchFamily="34" charset="0"/>
            </a:endParaRPr>
          </a:p>
          <a:p>
            <a:pPr algn="just"/>
            <a:endParaRPr lang="en-US" sz="4400" dirty="0">
              <a:solidFill>
                <a:srgbClr val="C000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0800000" scaled="1"/>
            <a:tileRect/>
          </a:gradFill>
        </p:spPr>
        <p:txBody>
          <a:bodyPr>
            <a:normAutofit/>
          </a:bodyPr>
          <a:lstStyle/>
          <a:p>
            <a:pPr algn="just"/>
            <a:r>
              <a:rPr lang="fr-FR" sz="6000" dirty="0" smtClean="0">
                <a:solidFill>
                  <a:srgbClr val="C00000"/>
                </a:solidFill>
                <a:latin typeface="Arial Rounded MT Bold" pitchFamily="34" charset="0"/>
              </a:rPr>
              <a:t>14</a:t>
            </a:r>
            <a:r>
              <a:rPr lang="fr-FR" sz="6000" dirty="0" smtClean="0">
                <a:latin typeface="Arial Rounded MT Bold" pitchFamily="34" charset="0"/>
              </a:rPr>
              <a:t> </a:t>
            </a:r>
            <a:r>
              <a:rPr lang="fr-FR" sz="6000" dirty="0" smtClean="0">
                <a:latin typeface="Arial Rounded MT Bold" pitchFamily="34" charset="0"/>
              </a:rPr>
              <a:t>Tous d'un commun accord persévéraient dans la prière, avec les femmes, et Marie, mère de Jésus, et avec les frères de Jésus.</a:t>
            </a:r>
            <a:endParaRPr lang="en-US" sz="6000" dirty="0" smtClean="0">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smtClean="0">
                <a:solidFill>
                  <a:srgbClr val="C00000"/>
                </a:solidFill>
                <a:latin typeface="Arial Rounded MT Bold" pitchFamily="34" charset="0"/>
              </a:rPr>
              <a:t>3-  L’église de Jésus Christ prit naissance à la Pentecôte.</a:t>
            </a:r>
            <a:endParaRPr lang="en-US" sz="4400" dirty="0" smtClean="0">
              <a:solidFill>
                <a:srgbClr val="C00000"/>
              </a:solidFill>
              <a:latin typeface="Arial Rounded MT Bold" pitchFamily="34" charset="0"/>
            </a:endParaRPr>
          </a:p>
          <a:p>
            <a:pPr algn="just"/>
            <a:r>
              <a:rPr lang="fr-FR" sz="4400" dirty="0" smtClean="0">
                <a:solidFill>
                  <a:srgbClr val="0033CC"/>
                </a:solidFill>
                <a:latin typeface="Arial Rounded MT Bold" pitchFamily="34" charset="0"/>
              </a:rPr>
              <a:t>Actes 2 : 1-12</a:t>
            </a:r>
            <a:endParaRPr lang="en-US" sz="4400" dirty="0" smtClean="0">
              <a:solidFill>
                <a:srgbClr val="0033CC"/>
              </a:solidFill>
              <a:latin typeface="Arial Rounded MT Bold" pitchFamily="34" charset="0"/>
            </a:endParaRPr>
          </a:p>
          <a:p>
            <a:pPr algn="just"/>
            <a:r>
              <a:rPr lang="fr-FR" sz="4400" dirty="0" err="1" smtClean="0">
                <a:solidFill>
                  <a:schemeClr val="tx1"/>
                </a:solidFill>
                <a:latin typeface="Arial Rounded MT Bold" pitchFamily="34" charset="0"/>
              </a:rPr>
              <a:t>Ac</a:t>
            </a:r>
            <a:r>
              <a:rPr lang="fr-FR" sz="4400" dirty="0" smtClean="0">
                <a:solidFill>
                  <a:schemeClr val="tx1"/>
                </a:solidFill>
                <a:latin typeface="Arial Rounded MT Bold" pitchFamily="34" charset="0"/>
              </a:rPr>
              <a:t> 2:1 ¶ Le jour de la Pentecôte, ils étaient tous ensemble dans le même lieu.</a:t>
            </a:r>
            <a:endParaRPr lang="en-US" sz="4400" dirty="0" smtClean="0">
              <a:solidFill>
                <a:schemeClr val="tx1"/>
              </a:solidFill>
              <a:latin typeface="Arial Rounded MT Bold" pitchFamily="34" charset="0"/>
            </a:endParaRPr>
          </a:p>
          <a:p>
            <a:pPr algn="just"/>
            <a:r>
              <a:rPr lang="fr-FR" sz="4400" dirty="0" smtClean="0">
                <a:solidFill>
                  <a:schemeClr val="tx1"/>
                </a:solidFill>
                <a:latin typeface="Arial Rounded MT Bold" pitchFamily="34" charset="0"/>
              </a:rPr>
              <a:t> </a:t>
            </a:r>
            <a:r>
              <a:rPr lang="fr-FR" sz="4400" dirty="0" smtClean="0">
                <a:solidFill>
                  <a:srgbClr val="0033CC"/>
                </a:solidFill>
                <a:latin typeface="Arial Rounded MT Bold" pitchFamily="34" charset="0"/>
              </a:rPr>
              <a:t>2 Tout à coup il vint du ciel un bruit comme celui d'un vent impétueux, et il remplit toute la maison où ils étaient assis</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tx1"/>
                </a:solidFill>
                <a:latin typeface="Arial Rounded MT Bold" pitchFamily="34" charset="0"/>
              </a:rPr>
              <a:t>3 </a:t>
            </a:r>
            <a:r>
              <a:rPr lang="fr-FR" sz="4400" dirty="0" smtClean="0">
                <a:solidFill>
                  <a:schemeClr val="tx1"/>
                </a:solidFill>
                <a:latin typeface="Arial Rounded MT Bold" pitchFamily="34" charset="0"/>
              </a:rPr>
              <a:t>Des langues, semblables à des langues de feu, leur apparurent, séparées les unes des autres, et se posèrent sur chacun d'eux.</a:t>
            </a:r>
            <a:endParaRPr lang="en-US" sz="4400" dirty="0" smtClean="0">
              <a:solidFill>
                <a:schemeClr val="tx1"/>
              </a:solidFill>
              <a:latin typeface="Arial Rounded MT Bold" pitchFamily="34" charset="0"/>
            </a:endParaRPr>
          </a:p>
          <a:p>
            <a:pPr algn="just"/>
            <a:r>
              <a:rPr lang="fr-FR" sz="4400" dirty="0" smtClean="0">
                <a:solidFill>
                  <a:srgbClr val="0033CC"/>
                </a:solidFill>
                <a:latin typeface="Arial Rounded MT Bold" pitchFamily="34" charset="0"/>
              </a:rPr>
              <a:t> 4 Et ils furent tous remplis du Saint-Esprit, et se mirent à parler en d'autres langues, selon que l'Esprit leur donnait de s'exprimer.</a:t>
            </a:r>
            <a:endParaRPr lang="en-US" sz="4400" dirty="0" smtClean="0">
              <a:solidFill>
                <a:srgbClr val="0033CC"/>
              </a:solidFill>
              <a:latin typeface="Arial Rounded MT Bold" pitchFamily="34" charset="0"/>
            </a:endParaRPr>
          </a:p>
          <a:p>
            <a:pPr algn="just"/>
            <a:r>
              <a:rPr lang="fr-FR" sz="4400" dirty="0" smtClean="0">
                <a:solidFill>
                  <a:schemeClr val="tx1"/>
                </a:solidFill>
                <a:latin typeface="Arial Rounded MT Bold" pitchFamily="34" charset="0"/>
              </a:rPr>
              <a:t> 5 ¶ Or, il y avait en séjour à Jérusalem des Juifs, hommes pieux, de toutes les nations qui sont sous le ciel.</a:t>
            </a:r>
            <a:endParaRPr lang="en-US" sz="4400" dirty="0" smtClean="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tx1"/>
                </a:solidFill>
                <a:latin typeface="Arial Rounded MT Bold" pitchFamily="34" charset="0"/>
              </a:rPr>
              <a:t>6 </a:t>
            </a:r>
            <a:r>
              <a:rPr lang="fr-FR" sz="4400" dirty="0" smtClean="0">
                <a:solidFill>
                  <a:schemeClr val="tx1"/>
                </a:solidFill>
                <a:latin typeface="Arial Rounded MT Bold" pitchFamily="34" charset="0"/>
              </a:rPr>
              <a:t>Au bruit qui eut lieu, la multitude accourut, et elle fut confondue parce que chacun les entendait parler dans sa propre langue.</a:t>
            </a:r>
            <a:endParaRPr lang="en-US" sz="4400" dirty="0" smtClean="0">
              <a:solidFill>
                <a:schemeClr val="tx1"/>
              </a:solidFill>
              <a:latin typeface="Arial Rounded MT Bold" pitchFamily="34" charset="0"/>
            </a:endParaRPr>
          </a:p>
          <a:p>
            <a:pPr algn="just"/>
            <a:r>
              <a:rPr lang="fr-FR" sz="4400" dirty="0" smtClean="0">
                <a:solidFill>
                  <a:srgbClr val="0033CC"/>
                </a:solidFill>
                <a:latin typeface="Arial Rounded MT Bold" pitchFamily="34" charset="0"/>
              </a:rPr>
              <a:t> 7 Ils étaient tous dans l'étonnement et la surprise, et ils se disaient les uns aux autres: Voici, ces gens qui parlent ne sont-ils pas tous Galiléens?</a:t>
            </a:r>
            <a:endParaRPr lang="en-US" sz="4400" dirty="0" smtClean="0">
              <a:solidFill>
                <a:srgbClr val="0033CC"/>
              </a:solidFill>
              <a:latin typeface="Arial Rounded MT Bold" pitchFamily="34" charset="0"/>
            </a:endParaRPr>
          </a:p>
          <a:p>
            <a:pPr algn="just"/>
            <a:r>
              <a:rPr lang="fr-FR" sz="4400" dirty="0" smtClean="0">
                <a:solidFill>
                  <a:schemeClr val="tx1"/>
                </a:solidFill>
                <a:latin typeface="Arial Rounded MT Bold" pitchFamily="34" charset="0"/>
              </a:rPr>
              <a:t> 8 Et comment les entendons-nous dans notre propre langue à chacun, dans notre langue maternelle?</a:t>
            </a:r>
            <a:endParaRPr lang="en-US" sz="4400" dirty="0" smtClean="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solidFill>
                  <a:schemeClr val="tx1"/>
                </a:solidFill>
                <a:latin typeface="Arial Rounded MT Bold" pitchFamily="34" charset="0"/>
              </a:rPr>
              <a:t>9 </a:t>
            </a:r>
            <a:r>
              <a:rPr lang="fr-FR" sz="4400" dirty="0" smtClean="0">
                <a:solidFill>
                  <a:schemeClr val="tx1"/>
                </a:solidFill>
                <a:latin typeface="Arial Rounded MT Bold" pitchFamily="34" charset="0"/>
              </a:rPr>
              <a:t>Parthes, Mèdes, Élamites, ceux qui habitent la Mésopotamie, la Judée, la Cappadoce, le Pont, l'Asie,</a:t>
            </a:r>
            <a:endParaRPr lang="en-US" sz="4400" dirty="0" smtClean="0">
              <a:solidFill>
                <a:schemeClr val="tx1"/>
              </a:solidFill>
              <a:latin typeface="Arial Rounded MT Bold" pitchFamily="34" charset="0"/>
            </a:endParaRPr>
          </a:p>
          <a:p>
            <a:pPr algn="just"/>
            <a:r>
              <a:rPr lang="fr-FR" sz="4400" dirty="0" smtClean="0">
                <a:solidFill>
                  <a:srgbClr val="0033CC"/>
                </a:solidFill>
                <a:latin typeface="Arial Rounded MT Bold" pitchFamily="34" charset="0"/>
              </a:rPr>
              <a:t> 10 la Phrygie, la Pamphylie, l'Égypte, le territoire de la Libye voisine de Cyrène, et ceux qui sont venus de Rome, Juifs et prosélytes,</a:t>
            </a:r>
            <a:endParaRPr lang="en-US" sz="4400" dirty="0" smtClean="0">
              <a:solidFill>
                <a:srgbClr val="0033CC"/>
              </a:solidFill>
              <a:latin typeface="Arial Rounded MT Bold" pitchFamily="34" charset="0"/>
            </a:endParaRPr>
          </a:p>
          <a:p>
            <a:pPr algn="just"/>
            <a:r>
              <a:rPr lang="fr-FR" sz="4400" dirty="0" smtClean="0">
                <a:solidFill>
                  <a:schemeClr val="tx1"/>
                </a:solidFill>
                <a:latin typeface="Arial Rounded MT Bold" pitchFamily="34" charset="0"/>
              </a:rPr>
              <a:t> 11 Crétois et Arabes, comment les entendons-nous parler dans nos langues des merveilles de Dieu</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fr-FR" sz="4400" dirty="0" smtClean="0">
                <a:solidFill>
                  <a:schemeClr val="tx1"/>
                </a:solidFill>
                <a:latin typeface="Arial Rounded MT Bold" pitchFamily="34" charset="0"/>
              </a:rPr>
              <a:t>12 </a:t>
            </a:r>
            <a:r>
              <a:rPr lang="fr-FR" sz="4400" dirty="0" smtClean="0">
                <a:solidFill>
                  <a:schemeClr val="tx1"/>
                </a:solidFill>
                <a:latin typeface="Arial Rounded MT Bold" pitchFamily="34" charset="0"/>
              </a:rPr>
              <a:t>Ils étaient tous dans l'étonnement, et, ne sachant que penser, ils se disaient les uns aux autres: Que veut dire ceci?</a:t>
            </a:r>
            <a:endParaRPr lang="en-US" sz="4400" dirty="0" smtClean="0">
              <a:solidFill>
                <a:schemeClr val="tx1"/>
              </a:solidFill>
              <a:latin typeface="Arial Rounded MT Bold" pitchFamily="34" charset="0"/>
            </a:endParaRPr>
          </a:p>
          <a:p>
            <a:pPr lvl="0" algn="just"/>
            <a:r>
              <a:rPr lang="fr-FR" sz="4400" dirty="0" smtClean="0">
                <a:solidFill>
                  <a:srgbClr val="0033CC"/>
                </a:solidFill>
                <a:latin typeface="Arial Rounded MT Bold" pitchFamily="34" charset="0"/>
              </a:rPr>
              <a:t>La prédication de Pierre </a:t>
            </a:r>
            <a:endParaRPr lang="en-US" sz="4400" dirty="0" smtClean="0">
              <a:solidFill>
                <a:srgbClr val="0033CC"/>
              </a:solidFill>
              <a:latin typeface="Arial Rounded MT Bold" pitchFamily="34" charset="0"/>
            </a:endParaRPr>
          </a:p>
          <a:p>
            <a:pPr lvl="0" algn="just"/>
            <a:r>
              <a:rPr lang="fr-FR" sz="4400" dirty="0" smtClean="0">
                <a:solidFill>
                  <a:schemeClr val="tx1"/>
                </a:solidFill>
                <a:latin typeface="Arial Rounded MT Bold" pitchFamily="34" charset="0"/>
              </a:rPr>
              <a:t>Nous ne sommes pas ivres.</a:t>
            </a:r>
            <a:endParaRPr lang="en-US" sz="4400" dirty="0" smtClean="0">
              <a:solidFill>
                <a:schemeClr val="tx1"/>
              </a:solidFill>
              <a:latin typeface="Arial Rounded MT Bold" pitchFamily="34" charset="0"/>
            </a:endParaRPr>
          </a:p>
          <a:p>
            <a:pPr lvl="0" algn="just"/>
            <a:r>
              <a:rPr lang="fr-FR" sz="4400" dirty="0" smtClean="0">
                <a:solidFill>
                  <a:srgbClr val="0033CC"/>
                </a:solidFill>
                <a:latin typeface="Arial Rounded MT Bold" pitchFamily="34" charset="0"/>
              </a:rPr>
              <a:t>Ce sont des prophéties qui s’accomplissent sous vos yeux. la plénitude du Saint Esprit est à votre </a:t>
            </a:r>
            <a:r>
              <a:rPr lang="fr-FR" sz="4400" dirty="0" smtClean="0">
                <a:solidFill>
                  <a:srgbClr val="0033CC"/>
                </a:solidFill>
                <a:latin typeface="Arial Rounded MT Bold" pitchFamily="34" charset="0"/>
              </a:rPr>
              <a:t>portée,</a:t>
            </a:r>
            <a:r>
              <a:rPr lang="en-US" sz="4400" dirty="0" smtClean="0">
                <a:solidFill>
                  <a:srgbClr val="0033CC"/>
                </a:solidFill>
                <a:latin typeface="Arial Rounded MT Bold" pitchFamily="34" charset="0"/>
              </a:rPr>
              <a:t> </a:t>
            </a:r>
            <a:r>
              <a:rPr lang="fr-FR" sz="4400" dirty="0" smtClean="0">
                <a:solidFill>
                  <a:schemeClr val="tx1"/>
                </a:solidFill>
                <a:latin typeface="Arial Rounded MT Bold" pitchFamily="34" charset="0"/>
              </a:rPr>
              <a:t>Jésus </a:t>
            </a:r>
            <a:r>
              <a:rPr lang="fr-FR" sz="4400" dirty="0" smtClean="0">
                <a:solidFill>
                  <a:schemeClr val="tx1"/>
                </a:solidFill>
                <a:latin typeface="Arial Rounded MT Bold" pitchFamily="34" charset="0"/>
              </a:rPr>
              <a:t>est bel et bien ressuscité</a:t>
            </a:r>
            <a:endParaRPr lang="en-US" sz="4400" dirty="0">
              <a:solidFill>
                <a:schemeClr val="tx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rgbClr val="FFFF00"/>
                </a:solidFill>
                <a:latin typeface="Arial Rounded MT Bold" pitchFamily="34" charset="0"/>
              </a:rPr>
              <a:t>4- la présence de Jésus devient de plus en plus réelle.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Il n’est plus en un lieu à la fois ‘ Il est partout où son nom est invoqué.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Des miracles s’opèrent en tout lieu ou son nom est </a:t>
            </a:r>
            <a:r>
              <a:rPr lang="fr-FR" sz="4400" dirty="0" smtClean="0">
                <a:solidFill>
                  <a:srgbClr val="FFFF00"/>
                </a:solidFill>
                <a:latin typeface="Arial Rounded MT Bold" pitchFamily="34" charset="0"/>
              </a:rPr>
              <a:t>invoqué</a:t>
            </a:r>
            <a:endParaRPr lang="en-US" sz="4400" dirty="0" smtClean="0">
              <a:solidFill>
                <a:srgbClr val="FFFF0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b="1" dirty="0" smtClean="0">
                <a:solidFill>
                  <a:srgbClr val="FFFF00"/>
                </a:solidFill>
                <a:latin typeface="Arial Rounded MT Bold" pitchFamily="34" charset="0"/>
              </a:rPr>
              <a:t>Actes </a:t>
            </a:r>
            <a:r>
              <a:rPr lang="fr-FR" sz="4400" b="1" dirty="0" smtClean="0">
                <a:solidFill>
                  <a:srgbClr val="FFFF00"/>
                </a:solidFill>
                <a:latin typeface="Arial Rounded MT Bold" pitchFamily="34" charset="0"/>
              </a:rPr>
              <a:t>4 ;1-12</a:t>
            </a:r>
            <a:endParaRPr lang="en-US" sz="4400" dirty="0" smtClean="0">
              <a:solidFill>
                <a:srgbClr val="FFFF00"/>
              </a:solidFill>
              <a:latin typeface="Arial Rounded MT Bold" pitchFamily="34" charset="0"/>
            </a:endParaRPr>
          </a:p>
          <a:p>
            <a:pPr algn="just"/>
            <a:r>
              <a:rPr lang="fr-FR" sz="4400" dirty="0" err="1" smtClean="0">
                <a:latin typeface="Arial Rounded MT Bold" pitchFamily="34" charset="0"/>
              </a:rPr>
              <a:t>Ac</a:t>
            </a:r>
            <a:r>
              <a:rPr lang="fr-FR" sz="4400" dirty="0" smtClean="0">
                <a:latin typeface="Arial Rounded MT Bold" pitchFamily="34" charset="0"/>
              </a:rPr>
              <a:t> 4:1 ¶ Tandis que Pierre et Jean parlaient au peuple, survinrent les sacrificateurs, le commandant du temple, et les sadducéens,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FF00"/>
                </a:solidFill>
                <a:latin typeface="Arial Rounded MT Bold" pitchFamily="34" charset="0"/>
              </a:rPr>
              <a:t>2 mécontents de ce qu'ils enseignaient le peuple, et annonçaient en la personne de Jésus la résurrection des morts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smtClean="0">
                <a:latin typeface="Arial Rounded MT Bold" pitchFamily="34" charset="0"/>
              </a:rPr>
              <a:t>3 </a:t>
            </a:r>
            <a:r>
              <a:rPr lang="fr-FR" sz="4400" dirty="0" smtClean="0">
                <a:latin typeface="Arial Rounded MT Bold" pitchFamily="34" charset="0"/>
              </a:rPr>
              <a:t>Ils mirent les mains sur eux, et ils les jetèrent en prison jusqu'au lendemain; car c'était déjà le soir.</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4 Cependant, beaucoup de ceux qui avaient entendu la parole crurent, et le nombre des hommes s'éleva à environ cinq mille.</a:t>
            </a:r>
            <a:endParaRPr lang="en-US" sz="4400" dirty="0" smtClean="0">
              <a:solidFill>
                <a:srgbClr val="FFFF00"/>
              </a:solidFill>
              <a:latin typeface="Arial Rounded MT Bold" pitchFamily="34" charset="0"/>
            </a:endParaRPr>
          </a:p>
          <a:p>
            <a:pPr algn="just"/>
            <a:r>
              <a:rPr lang="fr-FR" sz="4400" dirty="0" smtClean="0">
                <a:latin typeface="Arial Rounded MT Bold" pitchFamily="34" charset="0"/>
              </a:rPr>
              <a:t> 5 ¶ Le lendemain, les chefs du peuple, les anciens et les scribes,</a:t>
            </a:r>
            <a:endParaRPr lang="en-US" sz="4400" dirty="0" smtClean="0">
              <a:latin typeface="Arial Rounded MT Bold" pitchFamily="34" charset="0"/>
            </a:endParaRPr>
          </a:p>
          <a:p>
            <a:pPr algn="just"/>
            <a:endParaRPr lang="en-US" sz="4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6 </a:t>
            </a:r>
            <a:r>
              <a:rPr lang="fr-FR" sz="4400" dirty="0" smtClean="0">
                <a:latin typeface="Arial Rounded MT Bold" pitchFamily="34" charset="0"/>
              </a:rPr>
              <a:t>(4:5) s'assemblèrent à Jérusalem, (4:6) avec Anne, le souverain sacrificateur, Caïphe, Jean, Alexandre, et tous ceux qui étaient de la race des principaux sacrificateurs.</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7 Ils firent placer au milieu d'eux Pierre et Jean, et leur demandèrent: Par quel pouvoir, ou au nom de qui avez-vous fait cela</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8 </a:t>
            </a:r>
            <a:r>
              <a:rPr lang="fr-FR" sz="4400" dirty="0" smtClean="0">
                <a:latin typeface="Arial Rounded MT Bold" pitchFamily="34" charset="0"/>
              </a:rPr>
              <a:t>Alors Pierre, rempli du Saint-Esprit, leur dit: Chefs du peuple, et anciens d'Israël,</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9 puisque nous sommes interrogés aujourd'hui sur un bienfait accordé à un homme malade, afin que nous disions comment il a été guéri</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rgbClr val="FFFF00"/>
                </a:solidFill>
                <a:latin typeface="Arial Rounded MT Bold" pitchFamily="34" charset="0"/>
              </a:rPr>
              <a:t>10 </a:t>
            </a:r>
            <a:r>
              <a:rPr lang="fr-FR" sz="4400" dirty="0" smtClean="0">
                <a:latin typeface="Arial Rounded MT Bold" pitchFamily="34" charset="0"/>
              </a:rPr>
              <a:t>sachez-le tous, et que tout le peuple d'Israël le sache! C'est par le nom de Jésus-Christ de Nazareth, que vous avez crucifié, et que Dieu a ressuscité des morts, c'est par lui que cet homme se présente en pleine santé devant vous.</a:t>
            </a:r>
            <a:endParaRPr lang="en-US" sz="4400" dirty="0" smtClean="0">
              <a:latin typeface="Arial Rounded MT Bold" pitchFamily="34" charset="0"/>
            </a:endParaRPr>
          </a:p>
          <a:p>
            <a:pPr algn="just"/>
            <a:endParaRPr lang="en-US" sz="4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latin typeface="Arial Rounded MT Bold" pitchFamily="34" charset="0"/>
              </a:rPr>
              <a:t>11 </a:t>
            </a:r>
            <a:r>
              <a:rPr lang="fr-FR" sz="4400" dirty="0" smtClean="0">
                <a:latin typeface="Arial Rounded MT Bold" pitchFamily="34" charset="0"/>
              </a:rPr>
              <a:t>Jésus est La pierre rejetée par vous qui bâtissez, Et qui est devenue la principale de l'angle.</a:t>
            </a:r>
            <a:endParaRPr lang="en-US" sz="4400" dirty="0" smtClean="0">
              <a:latin typeface="Arial Rounded MT Bold" pitchFamily="34" charset="0"/>
            </a:endParaRPr>
          </a:p>
          <a:p>
            <a:pPr algn="just"/>
            <a:r>
              <a:rPr lang="fr-FR" sz="4400" dirty="0" smtClean="0">
                <a:solidFill>
                  <a:srgbClr val="FFFF00"/>
                </a:solidFill>
                <a:latin typeface="Arial Rounded MT Bold" pitchFamily="34" charset="0"/>
              </a:rPr>
              <a:t> 12 Il n'y a de salut en aucun autre; car il n'y a sous le ciel aucun autre nom qui ait été donné parmi les hommes, par lequel nous devions être sauvés.</a:t>
            </a:r>
            <a:r>
              <a:rPr lang="fr-FR" sz="4400" dirty="0" smtClean="0">
                <a:latin typeface="Arial Rounded MT Bold" pitchFamily="34" charset="0"/>
              </a:rPr>
              <a:t> </a:t>
            </a:r>
            <a:r>
              <a:rPr lang="fr-FR" sz="4400" dirty="0" smtClean="0"/>
              <a:t>  </a:t>
            </a:r>
            <a:endParaRPr lang="en-US" sz="4400" dirty="0" smtClean="0"/>
          </a:p>
          <a:p>
            <a:pPr>
              <a:buNone/>
            </a:pPr>
            <a:endParaRPr lang="en-US" sz="4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dirty="0" smtClean="0">
                <a:latin typeface="Arial Rounded MT Bold" pitchFamily="34" charset="0"/>
              </a:rPr>
              <a:t> </a:t>
            </a:r>
            <a:r>
              <a:rPr lang="fr-FR" sz="4400" b="1" dirty="0" smtClean="0">
                <a:solidFill>
                  <a:srgbClr val="99FF33"/>
                </a:solidFill>
                <a:latin typeface="Arial Rounded MT Bold" pitchFamily="34" charset="0"/>
              </a:rPr>
              <a:t> ACTES 3 :1-7 </a:t>
            </a:r>
            <a:r>
              <a:rPr lang="fr-FR" sz="4400" b="1" dirty="0" smtClean="0">
                <a:latin typeface="Arial Rounded MT Bold" pitchFamily="34" charset="0"/>
              </a:rPr>
              <a:t> </a:t>
            </a:r>
            <a:endParaRPr lang="en-US" sz="4400" dirty="0" smtClean="0">
              <a:latin typeface="Arial Rounded MT Bold" pitchFamily="34" charset="0"/>
            </a:endParaRPr>
          </a:p>
          <a:p>
            <a:pPr algn="just"/>
            <a:r>
              <a:rPr lang="fr-FR" sz="4400" dirty="0" err="1" smtClean="0">
                <a:latin typeface="Arial Rounded MT Bold" pitchFamily="34" charset="0"/>
              </a:rPr>
              <a:t>Ac</a:t>
            </a:r>
            <a:r>
              <a:rPr lang="fr-FR" sz="4400" dirty="0" smtClean="0">
                <a:latin typeface="Arial Rounded MT Bold" pitchFamily="34" charset="0"/>
              </a:rPr>
              <a:t> 3:1 ¶ Pierre et Jean montaient ensemble au temple, à l'heure de la prière: c'était la neuvième heure.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99FF33"/>
                </a:solidFill>
                <a:latin typeface="Arial Rounded MT Bold" pitchFamily="34" charset="0"/>
              </a:rPr>
              <a:t>2 Il y avait un homme boiteux de naissance, qu'on portait et qu'on plaçait tous les jours à la porte du temple appelée la Belle, pour qu'il demandât l'aumône à ceux qui entraient dans le temple.</a:t>
            </a:r>
            <a:endParaRPr lang="en-US" sz="4400" dirty="0" smtClean="0">
              <a:solidFill>
                <a:srgbClr val="99FF33"/>
              </a:solidFill>
              <a:latin typeface="Arial Rounded MT Bold" pitchFamily="34" charset="0"/>
            </a:endParaRPr>
          </a:p>
          <a:p>
            <a:pPr algn="just"/>
            <a:endParaRPr lang="en-US" sz="4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3 </a:t>
            </a:r>
            <a:r>
              <a:rPr lang="fr-FR" sz="4400" dirty="0" smtClean="0">
                <a:latin typeface="Arial Rounded MT Bold" pitchFamily="34" charset="0"/>
              </a:rPr>
              <a:t>Cet homme, voyant Pierre et Jean qui allaient y entrer, leur demanda l'aumône.</a:t>
            </a:r>
            <a:endParaRPr lang="en-US" sz="4400" dirty="0" smtClean="0">
              <a:latin typeface="Arial Rounded MT Bold" pitchFamily="34" charset="0"/>
            </a:endParaRPr>
          </a:p>
          <a:p>
            <a:pPr algn="just"/>
            <a:r>
              <a:rPr lang="fr-FR" sz="4400" dirty="0" smtClean="0">
                <a:latin typeface="Arial Rounded MT Bold" pitchFamily="34" charset="0"/>
              </a:rPr>
              <a:t> 4 Pierre, de même que Jean, fixa les yeux sur lui, et dit: Regarde-nous.</a:t>
            </a:r>
            <a:endParaRPr lang="en-US" sz="4400" dirty="0" smtClean="0">
              <a:latin typeface="Arial Rounded MT Bold" pitchFamily="34" charset="0"/>
            </a:endParaRPr>
          </a:p>
          <a:p>
            <a:pPr algn="just"/>
            <a:r>
              <a:rPr lang="fr-FR" sz="4400" dirty="0" smtClean="0">
                <a:latin typeface="Arial Rounded MT Bold" pitchFamily="34" charset="0"/>
              </a:rPr>
              <a:t> 5 Et il les regardait attentivement, s'attendant à recevoir d'eux quelque chose.</a:t>
            </a:r>
            <a:endParaRPr lang="en-US" sz="4400" dirty="0" smtClean="0">
              <a:latin typeface="Arial Rounded MT Bold" pitchFamily="34" charset="0"/>
            </a:endParaRPr>
          </a:p>
          <a:p>
            <a:pPr algn="just"/>
            <a:endParaRPr lang="en-US" sz="4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6 </a:t>
            </a:r>
            <a:r>
              <a:rPr lang="fr-FR" sz="4400" dirty="0" smtClean="0">
                <a:latin typeface="Arial Rounded MT Bold" pitchFamily="34" charset="0"/>
              </a:rPr>
              <a:t>Alors Pierre lui dit: Je n'ai ni argent, ni or; mais ce que j'ai, je te le donne: au nom de Jésus-Christ de Nazareth, lève-toi et marche.</a:t>
            </a:r>
            <a:endParaRPr lang="en-US" sz="4400" dirty="0" smtClean="0">
              <a:latin typeface="Arial Rounded MT Bold" pitchFamily="34" charset="0"/>
            </a:endParaRPr>
          </a:p>
          <a:p>
            <a:pPr algn="just"/>
            <a:r>
              <a:rPr lang="fr-FR" sz="4400" dirty="0" smtClean="0">
                <a:solidFill>
                  <a:srgbClr val="99FF33"/>
                </a:solidFill>
                <a:latin typeface="Arial Rounded MT Bold" pitchFamily="34" charset="0"/>
              </a:rPr>
              <a:t> 7 Et le prenant par la main droite, il le fit lever. Au même instant, ses pieds et ses chevilles devinrent fermes;</a:t>
            </a:r>
            <a:endParaRPr lang="en-US" sz="4400" dirty="0" smtClean="0">
              <a:solidFill>
                <a:srgbClr val="99FF33"/>
              </a:solidFill>
              <a:latin typeface="Arial Rounded MT Bold" pitchFamily="34" charset="0"/>
            </a:endParaRPr>
          </a:p>
          <a:p>
            <a:endParaRPr lang="en-US" sz="4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err="1" smtClean="0">
                <a:solidFill>
                  <a:srgbClr val="C00000"/>
                </a:solidFill>
                <a:latin typeface="Arial Rounded MT Bold" pitchFamily="34" charset="0"/>
              </a:rPr>
              <a:t>Ac</a:t>
            </a:r>
            <a:r>
              <a:rPr lang="fr-FR" sz="4400" dirty="0" smtClean="0">
                <a:solidFill>
                  <a:srgbClr val="C00000"/>
                </a:solidFill>
                <a:latin typeface="Arial Rounded MT Bold" pitchFamily="34" charset="0"/>
              </a:rPr>
              <a:t> </a:t>
            </a:r>
            <a:r>
              <a:rPr lang="fr-FR" sz="4400" dirty="0" smtClean="0">
                <a:solidFill>
                  <a:srgbClr val="C00000"/>
                </a:solidFill>
                <a:latin typeface="Arial Rounded MT Bold" pitchFamily="34" charset="0"/>
              </a:rPr>
              <a:t>8:1-13 </a:t>
            </a:r>
          </a:p>
          <a:p>
            <a:pPr algn="just"/>
            <a:r>
              <a:rPr lang="fr-FR" sz="4400" dirty="0" smtClean="0">
                <a:latin typeface="Arial Rounded MT Bold" pitchFamily="34" charset="0"/>
              </a:rPr>
              <a:t>1</a:t>
            </a:r>
            <a:r>
              <a:rPr lang="fr-FR" sz="4400" dirty="0" smtClean="0">
                <a:latin typeface="Arial Rounded MT Bold" pitchFamily="34" charset="0"/>
              </a:rPr>
              <a:t>¶ </a:t>
            </a:r>
            <a:r>
              <a:rPr lang="fr-FR" sz="4400" dirty="0" smtClean="0">
                <a:latin typeface="Arial Rounded MT Bold" pitchFamily="34" charset="0"/>
              </a:rPr>
              <a:t>Saul avait approuvé le meurtre d'Étienne. Il y eut, ce jour-là, une grande persécution contre l'Église de Jérusalem; et tous, excepté les apôtres, se dispersèrent dans les contrées de la Judée et de la Samarie.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2 Des hommes pieux ensevelirent Étienne, et le pleurèrent à grand bruit.</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400" dirty="0" smtClean="0">
                <a:latin typeface="Arial Rounded MT Bold" pitchFamily="34" charset="0"/>
              </a:rPr>
              <a:t>3 </a:t>
            </a:r>
            <a:r>
              <a:rPr lang="fr-FR" sz="4400" dirty="0" smtClean="0">
                <a:latin typeface="Arial Rounded MT Bold" pitchFamily="34" charset="0"/>
              </a:rPr>
              <a:t>Saul, de son côté, ravageait l'Église; pénétrant dans les maisons, il en arrachait hommes et femmes, et les faisait jeter en prison.</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4 ¶ Ceux qui avaient été dispersés allaient de lieu en lieu, annonçant la bonne nouvelle de la parole.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 5 Philippe, étant descendu dans la ville de Samarie, y prêcha le Christ.</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r>
              <a:rPr lang="fr-FR" sz="4400" dirty="0" smtClean="0">
                <a:latin typeface="Arial Rounded MT Bold" pitchFamily="34" charset="0"/>
              </a:rPr>
              <a:t>6 </a:t>
            </a:r>
            <a:r>
              <a:rPr lang="fr-FR" sz="4400" dirty="0" smtClean="0">
                <a:latin typeface="Arial Rounded MT Bold" pitchFamily="34" charset="0"/>
              </a:rPr>
              <a:t>Les foules tout entières étaient attentives à ce que disait Philippe, lorsqu'elles apprirent et virent les miracles qu'il faisait.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7 Car des esprits impurs sortirent de plusieurs démoniaques, en poussant de grands cris, et beaucoup de paralytiques et de boiteux furent guéris.</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latin typeface="Arial Rounded MT Bold" pitchFamily="34" charset="0"/>
              </a:rPr>
              <a:t>8 </a:t>
            </a:r>
            <a:r>
              <a:rPr lang="fr-FR" sz="4400" dirty="0" smtClean="0">
                <a:latin typeface="Arial Rounded MT Bold" pitchFamily="34" charset="0"/>
              </a:rPr>
              <a:t>Et il y eut une grande joie dans cette ville.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9 Il y avait auparavant dans la ville un homme nommé Simon, qui, se donnant pour un personnage important, exerçait la magie et provoquait l'étonnement du peuple de la Samarie.</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dirty="0" smtClean="0">
                <a:latin typeface="Arial Rounded MT Bold" pitchFamily="34" charset="0"/>
              </a:rPr>
              <a:t>10 </a:t>
            </a:r>
            <a:r>
              <a:rPr lang="fr-FR" sz="4400" dirty="0" smtClean="0">
                <a:latin typeface="Arial Rounded MT Bold" pitchFamily="34" charset="0"/>
              </a:rPr>
              <a:t>Tous, depuis le plus petit jusqu'au plus grand, l'écoutaient attentivement, et disaient: Celui-ci est la puissance de Dieu, celle qui s'appelle la grande.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11 Ils l'écoutaient attentivement, parce qu'il les avait longtemps étonnés par ses actes de magie.</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smtClean="0">
                <a:latin typeface="Arial Rounded MT Bold" pitchFamily="34" charset="0"/>
              </a:rPr>
              <a:t>12 </a:t>
            </a:r>
            <a:r>
              <a:rPr lang="fr-FR" sz="4400" dirty="0" smtClean="0">
                <a:latin typeface="Arial Rounded MT Bold" pitchFamily="34" charset="0"/>
              </a:rPr>
              <a:t>Mais, quand ils eurent cru à Philippe, qui leur annonçait la bonne nouvelle du royaume de Dieu et du nom de Jésus-Christ, hommes et femmes se firent baptiser.</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13 Simon lui-même crut, et, après avoir été baptisé, il ne quittait plus Philippe, et il voyait avec étonnement les miracles et les grands prodiges qui s'opéraient.</a:t>
            </a:r>
            <a:endParaRPr lang="en-US" sz="4400" dirty="0" smtClean="0">
              <a:solidFill>
                <a:srgbClr val="C00000"/>
              </a:solidFill>
              <a:latin typeface="Arial Rounded MT Bold" pitchFamily="34" charset="0"/>
            </a:endParaRPr>
          </a:p>
          <a:p>
            <a:pPr algn="just"/>
            <a:endParaRPr lang="en-US" sz="4400" dirty="0" smtClean="0">
              <a:solidFill>
                <a:srgbClr val="C00000"/>
              </a:solidFill>
              <a:latin typeface="Arial Rounded MT Bold" pitchFamily="34" charset="0"/>
            </a:endParaRPr>
          </a:p>
          <a:p>
            <a:pPr algn="just"/>
            <a:endParaRPr lang="en-US" sz="4400" dirty="0">
              <a:solidFill>
                <a:srgbClr val="C00000"/>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Autofit/>
          </a:bodyPr>
          <a:lstStyle/>
          <a:p>
            <a:pPr algn="just"/>
            <a:r>
              <a:rPr lang="fr-FR" sz="4000" b="1" dirty="0" smtClean="0">
                <a:solidFill>
                  <a:srgbClr val="0033CC"/>
                </a:solidFill>
                <a:latin typeface="Arial Rounded MT Bold" pitchFamily="34" charset="0"/>
              </a:rPr>
              <a:t>5- Paul défend son ministère et part en guerre contre ceux qui essaient de détourner les Corinthiens de la foi.</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Il fait premièrement un récit des preuves oculaires de la résurrection et sa conversion, étant lui-même un témoignage vivant de cette résurrection</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000" dirty="0" smtClean="0">
                <a:latin typeface="Arial Rounded MT Bold" pitchFamily="34" charset="0"/>
              </a:rPr>
              <a:t>Il </a:t>
            </a:r>
            <a:r>
              <a:rPr lang="fr-FR" sz="4000" dirty="0" smtClean="0">
                <a:latin typeface="Arial Rounded MT Bold" pitchFamily="34" charset="0"/>
              </a:rPr>
              <a:t>fait ressortir l’importance de la résurrection dans la vie du chrétien</a:t>
            </a:r>
            <a:endParaRPr lang="en-US" sz="4000" dirty="0" smtClean="0">
              <a:latin typeface="Arial Rounded MT Bold" pitchFamily="34" charset="0"/>
            </a:endParaRPr>
          </a:p>
          <a:p>
            <a:pPr algn="just"/>
            <a:r>
              <a:rPr lang="fr-FR" sz="4000" b="1" dirty="0" smtClean="0">
                <a:solidFill>
                  <a:srgbClr val="0033CC"/>
                </a:solidFill>
                <a:latin typeface="Arial Rounded MT Bold" pitchFamily="34" charset="0"/>
              </a:rPr>
              <a:t>1 Cor 15 ;12-19</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1Co 15:12 ¶ Or, si l'on prêche que Christ est ressuscité des morts, comment quelques-uns parmi vous disent-ils qu'il n'y a point de résurrection des morts</a:t>
            </a:r>
            <a:r>
              <a:rPr lang="fr-FR" sz="4000" dirty="0" smtClean="0">
                <a:latin typeface="Arial Rounded MT Bold" pitchFamily="34" charset="0"/>
              </a:rPr>
              <a:t>?</a:t>
            </a:r>
            <a:r>
              <a:rPr lang="fr-FR" sz="4000" dirty="0" smtClean="0">
                <a:latin typeface="Arial Rounded MT Bold" pitchFamily="34" charset="0"/>
              </a:rPr>
              <a:t> </a:t>
            </a:r>
            <a:endParaRPr lang="fr-FR" sz="4000" dirty="0" smtClean="0">
              <a:latin typeface="Arial Rounded MT Bold" pitchFamily="34" charset="0"/>
            </a:endParaRPr>
          </a:p>
          <a:p>
            <a:pPr algn="just"/>
            <a:r>
              <a:rPr lang="fr-FR" sz="4000" dirty="0" smtClean="0">
                <a:solidFill>
                  <a:srgbClr val="0033CC"/>
                </a:solidFill>
                <a:latin typeface="Arial Rounded MT Bold" pitchFamily="34" charset="0"/>
              </a:rPr>
              <a:t>13 </a:t>
            </a:r>
            <a:r>
              <a:rPr lang="fr-FR" sz="4000" dirty="0" smtClean="0">
                <a:solidFill>
                  <a:srgbClr val="0033CC"/>
                </a:solidFill>
                <a:latin typeface="Arial Rounded MT Bold" pitchFamily="34" charset="0"/>
              </a:rPr>
              <a:t>S'il n'y a point de résurrection des morts, Christ non plus n'est pas ressuscité.</a:t>
            </a:r>
            <a:endParaRPr lang="en-US" sz="4000" dirty="0" smtClean="0">
              <a:solidFill>
                <a:srgbClr val="0033CC"/>
              </a:solidFill>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Autofit/>
          </a:bodyPr>
          <a:lstStyle/>
          <a:p>
            <a:pPr algn="just"/>
            <a:r>
              <a:rPr lang="fr-FR" sz="4000" dirty="0" smtClean="0">
                <a:solidFill>
                  <a:srgbClr val="0033CC"/>
                </a:solidFill>
                <a:latin typeface="Arial Rounded MT Bold" pitchFamily="34" charset="0"/>
              </a:rPr>
              <a:t>14 </a:t>
            </a:r>
            <a:r>
              <a:rPr lang="fr-FR" sz="4000" dirty="0" smtClean="0">
                <a:solidFill>
                  <a:srgbClr val="0033CC"/>
                </a:solidFill>
                <a:latin typeface="Arial Rounded MT Bold" pitchFamily="34" charset="0"/>
              </a:rPr>
              <a:t>Et si Christ n'est pas ressuscité, notre prédication est donc vaine, et votre foi aussi est vaine.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15 Il se trouve même que nous sommes de faux témoins à l'égard de Dieu, puisque nous avons témoigné contre Dieu qu'il a ressuscité Christ, tandis qu'il ne l'aurait pas ressuscité, si les morts ne ressuscitent point.</a:t>
            </a:r>
            <a:endParaRPr lang="en-US" sz="4000" dirty="0" smtClean="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dirty="0" smtClean="0">
                <a:latin typeface="Arial Rounded MT Bold" pitchFamily="34" charset="0"/>
              </a:rPr>
              <a:t>16 </a:t>
            </a:r>
            <a:r>
              <a:rPr lang="fr-FR" sz="4000" dirty="0" smtClean="0">
                <a:latin typeface="Arial Rounded MT Bold" pitchFamily="34" charset="0"/>
              </a:rPr>
              <a:t>Car si les morts ne ressuscitent point, Christ non plus n'est pas ressuscité.</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17 Et si Christ n'est pas ressuscité, votre foi est vaine, vous êtes encore dans vos péchés,</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18 et par conséquent aussi ceux qui sont morts en Christ sont perdus.</a:t>
            </a:r>
            <a:endParaRPr lang="en-US" sz="4000" dirty="0" smtClean="0">
              <a:latin typeface="Arial Rounded MT Bold" pitchFamily="34" charset="0"/>
            </a:endParaRPr>
          </a:p>
          <a:p>
            <a:pPr algn="just"/>
            <a:endParaRPr lang="en-US" sz="2000" dirty="0" smtClean="0">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latin typeface="Arial Rounded MT Bold" pitchFamily="34" charset="0"/>
              </a:rPr>
              <a:t>19 </a:t>
            </a:r>
            <a:r>
              <a:rPr lang="fr-FR" sz="4400" dirty="0" smtClean="0">
                <a:latin typeface="Arial Rounded MT Bold" pitchFamily="34" charset="0"/>
              </a:rPr>
              <a:t>Si c'est dans cette vie seulement que nous espérons en Christ, nous sommes les plus malheureux de tous les hommes</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Nos souffrances sont vaines </a:t>
            </a:r>
            <a:endParaRPr lang="en-US" sz="4400" dirty="0" smtClean="0">
              <a:solidFill>
                <a:srgbClr val="0033CC"/>
              </a:solidFill>
              <a:latin typeface="Arial Rounded MT Bold" pitchFamily="34" charset="0"/>
            </a:endParaRPr>
          </a:p>
          <a:p>
            <a:pPr algn="just"/>
            <a:r>
              <a:rPr lang="fr-FR" sz="4400" b="1" dirty="0" smtClean="0">
                <a:latin typeface="Arial Rounded MT Bold" pitchFamily="34" charset="0"/>
              </a:rPr>
              <a:t>1 Cor 15 : 30-34</a:t>
            </a:r>
            <a:endParaRPr lang="en-US" sz="4400" dirty="0" smtClean="0">
              <a:latin typeface="Arial Rounded MT Bold" pitchFamily="34" charset="0"/>
            </a:endParaRPr>
          </a:p>
          <a:p>
            <a:pPr algn="just"/>
            <a:r>
              <a:rPr lang="fr-FR" sz="4400" dirty="0" smtClean="0">
                <a:solidFill>
                  <a:srgbClr val="0033CC"/>
                </a:solidFill>
                <a:latin typeface="Arial Rounded MT Bold" pitchFamily="34" charset="0"/>
              </a:rPr>
              <a:t>30 </a:t>
            </a:r>
            <a:r>
              <a:rPr lang="fr-FR" sz="4400" dirty="0" smtClean="0">
                <a:solidFill>
                  <a:srgbClr val="0033CC"/>
                </a:solidFill>
                <a:latin typeface="Arial Rounded MT Bold" pitchFamily="34" charset="0"/>
              </a:rPr>
              <a:t>Et nous, pourquoi sommes-nous à toute heure en péril?</a:t>
            </a:r>
            <a:endParaRPr lang="en-US" sz="4400" dirty="0" smtClean="0">
              <a:solidFill>
                <a:srgbClr val="0033CC"/>
              </a:solidFill>
              <a:latin typeface="Arial Rounded MT Bold" pitchFamily="34" charset="0"/>
            </a:endParaRPr>
          </a:p>
          <a:p>
            <a:pPr algn="just"/>
            <a:endParaRPr lang="en-US" sz="2000" dirty="0" smtClean="0">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3600" dirty="0" smtClean="0">
                <a:latin typeface="Arial Rounded MT Bold" pitchFamily="34" charset="0"/>
              </a:rPr>
              <a:t>31 </a:t>
            </a:r>
            <a:r>
              <a:rPr lang="fr-FR" sz="3600" dirty="0" smtClean="0">
                <a:latin typeface="Arial Rounded MT Bold" pitchFamily="34" charset="0"/>
              </a:rPr>
              <a:t>Chaque jour je suis exposé à la mort, je l'atteste, frères, par la gloire dont vous êtes pour moi le sujet, en Jésus-Christ notre Seigneur.</a:t>
            </a:r>
            <a:endParaRPr lang="en-US" sz="3600" dirty="0" smtClean="0">
              <a:latin typeface="Arial Rounded MT Bold" pitchFamily="34" charset="0"/>
            </a:endParaRPr>
          </a:p>
          <a:p>
            <a:pPr algn="just"/>
            <a:r>
              <a:rPr lang="fr-FR" sz="3600" dirty="0" smtClean="0">
                <a:latin typeface="Arial Rounded MT Bold" pitchFamily="34" charset="0"/>
              </a:rPr>
              <a:t> </a:t>
            </a:r>
            <a:r>
              <a:rPr lang="fr-FR" sz="3600" dirty="0" smtClean="0">
                <a:solidFill>
                  <a:srgbClr val="0033CC"/>
                </a:solidFill>
                <a:latin typeface="Arial Rounded MT Bold" pitchFamily="34" charset="0"/>
              </a:rPr>
              <a:t>32 Si c'est dans des vues humaines que j'ai combattu contre les bêtes à Éphèse, quel avantage m'en revient-il? Si les morts ne ressuscitent pas, Mangeons et buvons, car demain nous mourrons.</a:t>
            </a:r>
            <a:endParaRPr lang="en-US" sz="3600" dirty="0" smtClean="0">
              <a:solidFill>
                <a:srgbClr val="0033CC"/>
              </a:solidFill>
              <a:latin typeface="Arial Rounded MT Bold" pitchFamily="34" charset="0"/>
            </a:endParaRPr>
          </a:p>
          <a:p>
            <a:pPr algn="just"/>
            <a:endParaRPr lang="en-US" sz="2000" dirty="0" smtClean="0">
              <a:solidFill>
                <a:srgbClr val="0033CC"/>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dirty="0" smtClean="0">
                <a:latin typeface="Arial Rounded MT Bold" pitchFamily="34" charset="0"/>
              </a:rPr>
              <a:t>33 </a:t>
            </a:r>
            <a:r>
              <a:rPr lang="fr-FR" sz="4400" dirty="0" smtClean="0">
                <a:latin typeface="Arial Rounded MT Bold" pitchFamily="34" charset="0"/>
              </a:rPr>
              <a:t>Ne vous y trompez pas: les mauvaises compagnies corrompent les bonnes mœurs.</a:t>
            </a:r>
            <a:endParaRPr lang="en-US" sz="4400" dirty="0" smtClean="0">
              <a:latin typeface="Arial Rounded MT Bold" pitchFamily="34" charset="0"/>
            </a:endParaRPr>
          </a:p>
          <a:p>
            <a:pPr algn="just"/>
            <a:r>
              <a:rPr lang="fr-FR" sz="4400" dirty="0" smtClean="0">
                <a:solidFill>
                  <a:srgbClr val="0033CC"/>
                </a:solidFill>
                <a:latin typeface="Arial Rounded MT Bold" pitchFamily="34" charset="0"/>
              </a:rPr>
              <a:t> 34 Revenez à vous-mêmes, comme il est convenable, et ne péchez point; car quelques-uns ne connaissent pas Dieu, je le dis à votre honte</a:t>
            </a:r>
            <a:r>
              <a:rPr lang="fr-FR"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000" b="1" dirty="0" smtClean="0">
                <a:solidFill>
                  <a:srgbClr val="460000"/>
                </a:solidFill>
                <a:latin typeface="Arial Rounded MT Bold" pitchFamily="34" charset="0"/>
              </a:rPr>
              <a:t>Conclusion</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lvl="0" algn="just"/>
            <a:r>
              <a:rPr lang="fr-FR" sz="4000" dirty="0" smtClean="0">
                <a:latin typeface="Arial Rounded MT Bold" pitchFamily="34" charset="0"/>
              </a:rPr>
              <a:t>Il est normal et nécessaire que les tenants du statu quo s’insurgent contre la résurrection de Jésus Christ et même prône que le personnage n’a jamais existé.</a:t>
            </a:r>
            <a:endParaRPr lang="en-US" sz="4000" dirty="0" smtClean="0">
              <a:latin typeface="Arial Rounded MT Bold" pitchFamily="34" charset="0"/>
            </a:endParaRPr>
          </a:p>
          <a:p>
            <a:pPr lvl="0" algn="just"/>
            <a:r>
              <a:rPr lang="fr-FR" sz="4000" dirty="0" smtClean="0">
                <a:solidFill>
                  <a:srgbClr val="460000"/>
                </a:solidFill>
                <a:latin typeface="Arial Rounded MT Bold" pitchFamily="34" charset="0"/>
              </a:rPr>
              <a:t> Cela ne changera rien, Les ennemis du Christianisme sont nombreux, subtils et cachés. </a:t>
            </a:r>
            <a:endParaRPr lang="en-US" sz="4000" dirty="0" smtClean="0">
              <a:solidFill>
                <a:srgbClr val="4600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a:noAutofit/>
          </a:bodyPr>
          <a:lstStyle/>
          <a:p>
            <a:pPr lvl="0" algn="just"/>
            <a:r>
              <a:rPr lang="fr-FR" sz="4000" dirty="0" smtClean="0">
                <a:latin typeface="Arial Rounded MT Bold" pitchFamily="34" charset="0"/>
              </a:rPr>
              <a:t>Mais </a:t>
            </a:r>
            <a:r>
              <a:rPr lang="fr-FR" sz="4000" dirty="0" smtClean="0">
                <a:latin typeface="Arial Rounded MT Bold" pitchFamily="34" charset="0"/>
              </a:rPr>
              <a:t>cependant Jésus reste ce qu’il est et il fera trembler tous ceux qui prônent l’injustice, la division, la haine et la violence. </a:t>
            </a:r>
            <a:endParaRPr lang="en-US" sz="4000" dirty="0" smtClean="0">
              <a:latin typeface="Arial Rounded MT Bold" pitchFamily="34" charset="0"/>
            </a:endParaRPr>
          </a:p>
          <a:p>
            <a:pPr lvl="0" algn="just"/>
            <a:r>
              <a:rPr lang="fr-FR" sz="4000" dirty="0" smtClean="0">
                <a:solidFill>
                  <a:srgbClr val="460000"/>
                </a:solidFill>
                <a:latin typeface="Arial Rounded MT Bold" pitchFamily="34" charset="0"/>
              </a:rPr>
              <a:t>En un mot tous ceux qui veulent détruire la terre. Jésus Christ est une réalité incontournable, vous pouvez le mettre à coté, l’ignorer et même le décrier. </a:t>
            </a:r>
            <a:endParaRPr lang="en-US" sz="4000" dirty="0" smtClean="0">
              <a:solidFill>
                <a:srgbClr val="460000"/>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a:noAutofit/>
          </a:bodyPr>
          <a:lstStyle/>
          <a:p>
            <a:pPr lvl="0" algn="just"/>
            <a:r>
              <a:rPr lang="fr-FR" sz="4400" dirty="0" smtClean="0">
                <a:latin typeface="Arial Rounded MT Bold" pitchFamily="34" charset="0"/>
              </a:rPr>
              <a:t>Mais </a:t>
            </a:r>
            <a:r>
              <a:rPr lang="fr-FR" sz="4400" dirty="0" smtClean="0">
                <a:latin typeface="Arial Rounded MT Bold" pitchFamily="34" charset="0"/>
              </a:rPr>
              <a:t>sachez qu’il est celui que le Père a choisi pour rétablir son règne sur la terre </a:t>
            </a:r>
            <a:endParaRPr lang="en-US" sz="4400" dirty="0" smtClean="0">
              <a:latin typeface="Arial Rounded MT Bold" pitchFamily="34" charset="0"/>
            </a:endParaRPr>
          </a:p>
          <a:p>
            <a:pPr algn="just"/>
            <a:r>
              <a:rPr lang="en-US" sz="4400" b="1" dirty="0" smtClean="0">
                <a:solidFill>
                  <a:srgbClr val="460000"/>
                </a:solidFill>
                <a:latin typeface="Arial Rounded MT Bold" pitchFamily="34" charset="0"/>
              </a:rPr>
              <a:t>1 </a:t>
            </a:r>
            <a:r>
              <a:rPr lang="en-US" sz="4400" b="1" dirty="0" err="1" smtClean="0">
                <a:solidFill>
                  <a:srgbClr val="460000"/>
                </a:solidFill>
                <a:latin typeface="Arial Rounded MT Bold" pitchFamily="34" charset="0"/>
              </a:rPr>
              <a:t>Cor</a:t>
            </a:r>
            <a:r>
              <a:rPr lang="en-US" sz="4400" b="1" dirty="0" smtClean="0">
                <a:solidFill>
                  <a:srgbClr val="460000"/>
                </a:solidFill>
                <a:latin typeface="Arial Rounded MT Bold" pitchFamily="34" charset="0"/>
              </a:rPr>
              <a:t> 15: </a:t>
            </a:r>
            <a:r>
              <a:rPr lang="en-US" sz="4400" b="1" dirty="0" smtClean="0">
                <a:solidFill>
                  <a:srgbClr val="460000"/>
                </a:solidFill>
                <a:latin typeface="Arial Rounded MT Bold" pitchFamily="34" charset="0"/>
              </a:rPr>
              <a:t>24-26 </a:t>
            </a:r>
          </a:p>
          <a:p>
            <a:pPr algn="just"/>
            <a:r>
              <a:rPr lang="en-US" sz="4400" b="1" dirty="0" smtClean="0">
                <a:solidFill>
                  <a:srgbClr val="460000"/>
                </a:solidFill>
                <a:latin typeface="Arial Rounded MT Bold" pitchFamily="34" charset="0"/>
              </a:rPr>
              <a:t>24 </a:t>
            </a:r>
            <a:r>
              <a:rPr lang="fr-FR" sz="4400" dirty="0" smtClean="0">
                <a:latin typeface="Arial Rounded MT Bold" pitchFamily="34" charset="0"/>
              </a:rPr>
              <a:t>Ensuite </a:t>
            </a:r>
            <a:r>
              <a:rPr lang="fr-FR" sz="4400" dirty="0" smtClean="0">
                <a:latin typeface="Arial Rounded MT Bold" pitchFamily="34" charset="0"/>
              </a:rPr>
              <a:t>viendra la fin, quand il remettra le royaume à celui qui est Dieu et Père, après avoir détruit toute domination, toute autorité et toute puissance.</a:t>
            </a:r>
            <a:endParaRPr lang="en-US" sz="44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800" dirty="0" smtClean="0">
                <a:latin typeface="Arial Rounded MT Bold" pitchFamily="34" charset="0"/>
              </a:rPr>
              <a:t>25 </a:t>
            </a:r>
            <a:r>
              <a:rPr lang="fr-FR" sz="4800" dirty="0" smtClean="0">
                <a:latin typeface="Arial Rounded MT Bold" pitchFamily="34" charset="0"/>
              </a:rPr>
              <a:t>Car il faut qu'il règne jusqu'à ce qu'il ait mis tous les ennemis sous ses pieds.</a:t>
            </a:r>
            <a:endParaRPr lang="en-US" sz="4800" dirty="0" smtClean="0">
              <a:latin typeface="Arial Rounded MT Bold" pitchFamily="34" charset="0"/>
            </a:endParaRPr>
          </a:p>
          <a:p>
            <a:pPr algn="just"/>
            <a:r>
              <a:rPr lang="fr-FR" sz="4800" dirty="0" smtClean="0">
                <a:solidFill>
                  <a:srgbClr val="460000"/>
                </a:solidFill>
                <a:latin typeface="Arial Rounded MT Bold" pitchFamily="34" charset="0"/>
              </a:rPr>
              <a:t> 26 Le dernier ennemi qui sera détruit, c'est la mort</a:t>
            </a:r>
            <a:r>
              <a:rPr lang="fr-FR" sz="4800" dirty="0" smtClean="0">
                <a:solidFill>
                  <a:srgbClr val="460000"/>
                </a:solidFill>
                <a:latin typeface="Arial Rounded MT Bold" pitchFamily="34" charset="0"/>
              </a:rPr>
              <a:t>.</a:t>
            </a:r>
          </a:p>
          <a:p>
            <a:pPr algn="r"/>
            <a:r>
              <a:rPr lang="fr-FR" sz="4800" dirty="0" smtClean="0">
                <a:latin typeface="Arial Rounded MT Bold" pitchFamily="34" charset="0"/>
              </a:rPr>
              <a:t>Amen!</a:t>
            </a:r>
            <a:endParaRPr lang="en-US" sz="4800" dirty="0">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lgn="ctr">
              <a:buNone/>
            </a:pPr>
            <a:r>
              <a:rPr lang="fr-FR" sz="2600" dirty="0" smtClean="0">
                <a:solidFill>
                  <a:srgbClr val="FF0000"/>
                </a:solidFill>
                <a:latin typeface="Arial Rounded MT Bold" pitchFamily="34" charset="0"/>
              </a:rPr>
              <a:t> </a:t>
            </a:r>
            <a:r>
              <a:rPr lang="fr-FR" sz="2600" b="1" dirty="0" smtClean="0">
                <a:solidFill>
                  <a:srgbClr val="FF0000"/>
                </a:solidFill>
                <a:latin typeface="Arial Rounded MT Bold" pitchFamily="34" charset="0"/>
              </a:rPr>
              <a:t> 167 FMJ VOICI JESUS REVIENT DU CIEL</a:t>
            </a:r>
            <a:endParaRPr lang="en-US" sz="2600" dirty="0" smtClean="0">
              <a:solidFill>
                <a:srgbClr val="FF0000"/>
              </a:solidFill>
              <a:latin typeface="Arial Rounded MT Bold" pitchFamily="34" charset="0"/>
            </a:endParaRPr>
          </a:p>
          <a:p>
            <a:pPr marL="0" indent="0" algn="ctr">
              <a:buNone/>
            </a:pPr>
            <a:r>
              <a:rPr lang="fr-FR" sz="2600" dirty="0" smtClean="0">
                <a:solidFill>
                  <a:srgbClr val="FF0000"/>
                </a:solidFill>
                <a:latin typeface="Arial Rounded MT Bold" pitchFamily="34" charset="0"/>
              </a:rPr>
              <a:t>1</a:t>
            </a:r>
            <a:endParaRPr lang="en-US" sz="2600" dirty="0" smtClean="0">
              <a:solidFill>
                <a:srgbClr val="FF0000"/>
              </a:solidFill>
              <a:latin typeface="Arial Rounded MT Bold" pitchFamily="34" charset="0"/>
            </a:endParaRPr>
          </a:p>
          <a:p>
            <a:pPr marL="0" indent="0" algn="ctr">
              <a:buNone/>
            </a:pPr>
            <a:r>
              <a:rPr lang="fr-FR" sz="4000" dirty="0" smtClean="0">
                <a:latin typeface="Arial Rounded MT Bold" pitchFamily="34" charset="0"/>
              </a:rPr>
              <a:t>Voici, Jésus revient des cieux.</a:t>
            </a:r>
            <a:br>
              <a:rPr lang="fr-FR" sz="4000" dirty="0" smtClean="0">
                <a:latin typeface="Arial Rounded MT Bold" pitchFamily="34" charset="0"/>
              </a:rPr>
            </a:br>
            <a:r>
              <a:rPr lang="fr-FR" sz="4000" dirty="0" smtClean="0">
                <a:latin typeface="Arial Rounded MT Bold" pitchFamily="34" charset="0"/>
              </a:rPr>
              <a:t>Quelle joie, glorieuse attente:</a:t>
            </a:r>
            <a:br>
              <a:rPr lang="fr-FR" sz="4000" dirty="0" smtClean="0">
                <a:latin typeface="Arial Rounded MT Bold" pitchFamily="34" charset="0"/>
              </a:rPr>
            </a:br>
            <a:r>
              <a:rPr lang="fr-FR" sz="4000" dirty="0" smtClean="0">
                <a:latin typeface="Arial Rounded MT Bold" pitchFamily="34" charset="0"/>
              </a:rPr>
              <a:t>Bientôt nous le verrons des yeux</a:t>
            </a:r>
            <a:br>
              <a:rPr lang="fr-FR" sz="4000" dirty="0" smtClean="0">
                <a:latin typeface="Arial Rounded MT Bold" pitchFamily="34" charset="0"/>
              </a:rPr>
            </a:br>
            <a:r>
              <a:rPr lang="fr-FR" sz="4000" dirty="0" smtClean="0">
                <a:latin typeface="Arial Rounded MT Bold" pitchFamily="34" charset="0"/>
              </a:rPr>
              <a:t>Revenir dans la nue éclatante.</a:t>
            </a:r>
            <a:endParaRPr lang="en-US" sz="4000" dirty="0" smtClean="0">
              <a:latin typeface="Arial Rounded MT Bold" pitchFamily="34" charset="0"/>
            </a:endParaRPr>
          </a:p>
          <a:p>
            <a:pPr marL="0" indent="0" algn="ctr">
              <a:buNone/>
            </a:pP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33CC"/>
                </a:solidFill>
                <a:latin typeface="Arial Rounded MT Bold" pitchFamily="34" charset="0"/>
              </a:rPr>
              <a:t>Il vient bientôt (bis)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Joyeux nous acclamerons Jésus.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Tenons-nous prêts,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Levons les yeux en haut</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Jésus vient sur la nue.</a:t>
            </a:r>
            <a:r>
              <a:rPr lang="fr-FR" sz="4000" dirty="0" smtClean="0">
                <a:latin typeface="Arial Rounded MT Bold" pitchFamily="34" charset="0"/>
              </a:rPr>
              <a:t/>
            </a:r>
            <a:br>
              <a:rPr lang="fr-FR" sz="4000" dirty="0" smtClean="0">
                <a:latin typeface="Arial Rounded MT Bold" pitchFamily="34" charset="0"/>
              </a:rPr>
            </a:br>
            <a:endParaRPr lang="en-US" sz="4000" dirty="0">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lgn="ctr">
              <a:buNone/>
            </a:pPr>
            <a:r>
              <a:rPr lang="fr-FR" sz="4000" dirty="0" smtClean="0">
                <a:solidFill>
                  <a:srgbClr val="FF0000"/>
                </a:solidFill>
                <a:latin typeface="Arial Rounded MT Bold" pitchFamily="34" charset="0"/>
              </a:rPr>
              <a:t>2</a:t>
            </a:r>
            <a:r>
              <a:rPr lang="fr-FR" sz="4000" dirty="0" smtClean="0">
                <a:solidFill>
                  <a:srgbClr val="FF0000"/>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Les signes des temps, </a:t>
            </a:r>
            <a:endParaRPr lang="fr-FR" sz="4000" dirty="0" smtClean="0">
              <a:latin typeface="Arial Rounded MT Bold" pitchFamily="34" charset="0"/>
            </a:endParaRPr>
          </a:p>
          <a:p>
            <a:pPr marL="0" indent="0" algn="ctr">
              <a:buNone/>
            </a:pPr>
            <a:r>
              <a:rPr lang="fr-FR" sz="4000" dirty="0" smtClean="0">
                <a:latin typeface="Arial Rounded MT Bold" pitchFamily="34" charset="0"/>
              </a:rPr>
              <a:t>sur </a:t>
            </a:r>
            <a:r>
              <a:rPr lang="fr-FR" sz="4000" dirty="0" smtClean="0">
                <a:latin typeface="Arial Rounded MT Bold" pitchFamily="34" charset="0"/>
              </a:rPr>
              <a:t>terre, sur mer</a:t>
            </a:r>
            <a:br>
              <a:rPr lang="fr-FR" sz="4000" dirty="0" smtClean="0">
                <a:latin typeface="Arial Rounded MT Bold" pitchFamily="34" charset="0"/>
              </a:rPr>
            </a:br>
            <a:r>
              <a:rPr lang="fr-FR" sz="4000" dirty="0" smtClean="0">
                <a:latin typeface="Arial Rounded MT Bold" pitchFamily="34" charset="0"/>
              </a:rPr>
              <a:t>Nous disent que le grand jour approche</a:t>
            </a:r>
            <a:br>
              <a:rPr lang="fr-FR" sz="4000" dirty="0" smtClean="0">
                <a:latin typeface="Arial Rounded MT Bold" pitchFamily="34" charset="0"/>
              </a:rPr>
            </a:br>
            <a:r>
              <a:rPr lang="fr-FR" sz="4000" dirty="0" smtClean="0">
                <a:latin typeface="Arial Rounded MT Bold" pitchFamily="34" charset="0"/>
              </a:rPr>
              <a:t>Promesse suprême de Dieu le Père,</a:t>
            </a:r>
            <a:br>
              <a:rPr lang="fr-FR" sz="4000" dirty="0" smtClean="0">
                <a:latin typeface="Arial Rounded MT Bold" pitchFamily="34" charset="0"/>
              </a:rPr>
            </a:br>
            <a:r>
              <a:rPr lang="fr-FR" sz="4000" dirty="0" smtClean="0">
                <a:latin typeface="Arial Rounded MT Bold" pitchFamily="34" charset="0"/>
              </a:rPr>
              <a:t>Jésus doit régner, le temps est proche.</a:t>
            </a:r>
            <a:br>
              <a:rPr lang="fr-FR" sz="4000" dirty="0" smtClean="0">
                <a:latin typeface="Arial Rounded MT Bold" pitchFamily="34" charset="0"/>
              </a:rPr>
            </a:b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33CC"/>
                </a:solidFill>
                <a:latin typeface="Arial Rounded MT Bold" pitchFamily="34" charset="0"/>
              </a:rPr>
              <a:t>Il vient bientôt (bis)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Joyeux nous acclamerons Jésus.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Tenons-nous prêts,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Levons les yeux en haut</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Jésus vient sur la nue.</a:t>
            </a:r>
            <a:r>
              <a:rPr lang="fr-FR" sz="4000" dirty="0" smtClean="0">
                <a:latin typeface="Arial Rounded MT Bold" pitchFamily="34" charset="0"/>
              </a:rPr>
              <a:t/>
            </a:r>
            <a:br>
              <a:rPr lang="fr-FR" sz="4000" dirty="0" smtClean="0">
                <a:latin typeface="Arial Rounded MT Bold" pitchFamily="34" charset="0"/>
              </a:rPr>
            </a:br>
            <a:endParaRPr lang="en-US" sz="4000" dirty="0">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lgn="ctr">
              <a:buNone/>
            </a:pPr>
            <a:r>
              <a:rPr lang="fr-FR" sz="4000" dirty="0" smtClean="0">
                <a:solidFill>
                  <a:srgbClr val="FF0000"/>
                </a:solidFill>
                <a:latin typeface="Arial Rounded MT Bold" pitchFamily="34" charset="0"/>
              </a:rPr>
              <a:t>3</a:t>
            </a:r>
            <a:r>
              <a:rPr lang="fr-FR" sz="4000" dirty="0" smtClean="0">
                <a:solidFill>
                  <a:srgbClr val="FF0000"/>
                </a:solidFill>
                <a:latin typeface="Arial Rounded MT Bold" pitchFamily="34" charset="0"/>
              </a:rPr>
              <a:t>.</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Ce doux espoir ranime nos cœurs.</a:t>
            </a:r>
            <a:br>
              <a:rPr lang="fr-FR" sz="4000" dirty="0" smtClean="0">
                <a:latin typeface="Arial Rounded MT Bold" pitchFamily="34" charset="0"/>
              </a:rPr>
            </a:br>
            <a:r>
              <a:rPr lang="fr-FR" sz="4000" dirty="0" smtClean="0">
                <a:latin typeface="Arial Rounded MT Bold" pitchFamily="34" charset="0"/>
              </a:rPr>
              <a:t>Hâtons ce jour de fête, mon frère.</a:t>
            </a:r>
            <a:br>
              <a:rPr lang="fr-FR" sz="4000" dirty="0" smtClean="0">
                <a:latin typeface="Arial Rounded MT Bold" pitchFamily="34" charset="0"/>
              </a:rPr>
            </a:br>
            <a:r>
              <a:rPr lang="fr-FR" sz="4000" dirty="0" smtClean="0">
                <a:latin typeface="Arial Rounded MT Bold" pitchFamily="34" charset="0"/>
              </a:rPr>
              <a:t>Heureux le cœur où Christ demeure,</a:t>
            </a:r>
            <a:br>
              <a:rPr lang="fr-FR" sz="4000" dirty="0" smtClean="0">
                <a:latin typeface="Arial Rounded MT Bold" pitchFamily="34" charset="0"/>
              </a:rPr>
            </a:br>
            <a:r>
              <a:rPr lang="fr-FR" sz="4000" dirty="0" smtClean="0">
                <a:latin typeface="Arial Rounded MT Bold" pitchFamily="34" charset="0"/>
              </a:rPr>
              <a:t>Travaillons, luttons dans la prière</a:t>
            </a:r>
            <a:r>
              <a:rPr lang="fr-FR" sz="4000" dirty="0" smtClean="0">
                <a:latin typeface="Arial Rounded MT Bold" pitchFamily="34" charset="0"/>
              </a:rPr>
              <a:t>.</a:t>
            </a:r>
          </a:p>
          <a:p>
            <a:pPr marL="0" indent="0" algn="ctr">
              <a:buNone/>
            </a:pPr>
            <a:r>
              <a:rPr lang="fr-FR" sz="4000" dirty="0" smtClean="0">
                <a:solidFill>
                  <a:srgbClr val="FF0000"/>
                </a:solidFill>
                <a:latin typeface="Arial Rounded MT Bold" pitchFamily="34" charset="0"/>
              </a:rPr>
              <a:t>Chœur:</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0033CC"/>
                </a:solidFill>
                <a:latin typeface="Arial Rounded MT Bold" pitchFamily="34" charset="0"/>
              </a:rPr>
              <a:t>Il vient bientôt (bis)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Joyeux nous acclamerons Jésus.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Tenons-nous prêts,</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Levons les yeux en haut</a:t>
            </a:r>
            <a:br>
              <a:rPr lang="fr-FR" sz="4000" dirty="0" smtClean="0">
                <a:solidFill>
                  <a:srgbClr val="0033CC"/>
                </a:solidFill>
                <a:latin typeface="Arial Rounded MT Bold" pitchFamily="34" charset="0"/>
              </a:rPr>
            </a:br>
            <a:r>
              <a:rPr lang="fr-FR" sz="4000" dirty="0" smtClean="0">
                <a:solidFill>
                  <a:srgbClr val="0033CC"/>
                </a:solidFill>
                <a:latin typeface="Arial Rounded MT Bold" pitchFamily="34" charset="0"/>
              </a:rPr>
              <a:t>Jésus vient sur la </a:t>
            </a:r>
            <a:r>
              <a:rPr lang="fr-FR" sz="4000" smtClean="0">
                <a:solidFill>
                  <a:srgbClr val="0033CC"/>
                </a:solidFill>
                <a:latin typeface="Arial Rounded MT Bold" pitchFamily="34" charset="0"/>
              </a:rPr>
              <a:t>nue</a:t>
            </a:r>
            <a:r>
              <a:rPr lang="fr-FR" sz="4000" smtClean="0">
                <a:solidFill>
                  <a:srgbClr val="0033CC"/>
                </a:solidFill>
                <a:latin typeface="Arial Rounded MT Bold" pitchFamily="34" charset="0"/>
              </a:rPr>
              <a:t>.</a:t>
            </a:r>
            <a:r>
              <a:rPr lang="fr-FR" sz="4000" smtClean="0">
                <a:latin typeface="Arial Rounded MT Bold" pitchFamily="34" charset="0"/>
              </a:rPr>
              <a:t> </a:t>
            </a:r>
            <a:endParaRPr lang="en-US" sz="4000" dirty="0">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30443</TotalTime>
  <Words>2364</Words>
  <Application>Microsoft Office PowerPoint</Application>
  <PresentationFormat>On-screen Show (4:3)</PresentationFormat>
  <Paragraphs>146</Paragraphs>
  <Slides>55</Slides>
  <Notes>1</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CHRIST THE ROCK CONGREGATION DIMANCHE 13 OCTOBRE 2024 SERMON  PAR  PASTEUR  JEAN CLAUDE JEAN BAPTISTE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362</cp:revision>
  <dcterms:created xsi:type="dcterms:W3CDTF">2022-04-13T13:36:19Z</dcterms:created>
  <dcterms:modified xsi:type="dcterms:W3CDTF">2024-10-13T00:02:30Z</dcterms:modified>
</cp:coreProperties>
</file>