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4" r:id="rId2"/>
    <p:sldId id="1878" r:id="rId3"/>
    <p:sldId id="2085" r:id="rId4"/>
    <p:sldId id="2077" r:id="rId5"/>
    <p:sldId id="2086" r:id="rId6"/>
    <p:sldId id="2078" r:id="rId7"/>
    <p:sldId id="2087" r:id="rId8"/>
    <p:sldId id="2088" r:id="rId9"/>
    <p:sldId id="2089" r:id="rId10"/>
    <p:sldId id="2090" r:id="rId11"/>
    <p:sldId id="2091" r:id="rId12"/>
    <p:sldId id="2079" r:id="rId13"/>
    <p:sldId id="2092" r:id="rId14"/>
    <p:sldId id="2093" r:id="rId15"/>
    <p:sldId id="2080" r:id="rId16"/>
    <p:sldId id="2094" r:id="rId17"/>
    <p:sldId id="2095" r:id="rId18"/>
    <p:sldId id="2096" r:id="rId19"/>
    <p:sldId id="2097" r:id="rId20"/>
    <p:sldId id="2098" r:id="rId21"/>
    <p:sldId id="2081" r:id="rId22"/>
    <p:sldId id="2099" r:id="rId23"/>
    <p:sldId id="2100" r:id="rId24"/>
    <p:sldId id="2101" r:id="rId25"/>
    <p:sldId id="2102" r:id="rId26"/>
    <p:sldId id="2082" r:id="rId27"/>
    <p:sldId id="2103" r:id="rId28"/>
    <p:sldId id="2104" r:id="rId29"/>
    <p:sldId id="2083" r:id="rId30"/>
    <p:sldId id="2105" r:id="rId31"/>
    <p:sldId id="2106" r:id="rId32"/>
    <p:sldId id="2107" r:id="rId33"/>
    <p:sldId id="2108" r:id="rId34"/>
    <p:sldId id="2072" r:id="rId35"/>
    <p:sldId id="2109" r:id="rId36"/>
    <p:sldId id="2110" r:id="rId37"/>
    <p:sldId id="2111" r:id="rId38"/>
    <p:sldId id="2112" r:id="rId39"/>
    <p:sldId id="2114" r:id="rId40"/>
    <p:sldId id="2084" r:id="rId41"/>
    <p:sldId id="2115" r:id="rId42"/>
    <p:sldId id="2116" r:id="rId43"/>
    <p:sldId id="2117" r:id="rId44"/>
    <p:sldId id="2118" r:id="rId45"/>
    <p:sldId id="2119" r:id="rId46"/>
    <p:sldId id="2120" r:id="rId47"/>
    <p:sldId id="316" r:id="rId48"/>
    <p:sldId id="1675" r:id="rId49"/>
    <p:sldId id="318"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66FFFF"/>
    <a:srgbClr val="0033CC"/>
    <a:srgbClr val="002E02"/>
    <a:srgbClr val="FC0AFC"/>
    <a:srgbClr val="000066"/>
    <a:srgbClr val="CC00FF"/>
    <a:srgbClr val="460000"/>
    <a:srgbClr val="FF9300"/>
    <a:srgbClr val="00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003" autoAdjust="0"/>
    <p:restoredTop sz="94444" autoAdjust="0"/>
  </p:normalViewPr>
  <p:slideViewPr>
    <p:cSldViewPr>
      <p:cViewPr varScale="1">
        <p:scale>
          <a:sx n="74" d="100"/>
          <a:sy n="74" d="100"/>
        </p:scale>
        <p:origin x="-900"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10/15/2024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93ÈME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000066"/>
                </a:solidFill>
              </a:rPr>
              <a:t>VENDREDI </a:t>
            </a:r>
            <a:r>
              <a:rPr lang="fr-FR" sz="4000" b="1" dirty="0" smtClean="0">
                <a:solidFill>
                  <a:srgbClr val="000066"/>
                </a:solidFill>
              </a:rPr>
              <a:t>18 </a:t>
            </a:r>
            <a:r>
              <a:rPr lang="fr-FR" sz="4000" b="1" dirty="0" smtClean="0">
                <a:solidFill>
                  <a:srgbClr val="000066"/>
                </a:solidFill>
              </a:rPr>
              <a:t>OCTOBRE </a:t>
            </a:r>
            <a:r>
              <a:rPr lang="fr-FR" sz="4000" b="1" dirty="0">
                <a:solidFill>
                  <a:srgbClr val="000066"/>
                </a:solidFill>
              </a:rPr>
              <a:t>2024 </a:t>
            </a:r>
          </a:p>
          <a:p>
            <a:pPr>
              <a:spcBef>
                <a:spcPts val="600"/>
              </a:spcBef>
            </a:pP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PARABOLE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DE LA LAMPE ALUMEE </a:t>
            </a:r>
            <a:endPar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ET </a:t>
            </a:r>
            <a:r>
              <a:rPr lang="fr-FR" sz="2800" b="1"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L’YPOCRISIE DES PHARISIENS</a:t>
            </a:r>
            <a:endParaRPr lang="en-US" sz="4000" b="1"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ctr"/>
            <a:r>
              <a:rPr lang="fr-FR" sz="4000" b="1" dirty="0" smtClean="0">
                <a:solidFill>
                  <a:srgbClr val="FF0000"/>
                </a:solidFill>
              </a:rPr>
              <a:t>LECTURE : LUC 11 : 33-54</a:t>
            </a:r>
            <a:endParaRPr lang="en-US" sz="4000" dirty="0" smtClean="0">
              <a:solidFill>
                <a:srgbClr val="FF0000"/>
              </a:solidFill>
            </a:endParaRPr>
          </a:p>
          <a:p>
            <a:pPr algn="just"/>
            <a:r>
              <a:rPr lang="fr-FR" sz="4000" dirty="0" smtClean="0">
                <a:latin typeface="Arial Rounded MT Bold" pitchFamily="34" charset="0"/>
              </a:rPr>
              <a:t>Lu 11:33 Personne n'allume une lampe pour la mettre dans un lieu caché ou sous le boisseau, mais on la met sur le chandelier, afin que ceux qui entrent voient la lumière.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0000"/>
                </a:solidFill>
                <a:latin typeface="Arial Rounded MT Bold" pitchFamily="34" charset="0"/>
              </a:rPr>
              <a:t>34 Ton œil est la lampe de ton corps. Lorsque ton œil est en bon état, tout ton corps est éclairé; mais lorsque ton œil est en mauvais état, ton corps est dans les ténèbres.</a:t>
            </a:r>
            <a:endParaRPr lang="en-US" sz="4000" dirty="0" smtClean="0">
              <a:solidFill>
                <a:srgbClr val="FF0000"/>
              </a:solidFill>
              <a:latin typeface="Arial Rounded MT Bold" pitchFamily="34" charset="0"/>
            </a:endParaRPr>
          </a:p>
          <a:p>
            <a:pPr algn="just"/>
            <a:endParaRPr lang="en-US" sz="40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Rounded MT Bold" pitchFamily="34" charset="0"/>
              </a:rPr>
              <a:t> 35 Prends donc garde que la lumière qui est en toi ne soit ténèbres.</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36 Si donc tout ton corps est éclairé, n'ayant aucune partie dans les ténèbres, il sera entièrement éclairé, comme lorsque la lampe t'éclaire de sa lumière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buNone/>
            </a:pPr>
            <a:r>
              <a:rPr lang="fr-FR" sz="4000" dirty="0" smtClean="0">
                <a:solidFill>
                  <a:srgbClr val="002E02"/>
                </a:solidFill>
                <a:latin typeface="Arial Rounded MT Bold" pitchFamily="34" charset="0"/>
              </a:rPr>
              <a:t> </a:t>
            </a:r>
            <a:r>
              <a:rPr lang="fr-FR" b="1" dirty="0" smtClean="0">
                <a:latin typeface="Arial Rounded MT Bold" pitchFamily="34" charset="0"/>
              </a:rPr>
              <a:t> </a:t>
            </a:r>
            <a:r>
              <a:rPr lang="fr-FR" b="1" dirty="0" smtClean="0">
                <a:solidFill>
                  <a:srgbClr val="0033CC"/>
                </a:solidFill>
                <a:latin typeface="Arial Rounded MT Bold" pitchFamily="34" charset="0"/>
              </a:rPr>
              <a:t>INTRODUCTION</a:t>
            </a:r>
            <a:endParaRPr lang="en-US" sz="2400" dirty="0" smtClean="0">
              <a:solidFill>
                <a:srgbClr val="0033CC"/>
              </a:solidFill>
              <a:latin typeface="Arial Rounded MT Bold" pitchFamily="34" charset="0"/>
            </a:endParaRPr>
          </a:p>
          <a:p>
            <a:pPr lvl="0" algn="just"/>
            <a:r>
              <a:rPr lang="fr-FR" sz="4000" dirty="0" smtClean="0">
                <a:latin typeface="Arial Rounded MT Bold" pitchFamily="34" charset="0"/>
              </a:rPr>
              <a:t>Nous sommes à la 93ème session dans Étudions la Bible.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étude est patronnée par la Congrégation Christ Le Rocher.</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Nous avons débuté avec cette formule d’étude biblique depuis plus de deux années, et maintenant nous sommes dans le livre de Luc</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Autofit/>
          </a:bodyPr>
          <a:lstStyle/>
          <a:p>
            <a:pPr lvl="0" algn="just"/>
            <a:r>
              <a:rPr lang="fr-FR" sz="3600" dirty="0" smtClean="0">
                <a:latin typeface="Arial Rounded MT Bold" pitchFamily="34" charset="0"/>
              </a:rPr>
              <a:t>Notre </a:t>
            </a:r>
            <a:r>
              <a:rPr lang="fr-FR" sz="3600" dirty="0" smtClean="0">
                <a:latin typeface="Arial Rounded MT Bold" pitchFamily="34" charset="0"/>
              </a:rPr>
              <a:t>objectif aujourd’hui c’est d’achever avec le chapitre 11.</a:t>
            </a:r>
            <a:endParaRPr lang="en-US" sz="3600" dirty="0" smtClean="0">
              <a:latin typeface="Arial Rounded MT Bold" pitchFamily="34" charset="0"/>
            </a:endParaRPr>
          </a:p>
          <a:p>
            <a:pPr lvl="0" algn="just"/>
            <a:r>
              <a:rPr lang="fr-FR" sz="3600" dirty="0" smtClean="0">
                <a:solidFill>
                  <a:srgbClr val="0033CC"/>
                </a:solidFill>
                <a:latin typeface="Arial Rounded MT Bold" pitchFamily="34" charset="0"/>
              </a:rPr>
              <a:t>Nous allons considérer les versets 33 à 54.</a:t>
            </a:r>
            <a:endParaRPr lang="en-US" sz="3600" dirty="0" smtClean="0">
              <a:solidFill>
                <a:srgbClr val="0033CC"/>
              </a:solidFill>
              <a:latin typeface="Arial Rounded MT Bold" pitchFamily="34" charset="0"/>
            </a:endParaRPr>
          </a:p>
          <a:p>
            <a:pPr lvl="0" algn="just"/>
            <a:r>
              <a:rPr lang="fr-FR" sz="3600" dirty="0" smtClean="0">
                <a:latin typeface="Arial Rounded MT Bold" pitchFamily="34" charset="0"/>
              </a:rPr>
              <a:t>Les grandes lignes de notre exposée seront :</a:t>
            </a:r>
            <a:endParaRPr lang="en-US" sz="3600" dirty="0" smtClean="0">
              <a:latin typeface="Arial Rounded MT Bold" pitchFamily="34" charset="0"/>
            </a:endParaRPr>
          </a:p>
          <a:p>
            <a:pPr marL="971550" lvl="1" indent="-514350" algn="just">
              <a:buFont typeface="+mj-lt"/>
              <a:buAutoNum type="arabicPeriod"/>
            </a:pPr>
            <a:r>
              <a:rPr lang="fr-FR" sz="3200" dirty="0" smtClean="0">
                <a:solidFill>
                  <a:srgbClr val="0033CC"/>
                </a:solidFill>
                <a:latin typeface="Arial Rounded MT Bold" pitchFamily="34" charset="0"/>
              </a:rPr>
              <a:t>La parabole de la Lampe allumée, </a:t>
            </a:r>
            <a:endParaRPr lang="en-US" sz="3200" dirty="0" smtClean="0">
              <a:solidFill>
                <a:srgbClr val="0033CC"/>
              </a:solidFill>
              <a:latin typeface="Arial Rounded MT Bold" pitchFamily="34" charset="0"/>
            </a:endParaRPr>
          </a:p>
          <a:p>
            <a:pPr marL="971550" lvl="1" indent="-514350" algn="just">
              <a:buFont typeface="+mj-lt"/>
              <a:buAutoNum type="arabicPeriod"/>
            </a:pPr>
            <a:r>
              <a:rPr lang="fr-FR" sz="3200" dirty="0" smtClean="0">
                <a:latin typeface="Arial Rounded MT Bold" pitchFamily="34" charset="0"/>
              </a:rPr>
              <a:t>Jésus se défend pour ne pas observer la loi cérémonielle du lavement des mains avant le repas.</a:t>
            </a:r>
            <a:endParaRPr lang="en-US" sz="3200" dirty="0" smtClean="0">
              <a:latin typeface="Arial Rounded MT Bold" pitchFamily="34" charset="0"/>
            </a:endParaRPr>
          </a:p>
          <a:p>
            <a:pPr marL="971550" lvl="1" indent="-514350" algn="just">
              <a:buFont typeface="+mj-lt"/>
              <a:buAutoNum type="arabicPeriod"/>
            </a:pPr>
            <a:r>
              <a:rPr lang="fr-FR" sz="3200" dirty="0" smtClean="0">
                <a:solidFill>
                  <a:srgbClr val="0033CC"/>
                </a:solidFill>
                <a:latin typeface="Arial Rounded MT Bold" pitchFamily="34" charset="0"/>
              </a:rPr>
              <a:t>L’hypocrisie des pharisiens et des docteurs de la loi.</a:t>
            </a:r>
            <a:endParaRPr lang="en-US" sz="3200" dirty="0">
              <a:solidFill>
                <a:srgbClr val="0033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ctr">
              <a:buNone/>
            </a:pPr>
            <a:r>
              <a:rPr lang="fr-FR" sz="4000" dirty="0" smtClean="0">
                <a:solidFill>
                  <a:srgbClr val="002E02"/>
                </a:solidFill>
                <a:latin typeface="Arial Rounded MT Bold" pitchFamily="34" charset="0"/>
              </a:rPr>
              <a:t> </a:t>
            </a:r>
            <a:r>
              <a:rPr lang="fr-FR" sz="4000" b="1" dirty="0" smtClean="0">
                <a:latin typeface="Arial Rounded MT Bold" pitchFamily="34" charset="0"/>
              </a:rPr>
              <a:t> </a:t>
            </a:r>
            <a:r>
              <a:rPr lang="fr-FR" sz="4000" b="1" dirty="0" smtClean="0">
                <a:solidFill>
                  <a:srgbClr val="0033CC"/>
                </a:solidFill>
                <a:latin typeface="Arial Rounded MT Bold" pitchFamily="34" charset="0"/>
              </a:rPr>
              <a:t>EXPLICATIONDES VERSETS</a:t>
            </a:r>
            <a:endParaRPr lang="en-US" sz="4000" dirty="0" smtClean="0">
              <a:solidFill>
                <a:srgbClr val="0033CC"/>
              </a:solidFill>
              <a:latin typeface="Arial Rounded MT Bold" pitchFamily="34" charset="0"/>
            </a:endParaRPr>
          </a:p>
          <a:p>
            <a:pPr algn="just"/>
            <a:r>
              <a:rPr lang="fr-FR" sz="4000" b="1" dirty="0" smtClean="0">
                <a:latin typeface="Arial Rounded MT Bold" pitchFamily="34" charset="0"/>
              </a:rPr>
              <a:t>Allusion de la Lampe Allumée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Lu 11:33 Personne n'allume une lampe pour la mettre dans un lieu caché ou sous le boisseau, mais on la met sur le chandelier, afin que ceux qui entrent voient la lumière.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34 Ton œil est la lampe de ton corps. Lorsque ton œil est en bon état, tout ton corps est éclairé; mais lorsque ton œil est en mauvais état, ton corps est dans les ténèbres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 35 Prends donc garde que la lumière qui est en toi ne soit ténèbres.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36 Si donc tout ton corps est éclairé, n'ayant aucune partie dans les ténèbres, il sera entièrement éclairé, comme lorsque la lampe t'éclaire de sa lumière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000" dirty="0" smtClean="0">
                <a:latin typeface="Arial Rounded MT Bold" pitchFamily="34" charset="0"/>
              </a:rPr>
              <a:t>Jésus </a:t>
            </a:r>
            <a:r>
              <a:rPr lang="fr-FR" sz="4000" dirty="0" smtClean="0">
                <a:latin typeface="Arial Rounded MT Bold" pitchFamily="34" charset="0"/>
              </a:rPr>
              <a:t>émet ici l’importance de la lampe au cours de la nuit pour faire passer une leçon à ceux qui l’écoutaient.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L’invention de l’électricité nous fait oublier l’importance de la lampe.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Dans les villes, toutes les rues sont allumées.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Quand j’étais enfant, j’aimais faire des voyages au cours de la nuit pour aller à Port-au-Prince, la capitale d’Haïti</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De </a:t>
            </a:r>
            <a:r>
              <a:rPr lang="fr-FR" sz="4000" dirty="0" smtClean="0">
                <a:latin typeface="Arial Rounded MT Bold" pitchFamily="34" charset="0"/>
              </a:rPr>
              <a:t>loin, on apercevait les lumières des rues. La capitale ressemblait à un fanal allumé.</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lampe va à l’encontre de la lumière.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 lampe est exposée au- dessus afin de dominer son environnement.</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Jésus est la lumière du monde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000" dirty="0" smtClean="0">
                <a:latin typeface="Arial Rounded MT Bold" pitchFamily="34" charset="0"/>
              </a:rPr>
              <a:t>Le </a:t>
            </a:r>
            <a:r>
              <a:rPr lang="fr-FR" sz="4000" dirty="0" smtClean="0">
                <a:latin typeface="Arial Rounded MT Bold" pitchFamily="34" charset="0"/>
              </a:rPr>
              <a:t>chrétien sa lumière de la lumière de Jésus.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lampe du chrétien c’est son témoignage ou sa réflexion de Jésus dans ce monde de ténèbres.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Un chrétien couvert de ténèbres est un paradoxe et une insulte au Seigneur.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Notre relation avec Dieu n’est pas seulement pour notre bien-être, mais aussi afin d’attirer les autres à Christ</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L’œil </a:t>
            </a:r>
            <a:r>
              <a:rPr lang="fr-FR" sz="4000" dirty="0" smtClean="0">
                <a:latin typeface="Arial Rounded MT Bold" pitchFamily="34" charset="0"/>
              </a:rPr>
              <a:t>est la lampe du corps, donc l’œil ne doit pas être obstrué.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Pense aux ampoules fumées en rouge, noir, bleu, vert, jaune, etc.</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 réflexion de la lumière est nuancée parce que le verre n’est pas clair.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chrétien doit refléter la pure lumière de Jésus dans ce monde sans aucune obstruction mondaine.</a:t>
            </a:r>
            <a:endParaRPr lang="en-US" sz="4000" dirty="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4000" dirty="0" smtClean="0">
                <a:solidFill>
                  <a:srgbClr val="002E02"/>
                </a:solidFill>
                <a:latin typeface="Arial Rounded MT Bold" pitchFamily="34" charset="0"/>
              </a:rPr>
              <a:t> </a:t>
            </a:r>
            <a:r>
              <a:rPr lang="fr-FR" sz="4000" b="1" dirty="0" smtClean="0">
                <a:solidFill>
                  <a:srgbClr val="C00000"/>
                </a:solidFill>
                <a:latin typeface="Arial Rounded MT Bold" pitchFamily="34" charset="0"/>
              </a:rPr>
              <a:t> Les Obstructions de l’œil spirituel</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Ce qu’on regarde avec les yeux charnels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Ce que nous entendons de nos oreilles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Ce que nous pensons peut obstruer la  lumière de Christ en nous.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Nos alimentations peuvent aussi nous dissoudre de la lumière de Christ</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Nos </a:t>
            </a:r>
            <a:r>
              <a:rPr lang="fr-FR" sz="4000" dirty="0" smtClean="0">
                <a:latin typeface="Arial Rounded MT Bold" pitchFamily="34" charset="0"/>
              </a:rPr>
              <a:t>vêtements peuvent souiller l’état de notre âme.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Nos propos peuvent obstruer notre lumière dans ce monde.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Nos tempéraments, nos actions, nos réactions peuvent également aller à l'encontre de la lumière de Christ en nous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smtClean="0">
                <a:latin typeface="Arial Rounded MT Bold" pitchFamily="34" charset="0"/>
              </a:rPr>
              <a:t>36 </a:t>
            </a:r>
            <a:r>
              <a:rPr lang="fr-FR" sz="4000" dirty="0" smtClean="0">
                <a:latin typeface="Arial Rounded MT Bold" pitchFamily="34" charset="0"/>
              </a:rPr>
              <a:t>Si donc tout ton corps est éclairé, n'ayant aucune partie dans les ténèbres, il sera entièrement éclairé, comme lorsque la lampe t'éclaire de sa lumière.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Si nous sommes entièrement éclairés par Jésus notre lampe, rien de ténèbres n’aura sa place en nous.</a:t>
            </a:r>
            <a:endParaRPr lang="en-US" sz="4000" dirty="0">
              <a:solidFill>
                <a:srgbClr val="C0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algn="just"/>
            <a:r>
              <a:rPr lang="fr-FR" sz="4000" dirty="0" smtClean="0">
                <a:solidFill>
                  <a:srgbClr val="002E02"/>
                </a:solidFill>
                <a:latin typeface="Arial Rounded MT Bold" pitchFamily="34" charset="0"/>
              </a:rPr>
              <a:t> </a:t>
            </a:r>
            <a:r>
              <a:rPr lang="fr-FR" sz="4000" b="1" dirty="0" smtClean="0">
                <a:latin typeface="Arial Rounded MT Bold" pitchFamily="34" charset="0"/>
              </a:rPr>
              <a:t> </a:t>
            </a:r>
            <a:r>
              <a:rPr lang="fr-FR" sz="4000" b="1" dirty="0" smtClean="0">
                <a:solidFill>
                  <a:srgbClr val="0033CC"/>
                </a:solidFill>
                <a:latin typeface="Arial Rounded MT Bold" pitchFamily="34" charset="0"/>
              </a:rPr>
              <a:t>L’HYPOCRISIE DES PHARISIENS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37 ¶ Pendant que Jésus parlait, un pharisien le pria de dîner chez lui. Il entra, et se mit à table.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38 </a:t>
            </a:r>
            <a:r>
              <a:rPr lang="fr-FR" sz="4000" dirty="0" smtClean="0">
                <a:solidFill>
                  <a:srgbClr val="0033CC"/>
                </a:solidFill>
                <a:latin typeface="Arial Rounded MT Bold" pitchFamily="34" charset="0"/>
              </a:rPr>
              <a:t>Le pharisien vit avec étonnement qu'il ne s'était pas lavé avant le repas.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 relation de Jésus avec les pharisiens était quand même assez joviale pour qu’il soit invité dans leur souper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000" dirty="0" smtClean="0">
                <a:latin typeface="Arial Rounded MT Bold" pitchFamily="34" charset="0"/>
              </a:rPr>
              <a:t>L’hôte </a:t>
            </a:r>
            <a:r>
              <a:rPr lang="fr-FR" sz="4000" dirty="0" smtClean="0">
                <a:latin typeface="Arial Rounded MT Bold" pitchFamily="34" charset="0"/>
              </a:rPr>
              <a:t>n’a rien dit audible sur le comportement de Jésus qui omet de se laver les mains.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Pour nous autres de notre ère, nous pensons que l’indignation du pharisien était due au manque d’hygiène de prendre le repas sans se laver les mains.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C’était plutôt la violation d’une purification cérémonielle qui était imposée aux Juifs en vue de plaire à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fr-FR" sz="4000" dirty="0" smtClean="0">
                <a:latin typeface="Arial Rounded MT Bold" pitchFamily="34" charset="0"/>
              </a:rPr>
              <a:t>Jésus </a:t>
            </a:r>
            <a:r>
              <a:rPr lang="fr-FR" sz="4000" dirty="0" smtClean="0">
                <a:latin typeface="Arial Rounded MT Bold" pitchFamily="34" charset="0"/>
              </a:rPr>
              <a:t>pouvait voir les souillures dans les cœurs de ceux qui étaient à table avec lui.</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Seigneur s’indigna de leur apparente piété et s’en profita l’occasion de leur adresser ouvertement de leurs fautes.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Ps </a:t>
            </a:r>
            <a:r>
              <a:rPr lang="fr-FR" sz="4000" dirty="0" smtClean="0">
                <a:latin typeface="Arial Rounded MT Bold" pitchFamily="34" charset="0"/>
              </a:rPr>
              <a:t>51:19 </a:t>
            </a:r>
            <a:r>
              <a:rPr lang="fr-FR" sz="4000" dirty="0" smtClean="0">
                <a:latin typeface="Arial Rounded MT Bold" pitchFamily="34" charset="0"/>
              </a:rPr>
              <a:t>Les sacrifices qui sont agréables à Dieu, c'est un esprit brisé: O Dieu! tu ne dédaignes pas un cœur brisé et contrit. </a:t>
            </a:r>
            <a:endParaRPr lang="en-US" sz="4000" dirty="0" smtClean="0">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algn="just"/>
            <a:r>
              <a:rPr lang="fr-FR" sz="4000" dirty="0" smtClean="0">
                <a:solidFill>
                  <a:srgbClr val="0033CC"/>
                </a:solidFill>
                <a:latin typeface="Arial Rounded MT Bold" pitchFamily="34" charset="0"/>
              </a:rPr>
              <a:t>Luc 11:</a:t>
            </a:r>
            <a:r>
              <a:rPr lang="fr-FR"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39-41 </a:t>
            </a:r>
            <a:r>
              <a:rPr lang="fr-FR" sz="4000" dirty="0" smtClean="0">
                <a:latin typeface="Arial Rounded MT Bold" pitchFamily="34" charset="0"/>
              </a:rPr>
              <a:t>Mais le Seigneur lui dit: Vous, pharisiens, vous nettoyez le dehors de la coupe et du plat, et à l'intérieur vous êtes pleins de rapine et de méchanceté.</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40 </a:t>
            </a:r>
            <a:r>
              <a:rPr lang="fr-FR" sz="4000" dirty="0" smtClean="0">
                <a:solidFill>
                  <a:srgbClr val="0033CC"/>
                </a:solidFill>
                <a:latin typeface="Arial Rounded MT Bold" pitchFamily="34" charset="0"/>
              </a:rPr>
              <a:t>Insensés! celui qui a fait le dehors n'a-t-il pas fait aussi le dedans?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41 </a:t>
            </a:r>
            <a:r>
              <a:rPr lang="fr-FR" sz="4000" dirty="0" smtClean="0">
                <a:latin typeface="Arial Rounded MT Bold" pitchFamily="34" charset="0"/>
              </a:rPr>
              <a:t>Donnez plutôt en aumônes ce qui est dedans, et voici, toutes choses seront pures pour vous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fr-FR" sz="4000" dirty="0" smtClean="0">
                <a:latin typeface="Arial Rounded MT Bold" pitchFamily="34" charset="0"/>
              </a:rPr>
              <a:t>L’homme </a:t>
            </a:r>
            <a:r>
              <a:rPr lang="fr-FR" sz="4000" dirty="0" smtClean="0">
                <a:latin typeface="Arial Rounded MT Bold" pitchFamily="34" charset="0"/>
              </a:rPr>
              <a:t>préfère s’approcher de Dieu avec les rituels et non avec un cœur sincère.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était en horreur avec les sacrifices de l’ancien parce que les participants ne comprenaient pas le sens de leurs offrandes.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y a des lieux de culte qui continuent à blasphémer Dieu avec ces genres de rituels qui n’ont aucun mérite devant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800" dirty="0" smtClean="0">
                <a:latin typeface="Arial Rounded MT Bold" pitchFamily="34" charset="0"/>
              </a:rPr>
              <a:t>La </a:t>
            </a:r>
            <a:r>
              <a:rPr lang="fr-FR" sz="4800" dirty="0" smtClean="0">
                <a:latin typeface="Arial Rounded MT Bold" pitchFamily="34" charset="0"/>
              </a:rPr>
              <a:t>plupart de ces pratiques étaient en vue d’impressionner les observateurs et non Dieu.</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Les apparences trompeuses dans nos services a Dieu nous attirent du malheur au lieu du bonheur.</a:t>
            </a:r>
            <a:endParaRPr lang="en-US" sz="4800" dirty="0" smtClean="0">
              <a:solidFill>
                <a:srgbClr val="0033CC"/>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r>
              <a:rPr lang="fr-FR" sz="4000" dirty="0" smtClean="0">
                <a:solidFill>
                  <a:srgbClr val="FF0000"/>
                </a:solidFill>
                <a:latin typeface="Arial Rounded MT Bold" pitchFamily="34" charset="0"/>
              </a:rPr>
              <a:t> </a:t>
            </a:r>
            <a:r>
              <a:rPr lang="fr-FR" sz="4000" b="1" dirty="0" smtClean="0">
                <a:solidFill>
                  <a:srgbClr val="FF0000"/>
                </a:solidFill>
                <a:latin typeface="Arial Rounded MT Bold" pitchFamily="34" charset="0"/>
              </a:rPr>
              <a:t> LA DIME </a:t>
            </a:r>
            <a:endParaRPr lang="en-US" sz="4000" dirty="0" smtClean="0">
              <a:solidFill>
                <a:srgbClr val="FF0000"/>
              </a:solidFill>
              <a:latin typeface="Arial Rounded MT Bold" pitchFamily="34" charset="0"/>
            </a:endParaRPr>
          </a:p>
          <a:p>
            <a:pPr algn="just"/>
            <a:r>
              <a:rPr lang="fr-FR" sz="4000" dirty="0" smtClean="0">
                <a:solidFill>
                  <a:srgbClr val="002E02"/>
                </a:solidFill>
                <a:latin typeface="Arial Rounded MT Bold" pitchFamily="34" charset="0"/>
              </a:rPr>
              <a:t>Luc 11:42-44 </a:t>
            </a:r>
            <a:r>
              <a:rPr lang="fr-FR" sz="4000" dirty="0" smtClean="0">
                <a:solidFill>
                  <a:srgbClr val="002E02"/>
                </a:solidFill>
                <a:latin typeface="Arial Rounded MT Bold" pitchFamily="34" charset="0"/>
              </a:rPr>
              <a:t>Mais malheur à vous, pharisiens! parce que vous payez la dîme de la menthe, de la rue, et de toutes les herbes, et que vous négligez la justice et l'amour de Dieu: c'est là ce qu'il fallait pratiquer, sans omettre les autres choses.</a:t>
            </a:r>
            <a:endParaRPr lang="en-US" sz="4000" dirty="0" smtClean="0">
              <a:solidFill>
                <a:srgbClr val="002E02"/>
              </a:solidFill>
              <a:latin typeface="Arial Rounded MT Bold" pitchFamily="34" charset="0"/>
            </a:endParaRPr>
          </a:p>
          <a:p>
            <a:pPr algn="just"/>
            <a:r>
              <a:rPr lang="fr-FR" sz="4000" dirty="0" smtClean="0">
                <a:solidFill>
                  <a:srgbClr val="002E02"/>
                </a:solidFill>
                <a:latin typeface="Arial Rounded MT Bold" pitchFamily="34" charset="0"/>
              </a:rPr>
              <a:t> </a:t>
            </a:r>
            <a:r>
              <a:rPr lang="fr-FR" sz="4000" dirty="0" smtClean="0">
                <a:solidFill>
                  <a:srgbClr val="FF0000"/>
                </a:solidFill>
                <a:latin typeface="Arial Rounded MT Bold" pitchFamily="34" charset="0"/>
              </a:rPr>
              <a:t>43 Malheur à vous, pharisiens! parce que vous aimez les premiers sièges dans les synagogues, et les salutations dans les places publiques.</a:t>
            </a:r>
            <a:endParaRPr lang="en-US" sz="4000" dirty="0" smtClean="0">
              <a:solidFill>
                <a:srgbClr val="FF0000"/>
              </a:solidFill>
              <a:latin typeface="Arial Rounded MT Bold" pitchFamily="34" charset="0"/>
            </a:endParaRPr>
          </a:p>
          <a:p>
            <a:pPr algn="just">
              <a:buNone/>
            </a:pPr>
            <a:endParaRPr lang="en-US" sz="4000" dirty="0" smtClean="0">
              <a:solidFill>
                <a:srgbClr val="FF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smtClean="0">
                <a:solidFill>
                  <a:srgbClr val="002E02"/>
                </a:solidFill>
                <a:latin typeface="Arial Rounded MT Bold" pitchFamily="34" charset="0"/>
              </a:rPr>
              <a:t> 44 Malheur à vous! parce que vous êtes comme les sépulcres qui ne paraissent pas, et sur lesquels on marche sans le savoir.</a:t>
            </a:r>
            <a:endParaRPr lang="en-US" sz="4000" dirty="0" smtClean="0">
              <a:solidFill>
                <a:srgbClr val="002E02"/>
              </a:solidFill>
              <a:latin typeface="Arial Rounded MT Bold" pitchFamily="34" charset="0"/>
            </a:endParaRPr>
          </a:p>
          <a:p>
            <a:pPr lvl="0" algn="just"/>
            <a:r>
              <a:rPr lang="fr-FR" sz="4000" dirty="0" smtClean="0">
                <a:solidFill>
                  <a:srgbClr val="FF0000"/>
                </a:solidFill>
                <a:latin typeface="Arial Rounded MT Bold" pitchFamily="34" charset="0"/>
              </a:rPr>
              <a:t>« Malheur à vous !» n’est pas forcément une malédiction, cette expression pourrait aussi se traduire « Hélas à vous ! », « Misérablement pour vous ! </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solidFill>
                  <a:srgbClr val="002E02"/>
                </a:solidFill>
                <a:latin typeface="Arial Rounded MT Bold" pitchFamily="34" charset="0"/>
              </a:rPr>
              <a:t>Jésus </a:t>
            </a:r>
            <a:r>
              <a:rPr lang="fr-FR" sz="4000" dirty="0" smtClean="0">
                <a:solidFill>
                  <a:srgbClr val="002E02"/>
                </a:solidFill>
                <a:latin typeface="Arial Rounded MT Bold" pitchFamily="34" charset="0"/>
              </a:rPr>
              <a:t>adresse l’extrême religiosité des pharisiens dans leurs aumônes et dans leurs dîmes.</a:t>
            </a:r>
            <a:endParaRPr lang="en-US" sz="4000" dirty="0" smtClean="0">
              <a:solidFill>
                <a:srgbClr val="002E02"/>
              </a:solidFill>
              <a:latin typeface="Arial Rounded MT Bold" pitchFamily="34" charset="0"/>
            </a:endParaRPr>
          </a:p>
          <a:p>
            <a:pPr lvl="0" algn="just"/>
            <a:r>
              <a:rPr lang="fr-FR" sz="4000" dirty="0" smtClean="0">
                <a:solidFill>
                  <a:srgbClr val="FF0000"/>
                </a:solidFill>
                <a:latin typeface="Arial Rounded MT Bold" pitchFamily="34" charset="0"/>
              </a:rPr>
              <a:t>C’était comme des légalistes qu’ils donnaient leurs offrandes à Dieu et non comme un acte de bonne volonté.</a:t>
            </a:r>
            <a:endParaRPr lang="en-US" sz="4000" dirty="0" smtClean="0">
              <a:solidFill>
                <a:srgbClr val="FF0000"/>
              </a:solidFill>
              <a:latin typeface="Arial Rounded MT Bold" pitchFamily="34" charset="0"/>
            </a:endParaRPr>
          </a:p>
          <a:p>
            <a:pPr lvl="0" algn="just"/>
            <a:r>
              <a:rPr lang="fr-FR" sz="4000" dirty="0" smtClean="0">
                <a:solidFill>
                  <a:srgbClr val="002E02"/>
                </a:solidFill>
                <a:latin typeface="Arial Rounded MT Bold" pitchFamily="34" charset="0"/>
              </a:rPr>
              <a:t>La grâce de Dieu ne peut pas être procurée par un frais ou à prix d’argent. </a:t>
            </a:r>
            <a:endParaRPr lang="en-US" sz="4000" dirty="0" smtClean="0">
              <a:solidFill>
                <a:srgbClr val="002E02"/>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smtClean="0">
                <a:solidFill>
                  <a:srgbClr val="002E02"/>
                </a:solidFill>
                <a:latin typeface="Arial Rounded MT Bold" pitchFamily="34" charset="0"/>
              </a:rPr>
              <a:t>Ce </a:t>
            </a:r>
            <a:r>
              <a:rPr lang="fr-FR" sz="4000" dirty="0" smtClean="0">
                <a:solidFill>
                  <a:srgbClr val="002E02"/>
                </a:solidFill>
                <a:latin typeface="Arial Rounded MT Bold" pitchFamily="34" charset="0"/>
              </a:rPr>
              <a:t>que Dieu valorise de plus, c’est ce qu’ils négligeaient de faire.</a:t>
            </a:r>
            <a:endParaRPr lang="en-US" sz="4000" dirty="0" smtClean="0">
              <a:solidFill>
                <a:srgbClr val="002E02"/>
              </a:solidFill>
              <a:latin typeface="Arial Rounded MT Bold" pitchFamily="34" charset="0"/>
            </a:endParaRPr>
          </a:p>
          <a:p>
            <a:pPr lvl="0" algn="just"/>
            <a:r>
              <a:rPr lang="fr-FR" sz="4000" dirty="0" smtClean="0">
                <a:solidFill>
                  <a:srgbClr val="FF0000"/>
                </a:solidFill>
                <a:latin typeface="Arial Rounded MT Bold" pitchFamily="34" charset="0"/>
              </a:rPr>
              <a:t>L’exercice de la justice et de l’amour de Dieu devraient être en tête de liste dans leur rapport mutuel avec leurs semblables.</a:t>
            </a:r>
            <a:endParaRPr lang="en-US" sz="4000" dirty="0" smtClean="0">
              <a:solidFill>
                <a:srgbClr val="FF0000"/>
              </a:solidFill>
              <a:latin typeface="Arial Rounded MT Bold" pitchFamily="34" charset="0"/>
            </a:endParaRPr>
          </a:p>
          <a:p>
            <a:pPr lvl="0" algn="just"/>
            <a:r>
              <a:rPr lang="fr-FR" sz="4000" dirty="0" smtClean="0">
                <a:solidFill>
                  <a:srgbClr val="002E02"/>
                </a:solidFill>
                <a:latin typeface="Arial Rounded MT Bold" pitchFamily="34" charset="0"/>
              </a:rPr>
              <a:t>1Jean 4:20 Si quelqu'un dit: J'aime Dieu, et qu'il haïsse son frère, c'est un menteur; car celui qui n'aime pas son frère qu'il voit, comment peut-il aimer Dieu qu'il ne voit pas</a:t>
            </a:r>
            <a:r>
              <a:rPr lang="fr-FR" sz="4000" dirty="0" smtClean="0">
                <a:solidFill>
                  <a:srgbClr val="002E02"/>
                </a:solidFill>
                <a:latin typeface="Arial Rounded MT Bold" pitchFamily="34" charset="0"/>
              </a:rPr>
              <a:t>?</a:t>
            </a:r>
            <a:endParaRPr lang="en-US" sz="4000" dirty="0" smtClean="0">
              <a:solidFill>
                <a:srgbClr val="002E02"/>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000" dirty="0" smtClean="0">
                <a:solidFill>
                  <a:srgbClr val="002E02"/>
                </a:solidFill>
                <a:latin typeface="Arial Rounded MT Bold" pitchFamily="34" charset="0"/>
              </a:rPr>
              <a:t>Luc </a:t>
            </a:r>
            <a:r>
              <a:rPr lang="fr-FR" sz="4000" dirty="0" smtClean="0">
                <a:solidFill>
                  <a:srgbClr val="002E02"/>
                </a:solidFill>
                <a:latin typeface="Arial Rounded MT Bold" pitchFamily="34" charset="0"/>
              </a:rPr>
              <a:t>11 : 42b « </a:t>
            </a:r>
            <a:r>
              <a:rPr lang="fr-FR" sz="4000" i="1" dirty="0" smtClean="0">
                <a:solidFill>
                  <a:srgbClr val="FF0000"/>
                </a:solidFill>
                <a:latin typeface="Arial Rounded MT Bold" pitchFamily="34" charset="0"/>
              </a:rPr>
              <a:t>C'est là ce qu'il fallait pratiquer, sans omettre les autres choses</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a:p>
            <a:pPr lvl="0" algn="just"/>
            <a:r>
              <a:rPr lang="fr-FR" sz="4000" dirty="0" smtClean="0">
                <a:solidFill>
                  <a:srgbClr val="002E02"/>
                </a:solidFill>
                <a:latin typeface="Arial Rounded MT Bold" pitchFamily="34" charset="0"/>
              </a:rPr>
              <a:t>Jésus ne condamne pas la dîme et les offrandes, mais il veut que celui qui donne ait Dieu soit en bonne relation verticale avec ses semblables.</a:t>
            </a:r>
            <a:endParaRPr lang="en-US" sz="4000" dirty="0" smtClean="0">
              <a:solidFill>
                <a:srgbClr val="002E02"/>
              </a:solidFill>
              <a:latin typeface="Arial Rounded MT Bold" pitchFamily="34" charset="0"/>
            </a:endParaRPr>
          </a:p>
          <a:p>
            <a:pPr lvl="0" algn="just"/>
            <a:r>
              <a:rPr lang="fr-FR" sz="4000" dirty="0" smtClean="0">
                <a:solidFill>
                  <a:srgbClr val="FF0000"/>
                </a:solidFill>
                <a:latin typeface="Arial Rounded MT Bold" pitchFamily="34" charset="0"/>
              </a:rPr>
              <a:t>Il y a des patrons chrétiens qui sont pires que ceux qui sont irréligieux.</a:t>
            </a:r>
            <a:endParaRPr lang="en-US" sz="4000" dirty="0" smtClean="0">
              <a:solidFill>
                <a:srgbClr val="FF0000"/>
              </a:solidFill>
              <a:latin typeface="Arial Rounded MT Bold" pitchFamily="34" charset="0"/>
            </a:endParaRPr>
          </a:p>
          <a:p>
            <a:pPr lvl="0" algn="just"/>
            <a:r>
              <a:rPr lang="fr-FR" sz="4000" dirty="0" smtClean="0">
                <a:solidFill>
                  <a:srgbClr val="002E02"/>
                </a:solidFill>
                <a:latin typeface="Arial Rounded MT Bold" pitchFamily="34" charset="0"/>
              </a:rPr>
              <a:t>Il y a des gens qui sont très philanthropiques et qui traitent leurs femmes, leurs enfants, leurs travailleurs comme de la boue.</a:t>
            </a:r>
            <a:endParaRPr lang="en-US" sz="4000" dirty="0" smtClean="0">
              <a:solidFill>
                <a:srgbClr val="002E02"/>
              </a:solidFill>
              <a:latin typeface="Arial Rounded MT Bold" pitchFamily="34" charset="0"/>
            </a:endParaRPr>
          </a:p>
          <a:p>
            <a:pPr algn="just"/>
            <a:endParaRPr lang="en-US" sz="4000" dirty="0">
              <a:solidFill>
                <a:srgbClr val="002E02"/>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algn="ctr">
              <a:buNone/>
            </a:pPr>
            <a:r>
              <a:rPr lang="fr-FR" sz="4000" dirty="0" smtClean="0">
                <a:latin typeface="Arial Rounded MT Bold" pitchFamily="34" charset="0"/>
              </a:rPr>
              <a:t> </a:t>
            </a:r>
            <a:r>
              <a:rPr lang="fr-FR" sz="4000" b="1" dirty="0" smtClean="0">
                <a:latin typeface="Arial Rounded MT Bold" pitchFamily="34" charset="0"/>
              </a:rPr>
              <a:t> Occuper Les premiers sièges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L’apparence était tout pour les pharisiens.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Se faire voir comme pieux était l’aspiration des pharisiens.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Il y a bien aussi des gens de notre génération qui n’ont aucun égard pour Dieu dans leur vie privée et qui aiment en même temps se faire passer comme des zélés pour Dieu au devant des autres. </a:t>
            </a:r>
            <a:endParaRPr lang="en-US" sz="4000" dirty="0" smtClean="0">
              <a:solidFill>
                <a:schemeClr val="bg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000" dirty="0" smtClean="0">
                <a:solidFill>
                  <a:schemeClr val="bg1"/>
                </a:solidFill>
                <a:latin typeface="Arial Rounded MT Bold" pitchFamily="34" charset="0"/>
              </a:rPr>
              <a:t>Les </a:t>
            </a:r>
            <a:r>
              <a:rPr lang="fr-FR" sz="4000" dirty="0" smtClean="0">
                <a:solidFill>
                  <a:schemeClr val="bg1"/>
                </a:solidFill>
                <a:latin typeface="Arial Rounded MT Bold" pitchFamily="34" charset="0"/>
              </a:rPr>
              <a:t>sépulcres qui ne paraissent pas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Fouler un cadavre rendait la personne souillée selon la loi cérémonielle des Juifs.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Les pharisiens étaient prévus comme des sépulcres cachés sur la route qui causaient aux pèlerins à devenir souillés inconsciemment. </a:t>
            </a:r>
            <a:endParaRPr lang="en-US" sz="4000" dirty="0" smtClean="0">
              <a:solidFill>
                <a:schemeClr val="bg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5400" dirty="0" smtClean="0">
                <a:solidFill>
                  <a:schemeClr val="bg1"/>
                </a:solidFill>
                <a:latin typeface="Arial Rounded MT Bold" pitchFamily="34" charset="0"/>
              </a:rPr>
              <a:t>C’était </a:t>
            </a:r>
            <a:r>
              <a:rPr lang="fr-FR" sz="5400" dirty="0" smtClean="0">
                <a:solidFill>
                  <a:schemeClr val="bg1"/>
                </a:solidFill>
                <a:latin typeface="Arial Rounded MT Bold" pitchFamily="34" charset="0"/>
              </a:rPr>
              <a:t>la pire des accusations que Jésus aie lancée aux pharisiens.</a:t>
            </a:r>
            <a:endParaRPr lang="en-US" sz="5400" dirty="0" smtClean="0">
              <a:solidFill>
                <a:schemeClr val="bg1"/>
              </a:solidFill>
              <a:latin typeface="Arial Rounded MT Bold" pitchFamily="34" charset="0"/>
            </a:endParaRPr>
          </a:p>
          <a:p>
            <a:pPr lvl="0" algn="just"/>
            <a:r>
              <a:rPr lang="fr-FR" sz="5400" dirty="0" smtClean="0">
                <a:latin typeface="Arial Rounded MT Bold" pitchFamily="34" charset="0"/>
              </a:rPr>
              <a:t>Les docteurs de la loi se sentaient également froissée et en firent la réplique à Jésus.</a:t>
            </a:r>
            <a:endParaRPr lang="en-US" sz="54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lgn="just"/>
            <a:r>
              <a:rPr lang="fr-FR" sz="4600" dirty="0" smtClean="0">
                <a:solidFill>
                  <a:srgbClr val="002E02"/>
                </a:solidFill>
                <a:latin typeface="Arial Rounded MT Bold" pitchFamily="34" charset="0"/>
              </a:rPr>
              <a:t> </a:t>
            </a:r>
            <a:r>
              <a:rPr lang="fr-FR" sz="4800" b="1" dirty="0" smtClean="0">
                <a:latin typeface="Arial Rounded MT Bold" pitchFamily="34" charset="0"/>
              </a:rPr>
              <a:t> </a:t>
            </a:r>
            <a:r>
              <a:rPr lang="fr-FR" sz="4800" b="1" dirty="0" smtClean="0">
                <a:solidFill>
                  <a:srgbClr val="0033CC"/>
                </a:solidFill>
                <a:latin typeface="Arial Rounded MT Bold" pitchFamily="34" charset="0"/>
              </a:rPr>
              <a:t>Reproches aux Docteurs de la loi</a:t>
            </a:r>
            <a:endParaRPr lang="en-US" sz="4800" dirty="0" smtClean="0">
              <a:solidFill>
                <a:srgbClr val="0033CC"/>
              </a:solidFill>
              <a:latin typeface="Arial Rounded MT Bold" pitchFamily="34" charset="0"/>
            </a:endParaRPr>
          </a:p>
          <a:p>
            <a:pPr algn="just"/>
            <a:r>
              <a:rPr lang="fr-FR" sz="4800" dirty="0" smtClean="0">
                <a:latin typeface="Arial Rounded MT Bold" pitchFamily="34" charset="0"/>
              </a:rPr>
              <a:t>Luc 11 :45-51 </a:t>
            </a:r>
            <a:r>
              <a:rPr lang="fr-FR" sz="4800" dirty="0" smtClean="0">
                <a:latin typeface="Arial Rounded MT Bold" pitchFamily="34" charset="0"/>
              </a:rPr>
              <a:t>Un des docteurs de la loi prit la parole, et lui dit: Maître, en parlant de la sorte, c'est aussi nous que tu outrages.</a:t>
            </a:r>
            <a:endParaRPr lang="en-US" sz="4800" dirty="0" smtClean="0">
              <a:latin typeface="Arial Rounded MT Bold" pitchFamily="34" charset="0"/>
            </a:endParaRPr>
          </a:p>
          <a:p>
            <a:pPr algn="just"/>
            <a:r>
              <a:rPr lang="fr-FR" sz="4800" dirty="0" smtClean="0">
                <a:solidFill>
                  <a:srgbClr val="0033CC"/>
                </a:solidFill>
                <a:latin typeface="Arial Rounded MT Bold" pitchFamily="34" charset="0"/>
              </a:rPr>
              <a:t> 46 Et Jésus répondit: Malheur à vous aussi, docteurs de la loi! parce que vous chargez les hommes de fardeaux difficiles à porter, et que vous ne touchez pas vous-mêmes de l'un de vos doigts</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800" dirty="0" smtClean="0">
                <a:latin typeface="Arial Rounded MT Bold" pitchFamily="34" charset="0"/>
              </a:rPr>
              <a:t> 47 Malheur à vous! parce que vous bâtissez les tombeaux des prophètes, que vos pères ont tués.</a:t>
            </a:r>
            <a:endParaRPr lang="en-US" sz="4800" dirty="0" smtClean="0">
              <a:latin typeface="Arial Rounded MT Bold" pitchFamily="34" charset="0"/>
            </a:endParaRPr>
          </a:p>
          <a:p>
            <a:pPr algn="just"/>
            <a:r>
              <a:rPr lang="fr-FR" sz="4800" dirty="0" smtClean="0">
                <a:solidFill>
                  <a:srgbClr val="0033CC"/>
                </a:solidFill>
                <a:latin typeface="Arial Rounded MT Bold" pitchFamily="34" charset="0"/>
              </a:rPr>
              <a:t> 48 Vous rendez donc témoignage aux œuvres de vos pères, et vous les approuvez; car eux, ils ont tué les prophètes, et vous, vous bâtissez leurs tombeaux.</a:t>
            </a:r>
            <a:endParaRPr lang="en-US" sz="4800" dirty="0" smtClean="0">
              <a:solidFill>
                <a:srgbClr val="0033CC"/>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algn="just"/>
            <a:r>
              <a:rPr lang="fr-FR" sz="4800" dirty="0" smtClean="0">
                <a:latin typeface="Arial Rounded MT Bold" pitchFamily="34" charset="0"/>
              </a:rPr>
              <a:t> 49 C'est pourquoi la sagesse de Dieu a dit: Je leur enverrai des prophètes et des apôtres; ils tueront les uns et persécuteront les autres,</a:t>
            </a:r>
            <a:endParaRPr lang="en-US" sz="4800" dirty="0" smtClean="0">
              <a:latin typeface="Arial Rounded MT Bold" pitchFamily="34" charset="0"/>
            </a:endParaRPr>
          </a:p>
          <a:p>
            <a:pPr algn="just"/>
            <a:r>
              <a:rPr lang="fr-FR" sz="4800" dirty="0" smtClean="0">
                <a:solidFill>
                  <a:srgbClr val="0033CC"/>
                </a:solidFill>
                <a:latin typeface="Arial Rounded MT Bold" pitchFamily="34" charset="0"/>
              </a:rPr>
              <a:t> 50 afin qu'il soit demandé compte à cette génération du sang de tous les prophètes qui a été répandu depuis la création du monde,</a:t>
            </a:r>
            <a:endParaRPr lang="en-US" sz="4800" dirty="0" smtClean="0">
              <a:solidFill>
                <a:srgbClr val="0033CC"/>
              </a:solidFill>
              <a:latin typeface="Arial Rounded MT Bold" pitchFamily="34" charset="0"/>
            </a:endParaRPr>
          </a:p>
          <a:p>
            <a:pPr algn="just"/>
            <a:r>
              <a:rPr lang="fr-FR" sz="4800" dirty="0" smtClean="0">
                <a:latin typeface="Arial Rounded MT Bold" pitchFamily="34" charset="0"/>
              </a:rPr>
              <a:t> 51 depuis le sang d'Abel jusqu'au sang de Zacharie, tué entre l'autel et le temple; oui, je vous le dis, il en sera demandé compte à cette génération</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lgn="just"/>
            <a:r>
              <a:rPr lang="fr-FR" sz="4800" dirty="0" smtClean="0">
                <a:latin typeface="Arial Rounded MT Bold" pitchFamily="34" charset="0"/>
              </a:rPr>
              <a:t> </a:t>
            </a:r>
            <a:r>
              <a:rPr lang="fr-FR" sz="4800" dirty="0" smtClean="0">
                <a:latin typeface="Arial Rounded MT Bold" pitchFamily="34" charset="0"/>
              </a:rPr>
              <a:t>Le </a:t>
            </a:r>
            <a:r>
              <a:rPr lang="fr-FR" sz="4800" dirty="0" smtClean="0">
                <a:latin typeface="Arial Rounded MT Bold" pitchFamily="34" charset="0"/>
              </a:rPr>
              <a:t>docteur de la loi ou le scribe était versé dans le Torah (La loi Mosaïque)</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Il y avait la partie religieuse des pharisiens et dedans il y avait les docteurs de la loi qui étaient plus versés dans les interprétations et les adaptations à la loi. </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Les docteurs de la loi étaient ceux qui prescrivent à leurs contemporains des lois cérémonielles en vue d’adapter à la </a:t>
            </a:r>
            <a:r>
              <a:rPr lang="fr-FR" sz="4800" dirty="0" smtClean="0">
                <a:latin typeface="Arial Rounded MT Bold" pitchFamily="34" charset="0"/>
              </a:rPr>
              <a:t>loi mosaïque.</a:t>
            </a:r>
            <a:endParaRPr lang="en-US" sz="48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lvl="0" algn="just"/>
            <a:r>
              <a:rPr lang="fr-FR" sz="4800" dirty="0" smtClean="0">
                <a:latin typeface="Arial Rounded MT Bold" pitchFamily="34" charset="0"/>
              </a:rPr>
              <a:t>Au </a:t>
            </a:r>
            <a:r>
              <a:rPr lang="fr-FR" sz="4800" dirty="0" smtClean="0">
                <a:latin typeface="Arial Rounded MT Bold" pitchFamily="34" charset="0"/>
              </a:rPr>
              <a:t>lieu d’alléger et de simplifier la tâche, ils s’amusaient à prescrire au peuple des pratiques vaines et compliquées afin de plaire à Dieu.</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Ils exemptent ces litanies de rituels et de lois alors qu’ils les exigeaient au peuple. </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Leur hypocrisie était pareille à celle des pharisiens et Jésus n’allait pas rater l’occasion pour les blâmer.  </a:t>
            </a:r>
            <a:endParaRPr lang="en-US" sz="48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000" dirty="0" smtClean="0">
                <a:solidFill>
                  <a:srgbClr val="FFFF00"/>
                </a:solidFill>
                <a:latin typeface="Arial Rounded MT Bold" pitchFamily="34" charset="0"/>
              </a:rPr>
              <a:t>L</a:t>
            </a:r>
            <a:r>
              <a:rPr lang="fr-FR" sz="4000" dirty="0" smtClean="0">
                <a:solidFill>
                  <a:srgbClr val="FFFF00"/>
                </a:solidFill>
                <a:latin typeface="Arial Rounded MT Bold" pitchFamily="34" charset="0"/>
              </a:rPr>
              <a:t>uc 11 :47 </a:t>
            </a:r>
            <a:r>
              <a:rPr lang="fr-FR" sz="4000" dirty="0" smtClean="0">
                <a:latin typeface="Arial Rounded MT Bold" pitchFamily="34" charset="0"/>
              </a:rPr>
              <a:t>Malheur à vous! parce que vous bâtissez les tombeaux des prophètes, que vos pères ont tués.</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Bâtir les tombeaux des prophètes que leurs pères ont tués était pour exhiber leur piété par rapport aux générations passées. </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C’est comme s’ils n’agiraient jamais aussi cruellement comme leurs aïeux à l’égard des prophètes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dirty="0" smtClean="0">
                <a:latin typeface="Arial Rounded MT Bold" pitchFamily="34" charset="0"/>
              </a:rPr>
              <a:t>Ils </a:t>
            </a:r>
            <a:r>
              <a:rPr lang="fr-FR" sz="4000" dirty="0" smtClean="0">
                <a:latin typeface="Arial Rounded MT Bold" pitchFamily="34" charset="0"/>
              </a:rPr>
              <a:t>raisonnaient de la sorte alors qu’ils étaient sur le point de mettre les mains sur Jésus le Christ de Dieu venant du ciel, pour le condamner et le crucifier de la manière la plus cruelle.</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En plus de Jésus, les Apôtres et les premiers chrétiens vont subir de pires châtiments de leur part qu’on en fait souffert les anciens prophètes. </a:t>
            </a:r>
            <a:endParaRPr lang="en-US" sz="4000" dirty="0" smtClean="0">
              <a:solidFill>
                <a:srgbClr val="FFFF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rgbClr val="FFFF00"/>
                </a:solidFill>
                <a:latin typeface="Arial Rounded MT Bold" pitchFamily="34" charset="0"/>
              </a:rPr>
              <a:t>Luc 11:51 </a:t>
            </a:r>
            <a:r>
              <a:rPr lang="fr-FR" sz="4000" dirty="0" smtClean="0">
                <a:latin typeface="Arial Rounded MT Bold" pitchFamily="34" charset="0"/>
              </a:rPr>
              <a:t>depuis le sang d'Abel jusqu'au sang de Zacharie, tué entre l'autel et le temple; oui, je vous le dis, il en sera demandé compte à cette génération.</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Puisqu’ils allèrent crucifier Jésus le plus grand des prophètes, ils allèrent se rendre odieux envers Dieu pour la mort de tous les prophètes depuis Abel jusqu'à Zacharie. </a:t>
            </a:r>
            <a:endParaRPr lang="en-US" sz="4000" dirty="0" smtClean="0">
              <a:solidFill>
                <a:srgbClr val="FFFF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52 </a:t>
            </a:r>
            <a:r>
              <a:rPr lang="fr-FR" sz="4000" dirty="0" smtClean="0">
                <a:latin typeface="Arial Rounded MT Bold" pitchFamily="34" charset="0"/>
              </a:rPr>
              <a:t>Malheur à vous, docteurs de la loi! parce que vous avez enlevé la clef de la science; vous n'êtes pas entrés vous-mêmes, et vous avez empêché d'entrer ceux qui le voulaient.</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En Imposant des doctrines et des pratiques erronées au peuple, les docteurs de la loi étaient responsables de l’égarement spirituel du peuple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Ils </a:t>
            </a:r>
            <a:r>
              <a:rPr lang="fr-FR" sz="4800" dirty="0" smtClean="0">
                <a:latin typeface="Arial Rounded MT Bold" pitchFamily="34" charset="0"/>
              </a:rPr>
              <a:t>ont causé au peuple à rater le jour de leur visitation de Dieu par leurs vaines traditions humaines.</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Ils étaient toujours présents pour désavouer les enseignements de Jésus</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Nous </a:t>
            </a:r>
            <a:r>
              <a:rPr lang="fr-FR" sz="4800" dirty="0" smtClean="0">
                <a:latin typeface="Arial Rounded MT Bold" pitchFamily="34" charset="0"/>
              </a:rPr>
              <a:t>avons encore des gens de notre génération qui se font le devoir de contredire le message de l‘évangile.</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Ils s’égarent eux-mêmes, ensuite ils égarent ceux qui veulent venir à Dieu.</a:t>
            </a:r>
            <a:endParaRPr lang="en-US" sz="4800" dirty="0">
              <a:solidFill>
                <a:srgbClr val="FFFF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99FF33"/>
                </a:solidFill>
                <a:latin typeface="Arial Rounded MT Bold" pitchFamily="34" charset="0"/>
              </a:rPr>
              <a:t>Guerre déclarée à Jésus</a:t>
            </a:r>
            <a:endParaRPr lang="en-US" sz="4000" dirty="0" smtClean="0">
              <a:solidFill>
                <a:srgbClr val="99FF33"/>
              </a:solidFill>
              <a:latin typeface="Arial Rounded MT Bold" pitchFamily="34" charset="0"/>
            </a:endParaRPr>
          </a:p>
          <a:p>
            <a:pPr algn="just"/>
            <a:r>
              <a:rPr lang="fr-FR" sz="4000" dirty="0" smtClean="0">
                <a:latin typeface="Arial Rounded MT Bold" pitchFamily="34" charset="0"/>
              </a:rPr>
              <a:t>53 Quand il fut sorti de là, les scribes et les pharisiens commencèrent à le presser violemment, et à le faire parler sur beaucoup de choses,</a:t>
            </a:r>
            <a:endParaRPr lang="en-US" sz="4000" dirty="0" smtClean="0">
              <a:latin typeface="Arial Rounded MT Bold" pitchFamily="34" charset="0"/>
            </a:endParaRPr>
          </a:p>
          <a:p>
            <a:pPr algn="just"/>
            <a:r>
              <a:rPr lang="fr-FR" sz="4000" dirty="0" smtClean="0">
                <a:solidFill>
                  <a:srgbClr val="99FF33"/>
                </a:solidFill>
                <a:latin typeface="Arial Rounded MT Bold" pitchFamily="34" charset="0"/>
              </a:rPr>
              <a:t>54 lui tendant des pièges, pour surprendre quelque parole sortie de sa bouche</a:t>
            </a:r>
            <a:r>
              <a:rPr lang="fr-FR" sz="4000" dirty="0" smtClean="0">
                <a:solidFill>
                  <a:srgbClr val="99FF33"/>
                </a:solidFill>
                <a:latin typeface="Arial Rounded MT Bold" pitchFamily="34" charset="0"/>
              </a:rPr>
              <a:t>.</a:t>
            </a:r>
            <a:endParaRPr lang="en-US" sz="4000" dirty="0" smtClean="0">
              <a:solidFill>
                <a:srgbClr val="99FF33"/>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Les </a:t>
            </a:r>
            <a:r>
              <a:rPr lang="fr-FR" sz="4000" dirty="0" smtClean="0">
                <a:latin typeface="Arial Rounded MT Bold" pitchFamily="34" charset="0"/>
              </a:rPr>
              <a:t>sectes des pharisiens et des docteurs de la loi cherchaient depuis lors à piéger Jésus  par ses réponses.</a:t>
            </a:r>
            <a:endParaRPr lang="en-US" sz="4000" dirty="0" smtClean="0">
              <a:latin typeface="Arial Rounded MT Bold" pitchFamily="34" charset="0"/>
            </a:endParaRPr>
          </a:p>
          <a:p>
            <a:pPr lvl="0" algn="just"/>
            <a:r>
              <a:rPr lang="fr-FR" sz="4000" dirty="0" smtClean="0">
                <a:solidFill>
                  <a:srgbClr val="99FF33"/>
                </a:solidFill>
                <a:latin typeface="Arial Rounded MT Bold" pitchFamily="34" charset="0"/>
              </a:rPr>
              <a:t>Deux groupes de personnes sont à exemptés par les enfants de Dieu</a:t>
            </a:r>
            <a:endParaRPr lang="en-US" sz="4000" dirty="0" smtClean="0">
              <a:solidFill>
                <a:srgbClr val="99FF33"/>
              </a:solidFill>
              <a:latin typeface="Arial Rounded MT Bold" pitchFamily="34" charset="0"/>
            </a:endParaRPr>
          </a:p>
          <a:p>
            <a:pPr lvl="0" algn="just"/>
            <a:r>
              <a:rPr lang="fr-FR" sz="4000" dirty="0" smtClean="0">
                <a:latin typeface="Arial Rounded MT Bold" pitchFamily="34" charset="0"/>
              </a:rPr>
              <a:t>Ceux qui épient la liberté des saints en imposant des doctrines et des traditions humaines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000" dirty="0" smtClean="0">
                <a:latin typeface="Arial Rounded MT Bold" pitchFamily="34" charset="0"/>
              </a:rPr>
              <a:t>Ga </a:t>
            </a:r>
            <a:r>
              <a:rPr lang="fr-FR" sz="4000" dirty="0" smtClean="0">
                <a:latin typeface="Arial Rounded MT Bold" pitchFamily="34" charset="0"/>
              </a:rPr>
              <a:t>3:1 ¶ O Galates, dépourvus de sens! qui vous a fascinés, vous, aux yeux de qui Jésus-Christ a été peint comme crucifié?</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99FF33"/>
                </a:solidFill>
                <a:latin typeface="Arial Rounded MT Bold" pitchFamily="34" charset="0"/>
              </a:rPr>
              <a:t>2 Voici seulement ce que je veux apprendre de vous: Est-ce par les œuvres de la loi que vous avez reçu l'Esprit, ou par la prédication de la foi? Ga 3:1 ¶ O Galates, dépourvus de sens! qui vous a fascinés, vous, aux yeux de qui Jésus-Christ a été peint comme crucifié?</a:t>
            </a:r>
            <a:endParaRPr lang="en-US" sz="4000" dirty="0" smtClean="0">
              <a:solidFill>
                <a:srgbClr val="99FF33"/>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Gal 3:3 </a:t>
            </a:r>
            <a:r>
              <a:rPr lang="fr-FR" sz="4400" dirty="0" smtClean="0">
                <a:latin typeface="Arial Rounded MT Bold" pitchFamily="34" charset="0"/>
              </a:rPr>
              <a:t>Etes-vous tellement dépourvus de sens? Après avoir commencé par l'Esprit, voulez-vous maintenant finir par la chair?</a:t>
            </a:r>
            <a:endParaRPr lang="en-US" sz="4400" dirty="0" smtClean="0">
              <a:latin typeface="Arial Rounded MT Bold" pitchFamily="34" charset="0"/>
            </a:endParaRPr>
          </a:p>
          <a:p>
            <a:pPr lvl="0" algn="just"/>
            <a:r>
              <a:rPr lang="fr-FR" sz="4400" dirty="0" smtClean="0">
                <a:solidFill>
                  <a:srgbClr val="99FF33"/>
                </a:solidFill>
                <a:latin typeface="Arial Rounded MT Bold" pitchFamily="34" charset="0"/>
              </a:rPr>
              <a:t>Ceux </a:t>
            </a:r>
            <a:r>
              <a:rPr lang="fr-FR" sz="4400" dirty="0" smtClean="0">
                <a:solidFill>
                  <a:srgbClr val="99FF33"/>
                </a:solidFill>
                <a:latin typeface="Arial Rounded MT Bold" pitchFamily="34" charset="0"/>
              </a:rPr>
              <a:t>qui encouragent les chrétiens à mener une vie licencieuse sous le couvert de la grâce</a:t>
            </a:r>
            <a:r>
              <a:rPr lang="fr-FR" sz="4400" dirty="0" smtClean="0">
                <a:solidFill>
                  <a:srgbClr val="99FF33"/>
                </a:solidFill>
                <a:latin typeface="Arial Rounded MT Bold" pitchFamily="34" charset="0"/>
              </a:rPr>
              <a:t>.</a:t>
            </a:r>
            <a:endParaRPr lang="en-US" sz="4400" dirty="0" smtClean="0">
              <a:solidFill>
                <a:srgbClr val="99FF33"/>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Apo </a:t>
            </a:r>
            <a:r>
              <a:rPr lang="fr-FR" sz="4000" dirty="0" smtClean="0">
                <a:latin typeface="Arial Rounded MT Bold" pitchFamily="34" charset="0"/>
              </a:rPr>
              <a:t>2:14 (</a:t>
            </a:r>
            <a:r>
              <a:rPr lang="fr-FR" sz="4000" dirty="0" smtClean="0">
                <a:solidFill>
                  <a:srgbClr val="99FF33"/>
                </a:solidFill>
                <a:latin typeface="Arial Rounded MT Bold" pitchFamily="34" charset="0"/>
              </a:rPr>
              <a:t>Pergame</a:t>
            </a:r>
            <a:r>
              <a:rPr lang="fr-FR" sz="4000" dirty="0" smtClean="0">
                <a:latin typeface="Arial Rounded MT Bold" pitchFamily="34" charset="0"/>
              </a:rPr>
              <a:t>), Mais j'ai quelque chose contre toi, c'est que tu as là des gens attachés à la doctrine de </a:t>
            </a:r>
            <a:r>
              <a:rPr lang="fr-FR" sz="4000" dirty="0" err="1" smtClean="0">
                <a:latin typeface="Arial Rounded MT Bold" pitchFamily="34" charset="0"/>
              </a:rPr>
              <a:t>Balaam</a:t>
            </a:r>
            <a:r>
              <a:rPr lang="fr-FR" sz="4000" dirty="0" smtClean="0">
                <a:latin typeface="Arial Rounded MT Bold" pitchFamily="34" charset="0"/>
              </a:rPr>
              <a:t>, qui enseignait à </a:t>
            </a:r>
            <a:r>
              <a:rPr lang="fr-FR" sz="4000" dirty="0" err="1" smtClean="0">
                <a:latin typeface="Arial Rounded MT Bold" pitchFamily="34" charset="0"/>
              </a:rPr>
              <a:t>Balak</a:t>
            </a:r>
            <a:r>
              <a:rPr lang="fr-FR" sz="4000" dirty="0" smtClean="0">
                <a:latin typeface="Arial Rounded MT Bold" pitchFamily="34" charset="0"/>
              </a:rPr>
              <a:t> à mettre une pierre d'achoppement devant les fils d'Israël, pour qu'ils mangeassent des viandes sacrifiées aux idoles et qu'ils se livrassent à l'impudicité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Apo </a:t>
            </a:r>
            <a:r>
              <a:rPr lang="fr-FR" sz="4000" dirty="0" smtClean="0">
                <a:latin typeface="Arial Rounded MT Bold" pitchFamily="34" charset="0"/>
              </a:rPr>
              <a:t>2:20 </a:t>
            </a:r>
            <a:r>
              <a:rPr lang="fr-FR" sz="4000" dirty="0" smtClean="0">
                <a:solidFill>
                  <a:srgbClr val="99FF33"/>
                </a:solidFill>
                <a:latin typeface="Arial Rounded MT Bold" pitchFamily="34" charset="0"/>
              </a:rPr>
              <a:t>(</a:t>
            </a:r>
            <a:r>
              <a:rPr lang="fr-FR" sz="4000" dirty="0" err="1" smtClean="0">
                <a:solidFill>
                  <a:srgbClr val="99FF33"/>
                </a:solidFill>
                <a:latin typeface="Arial Rounded MT Bold" pitchFamily="34" charset="0"/>
              </a:rPr>
              <a:t>Thyatire</a:t>
            </a:r>
            <a:r>
              <a:rPr lang="fr-FR" sz="4000" dirty="0" smtClean="0">
                <a:latin typeface="Arial Rounded MT Bold" pitchFamily="34" charset="0"/>
              </a:rPr>
              <a:t>), Mais ce que j'ai contre toi, c'est que tu laisses la femme Jézabel, qui se dit prophétesse, enseigner et séduire mes serviteurs, pour qu'ils se livrent à l'impudicité et qu'ils mangent des viandes sacrifiées aux idoles.</a:t>
            </a:r>
            <a:endParaRPr lang="en-US" sz="4000" dirty="0" smtClean="0">
              <a:latin typeface="Arial Rounded MT Bold" pitchFamily="34" charset="0"/>
            </a:endParaRPr>
          </a:p>
          <a:p>
            <a:pPr algn="just"/>
            <a:r>
              <a:rPr lang="fr-FR" sz="4000"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99FF33"/>
                </a:solidFill>
                <a:latin typeface="Arial Rounded MT Bold" pitchFamily="34" charset="0"/>
              </a:rPr>
              <a:t>Ga </a:t>
            </a:r>
            <a:r>
              <a:rPr lang="fr-FR" sz="4400" dirty="0" smtClean="0">
                <a:solidFill>
                  <a:srgbClr val="99FF33"/>
                </a:solidFill>
                <a:latin typeface="Arial Rounded MT Bold" pitchFamily="34" charset="0"/>
              </a:rPr>
              <a:t>5:13 </a:t>
            </a:r>
            <a:r>
              <a:rPr lang="fr-FR" sz="4400" dirty="0" smtClean="0">
                <a:latin typeface="Arial Rounded MT Bold" pitchFamily="34" charset="0"/>
              </a:rPr>
              <a:t>¶ Frères, vous avez été appelés à la liberté, seulement ne faites pas de cette liberté un prétexte de vivre selon la chair; mais rendez-vous, par la charité, serviteurs les uns des autres.</a:t>
            </a:r>
            <a:endParaRPr lang="en-US" sz="4400" dirty="0" smtClean="0">
              <a:latin typeface="Arial Rounded MT Bold" pitchFamily="34" charset="0"/>
            </a:endParaRPr>
          </a:p>
          <a:p>
            <a:pPr algn="r"/>
            <a:r>
              <a:rPr lang="fr-FR" sz="4400" dirty="0" smtClean="0">
                <a:latin typeface="Arial Rounded MT Bold" pitchFamily="34" charset="0"/>
              </a:rPr>
              <a:t> </a:t>
            </a:r>
            <a:r>
              <a:rPr lang="fr-FR" sz="4400" dirty="0" smtClean="0">
                <a:solidFill>
                  <a:srgbClr val="99FF33"/>
                </a:solidFill>
                <a:latin typeface="Arial Rounded MT Bold" pitchFamily="34" charset="0"/>
              </a:rPr>
              <a:t>Amen !</a:t>
            </a:r>
            <a:endParaRPr lang="en-US" sz="4400" dirty="0">
              <a:solidFill>
                <a:srgbClr val="99FF33"/>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57106</TotalTime>
  <Words>1540</Words>
  <Application>Microsoft Macintosh PowerPoint</Application>
  <PresentationFormat>On-screen Show (4:3)</PresentationFormat>
  <Paragraphs>160</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CHRIST THE ROCK CONGREGATION PRÉSENTE ÉTUDIONS LA BIBLE 93ÈME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553</cp:revision>
  <dcterms:created xsi:type="dcterms:W3CDTF">2022-04-13T13:36:19Z</dcterms:created>
  <dcterms:modified xsi:type="dcterms:W3CDTF">2024-10-15T20:25:08Z</dcterms:modified>
</cp:coreProperties>
</file>