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04" r:id="rId2"/>
    <p:sldId id="1805" r:id="rId3"/>
    <p:sldId id="1866" r:id="rId4"/>
    <p:sldId id="1880" r:id="rId5"/>
    <p:sldId id="1881" r:id="rId6"/>
    <p:sldId id="1882" r:id="rId7"/>
    <p:sldId id="1861" r:id="rId8"/>
    <p:sldId id="1883" r:id="rId9"/>
    <p:sldId id="1884" r:id="rId10"/>
    <p:sldId id="1886" r:id="rId11"/>
    <p:sldId id="1867" r:id="rId12"/>
    <p:sldId id="1887" r:id="rId13"/>
    <p:sldId id="1868" r:id="rId14"/>
    <p:sldId id="1888" r:id="rId15"/>
    <p:sldId id="1889" r:id="rId16"/>
    <p:sldId id="1890" r:id="rId17"/>
    <p:sldId id="1891" r:id="rId18"/>
    <p:sldId id="1869" r:id="rId19"/>
    <p:sldId id="1892" r:id="rId20"/>
    <p:sldId id="1870" r:id="rId21"/>
    <p:sldId id="1893" r:id="rId22"/>
    <p:sldId id="1894" r:id="rId23"/>
    <p:sldId id="1879" r:id="rId24"/>
    <p:sldId id="1895" r:id="rId25"/>
    <p:sldId id="1896" r:id="rId26"/>
    <p:sldId id="189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003366"/>
    <a:srgbClr val="0033CC"/>
    <a:srgbClr val="00FF00"/>
    <a:srgbClr val="FF3300"/>
    <a:srgbClr val="460000"/>
    <a:srgbClr val="000066"/>
    <a:srgbClr val="FC0AFC"/>
    <a:srgbClr val="006666"/>
    <a:srgbClr val="0DE52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436" autoAdjust="0"/>
  </p:normalViewPr>
  <p:slideViewPr>
    <p:cSldViewPr>
      <p:cViewPr varScale="1">
        <p:scale>
          <a:sx n="74" d="100"/>
          <a:sy n="74" d="100"/>
        </p:scale>
        <p:origin x="-804" y="-126"/>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9/12/2024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9/12/2024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9/12/2024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9/12/2024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9/12/2024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9/12/2024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33CC"/>
          </a:solidFill>
        </p:spPr>
        <p:txBody>
          <a:bodyPr>
            <a:normAutofit/>
          </a:bodyPr>
          <a:lstStyle/>
          <a:p>
            <a:r>
              <a:rPr lang="en-US" sz="3600" b="1" dirty="0" smtClean="0">
                <a:solidFill>
                  <a:schemeClr val="bg1"/>
                </a:solidFill>
              </a:rPr>
              <a:t>CHRIST THE ROCK CONGREGATION</a:t>
            </a:r>
            <a:r>
              <a:rPr lang="en-US" sz="3600" b="1" dirty="0" smtClean="0"/>
              <a:t/>
            </a:r>
            <a:br>
              <a:rPr lang="en-US" sz="3600" b="1" dirty="0" smtClean="0"/>
            </a:br>
            <a:r>
              <a:rPr lang="en-US" sz="3600" b="1" dirty="0" smtClean="0">
                <a:solidFill>
                  <a:srgbClr val="FFFF00"/>
                </a:solidFill>
              </a:rPr>
              <a:t>SUNDAY SEPTEMBER </a:t>
            </a:r>
            <a:r>
              <a:rPr lang="en-US" sz="3600" b="1" dirty="0" smtClean="0">
                <a:solidFill>
                  <a:srgbClr val="FFFF00"/>
                </a:solidFill>
              </a:rPr>
              <a:t>15</a:t>
            </a:r>
            <a:r>
              <a:rPr lang="en-US" sz="3600" b="1" baseline="30000" dirty="0" smtClean="0">
                <a:solidFill>
                  <a:srgbClr val="FFFF00"/>
                </a:solidFill>
              </a:rPr>
              <a:t>TH</a:t>
            </a:r>
            <a:r>
              <a:rPr lang="en-US" sz="3600" b="1" dirty="0" smtClean="0">
                <a:solidFill>
                  <a:srgbClr val="FFFF00"/>
                </a:solidFill>
              </a:rPr>
              <a:t> </a:t>
            </a:r>
            <a:r>
              <a:rPr lang="en-US" sz="3600" b="1" dirty="0" smtClean="0">
                <a:solidFill>
                  <a:srgbClr val="FFFF00"/>
                </a:solidFill>
              </a:rPr>
              <a:t>2024</a:t>
            </a:r>
            <a:r>
              <a:rPr lang="en-US" sz="3600" b="1" dirty="0" smtClean="0"/>
              <a:t/>
            </a:r>
            <a:br>
              <a:rPr lang="en-US" sz="3600" b="1" dirty="0" smtClean="0"/>
            </a:br>
            <a:r>
              <a:rPr lang="en-US" sz="3600" b="1" dirty="0" smtClean="0">
                <a:solidFill>
                  <a:srgbClr val="FF3300"/>
                </a:solidFill>
                <a:latin typeface="Arial Rounded MT Bold" pitchFamily="34" charset="0"/>
              </a:rPr>
              <a:t>SERMON BY PASTOR MARC E SIMEON</a:t>
            </a:r>
            <a:endParaRPr lang="en-US" sz="3600" b="1" dirty="0">
              <a:solidFill>
                <a:srgbClr val="FF3300"/>
              </a:solidFill>
              <a:latin typeface="Arial Rounded MT Bold" pitchFamily="34" charset="0"/>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810000"/>
            <a:ext cx="9144000" cy="1752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p:spPr>
        <p:style>
          <a:lnRef idx="1">
            <a:schemeClr val="accent3"/>
          </a:lnRef>
          <a:fillRef idx="2">
            <a:schemeClr val="accent3"/>
          </a:fillRef>
          <a:effectRef idx="1">
            <a:schemeClr val="accent3"/>
          </a:effectRef>
          <a:fontRef idx="minor">
            <a:schemeClr val="dk1"/>
          </a:fontRef>
        </p:style>
        <p:txBody>
          <a:bodyPr>
            <a:noAutofit/>
          </a:bodyPr>
          <a:lstStyle/>
          <a:p>
            <a:r>
              <a:rPr lang="en-US" sz="4800" b="1" dirty="0" smtClean="0">
                <a:solidFill>
                  <a:schemeClr val="tx1"/>
                </a:solidFill>
              </a:rPr>
              <a:t>THE DANGER OF LOOKING BACKWARD IN THE WORK OF GOD</a:t>
            </a:r>
            <a:endParaRPr lang="en-US" sz="48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algn="just"/>
            <a:r>
              <a:rPr lang="en-US" sz="4800" dirty="0" smtClean="0">
                <a:solidFill>
                  <a:srgbClr val="0033CC"/>
                </a:solidFill>
                <a:latin typeface="Copperplate Gothic Bold" pitchFamily="34" charset="0"/>
              </a:rPr>
              <a:t>LUKE 9:62  </a:t>
            </a:r>
          </a:p>
          <a:p>
            <a:pPr algn="just"/>
            <a:r>
              <a:rPr lang="en-US" sz="4800" dirty="0" smtClean="0">
                <a:latin typeface="Copperplate Gothic Bold" pitchFamily="34" charset="0"/>
              </a:rPr>
              <a:t>But Jesus said to him, "No one, having put his hand to the plow, and looking back, is fit for the kingdom of God."</a:t>
            </a:r>
            <a:endParaRPr lang="en-US" sz="4800" dirty="0">
              <a:latin typeface="Copperplate Gothic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ctr"/>
            <a:r>
              <a:rPr lang="en-US" sz="4400" b="1" dirty="0" smtClean="0">
                <a:solidFill>
                  <a:srgbClr val="C00000"/>
                </a:solidFill>
                <a:latin typeface="Arial Rounded MT Bold" pitchFamily="34" charset="0"/>
              </a:rPr>
              <a:t>INTRODUCTION</a:t>
            </a:r>
            <a:endParaRPr lang="en-US" sz="4400" dirty="0" smtClean="0">
              <a:solidFill>
                <a:srgbClr val="C00000"/>
              </a:solidFill>
              <a:latin typeface="Arial Rounded MT Bold" pitchFamily="34" charset="0"/>
            </a:endParaRPr>
          </a:p>
          <a:p>
            <a:pPr lvl="0" algn="just"/>
            <a:r>
              <a:rPr lang="en-US" sz="4400" dirty="0" smtClean="0">
                <a:solidFill>
                  <a:srgbClr val="0033CC"/>
                </a:solidFill>
                <a:latin typeface="Arial Rounded MT Bold" pitchFamily="34" charset="0"/>
              </a:rPr>
              <a:t>We are currently going through the Gospel of Luke in the church Bible study.</a:t>
            </a:r>
          </a:p>
          <a:p>
            <a:pPr lvl="0" algn="just"/>
            <a:r>
              <a:rPr lang="en-US" sz="4400" dirty="0" smtClean="0">
                <a:solidFill>
                  <a:srgbClr val="C00000"/>
                </a:solidFill>
                <a:latin typeface="Arial Rounded MT Bold" pitchFamily="34" charset="0"/>
              </a:rPr>
              <a:t>We just finished with chapter 10 in this learning adventure for the church and me as well.</a:t>
            </a:r>
          </a:p>
          <a:p>
            <a:pPr lvl="0" algn="just"/>
            <a:r>
              <a:rPr lang="en-US" sz="4400" dirty="0" smtClean="0">
                <a:solidFill>
                  <a:srgbClr val="0033CC"/>
                </a:solidFill>
                <a:latin typeface="Arial Rounded MT Bold" pitchFamily="34" charset="0"/>
              </a:rPr>
              <a:t>For some reason, Luke chapter 9 verse 62 keeps on echoing in my spirit</a:t>
            </a:r>
            <a:r>
              <a:rPr lang="en-US"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lvl="0" algn="just"/>
            <a:r>
              <a:rPr lang="en-US" sz="4400" dirty="0" smtClean="0">
                <a:solidFill>
                  <a:srgbClr val="0033CC"/>
                </a:solidFill>
                <a:latin typeface="Arial Rounded MT Bold" pitchFamily="34" charset="0"/>
              </a:rPr>
              <a:t>Jesus </a:t>
            </a:r>
            <a:r>
              <a:rPr lang="en-US" sz="4400" dirty="0" smtClean="0">
                <a:solidFill>
                  <a:srgbClr val="0033CC"/>
                </a:solidFill>
                <a:latin typeface="Arial Rounded MT Bold" pitchFamily="34" charset="0"/>
              </a:rPr>
              <a:t>was answering a disciple who showed desire to follow him in full time ministry, but had some obligations to take care of first.</a:t>
            </a:r>
          </a:p>
          <a:p>
            <a:pPr lvl="0" algn="just"/>
            <a:r>
              <a:rPr lang="en-US" sz="4400" dirty="0" smtClean="0">
                <a:solidFill>
                  <a:srgbClr val="C00000"/>
                </a:solidFill>
                <a:latin typeface="Arial Rounded MT Bold" pitchFamily="34" charset="0"/>
              </a:rPr>
              <a:t>Lu 9:61 And another also said, "Lord, I will follow You, but let me first go and bid them farewell who are at my house."</a:t>
            </a:r>
          </a:p>
          <a:p>
            <a:pPr lvl="0" algn="just"/>
            <a:r>
              <a:rPr lang="en-US" sz="4400" dirty="0" smtClean="0">
                <a:solidFill>
                  <a:srgbClr val="0033CC"/>
                </a:solidFill>
                <a:latin typeface="Arial Rounded MT Bold" pitchFamily="34" charset="0"/>
              </a:rPr>
              <a:t> 62 But Jesus said to him, "No one, having put his hand to the plow, and looking back, is fit for the kingdom of God."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lvl="0" algn="just"/>
            <a:r>
              <a:rPr lang="en-US" sz="4400" dirty="0" smtClean="0">
                <a:solidFill>
                  <a:srgbClr val="0033CC"/>
                </a:solidFill>
                <a:latin typeface="Arial Rounded MT Bold" pitchFamily="34" charset="0"/>
              </a:rPr>
              <a:t>Jesus</a:t>
            </a:r>
            <a:r>
              <a:rPr lang="en-US" sz="4400" dirty="0" smtClean="0">
                <a:solidFill>
                  <a:srgbClr val="0033CC"/>
                </a:solidFill>
                <a:latin typeface="Arial Rounded MT Bold" pitchFamily="34" charset="0"/>
              </a:rPr>
              <a:t>’ answer weigh</a:t>
            </a:r>
            <a:r>
              <a:rPr lang="en-US" sz="4400" b="1" dirty="0" smtClean="0">
                <a:solidFill>
                  <a:srgbClr val="0033CC"/>
                </a:solidFill>
                <a:latin typeface="Arial Rounded MT Bold" pitchFamily="34" charset="0"/>
              </a:rPr>
              <a:t>s</a:t>
            </a:r>
            <a:r>
              <a:rPr lang="en-US" sz="4400" dirty="0" smtClean="0">
                <a:solidFill>
                  <a:srgbClr val="0033CC"/>
                </a:solidFill>
                <a:latin typeface="Arial Rounded MT Bold" pitchFamily="34" charset="0"/>
              </a:rPr>
              <a:t> very heavy in my spirit because, I and many of our generation reason in the same pattern as this disciple.</a:t>
            </a:r>
          </a:p>
          <a:p>
            <a:pPr lvl="0" algn="just"/>
            <a:r>
              <a:rPr lang="en-US" sz="4400" dirty="0" smtClean="0">
                <a:solidFill>
                  <a:srgbClr val="C00000"/>
                </a:solidFill>
                <a:latin typeface="Arial Rounded MT Bold" pitchFamily="34" charset="0"/>
              </a:rPr>
              <a:t>It is as to put God on hold while we take care of some more important business.</a:t>
            </a:r>
          </a:p>
          <a:p>
            <a:pPr lvl="0" algn="just"/>
            <a:r>
              <a:rPr lang="en-US" sz="4400" dirty="0" smtClean="0">
                <a:solidFill>
                  <a:srgbClr val="0033CC"/>
                </a:solidFill>
                <a:latin typeface="Arial Rounded MT Bold" pitchFamily="34" charset="0"/>
              </a:rPr>
              <a:t>Jesus used that proverbial expression “He who put his hand to the plow cannot look backward”, to express the danger of the thinking pattern of that well wishing disciple</a:t>
            </a:r>
            <a:r>
              <a:rPr lang="en-US" sz="4400" dirty="0" smtClean="0">
                <a:solidFill>
                  <a:srgbClr val="0033CC"/>
                </a:solidFill>
                <a:latin typeface="Arial Rounded MT Bold" pitchFamily="34" charset="0"/>
              </a:rPr>
              <a:t>.</a:t>
            </a:r>
            <a:endParaRPr lang="en-US" sz="4400" dirty="0" smtClean="0">
              <a:solidFill>
                <a:srgbClr val="0033CC"/>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lvl="0" algn="just"/>
            <a:r>
              <a:rPr lang="en-US" sz="4400" dirty="0" smtClean="0">
                <a:solidFill>
                  <a:srgbClr val="0033CC"/>
                </a:solidFill>
                <a:latin typeface="Arial Rounded MT Bold" pitchFamily="34" charset="0"/>
              </a:rPr>
              <a:t>The </a:t>
            </a:r>
            <a:r>
              <a:rPr lang="en-US" sz="4400" dirty="0" smtClean="0">
                <a:solidFill>
                  <a:srgbClr val="0033CC"/>
                </a:solidFill>
                <a:latin typeface="Arial Rounded MT Bold" pitchFamily="34" charset="0"/>
              </a:rPr>
              <a:t>plea of this disciple was otherwise legitimate, for, if one will be absent from his household for an indefinite time, he should first advise his family and make necessary arrangements before his departure.</a:t>
            </a:r>
          </a:p>
          <a:p>
            <a:pPr lvl="0" algn="just"/>
            <a:r>
              <a:rPr lang="en-US" sz="4400" dirty="0" smtClean="0">
                <a:solidFill>
                  <a:srgbClr val="C00000"/>
                </a:solidFill>
                <a:latin typeface="Arial Rounded MT Bold" pitchFamily="34" charset="0"/>
              </a:rPr>
              <a:t>Jesus placed the call to follow him above all others requirements.</a:t>
            </a:r>
          </a:p>
          <a:p>
            <a:pPr lvl="0" algn="just"/>
            <a:r>
              <a:rPr lang="en-US" sz="4400" dirty="0" smtClean="0">
                <a:solidFill>
                  <a:srgbClr val="0033CC"/>
                </a:solidFill>
                <a:latin typeface="Arial Rounded MT Bold" pitchFamily="34" charset="0"/>
              </a:rPr>
              <a:t>Jesus added that he who does otherwise is not fit for the Kingdom of God.</a:t>
            </a:r>
            <a:endParaRPr lang="en-US" sz="4400" dirty="0">
              <a:solidFill>
                <a:srgbClr val="0033CC"/>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000" b="1" dirty="0" smtClean="0">
                <a:solidFill>
                  <a:srgbClr val="FFFF00"/>
                </a:solidFill>
                <a:latin typeface="Arial Rounded MT Bold" pitchFamily="34" charset="0"/>
              </a:rPr>
              <a:t>THE DANGER OF LOOKING BACKWARD IN THE WORK OF GOD</a:t>
            </a:r>
            <a:endParaRPr lang="en-US" sz="4000" dirty="0" smtClean="0">
              <a:solidFill>
                <a:srgbClr val="FFFF00"/>
              </a:solidFill>
              <a:latin typeface="Arial Rounded MT Bold" pitchFamily="34" charset="0"/>
            </a:endParaRPr>
          </a:p>
          <a:p>
            <a:pPr lvl="0" algn="just"/>
            <a:r>
              <a:rPr lang="en-US" sz="4000" dirty="0" smtClean="0">
                <a:latin typeface="Arial Rounded MT Bold" pitchFamily="34" charset="0"/>
              </a:rPr>
              <a:t>Looking backward while looking forward is dangerous in any endeavor.</a:t>
            </a:r>
          </a:p>
          <a:p>
            <a:pPr lvl="0" algn="just"/>
            <a:r>
              <a:rPr lang="en-US" sz="4000" dirty="0" smtClean="0">
                <a:solidFill>
                  <a:srgbClr val="FFFF00"/>
                </a:solidFill>
                <a:latin typeface="Arial Rounded MT Bold" pitchFamily="34" charset="0"/>
              </a:rPr>
              <a:t>Plowing with a beast required a great deal of focus.</a:t>
            </a:r>
          </a:p>
          <a:p>
            <a:pPr lvl="0" algn="just"/>
            <a:r>
              <a:rPr lang="en-US" sz="4000" dirty="0" smtClean="0">
                <a:latin typeface="Arial Rounded MT Bold" pitchFamily="34" charset="0"/>
              </a:rPr>
              <a:t>You needed to look forward for obstacles on your way</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dirty="0" smtClean="0">
                <a:latin typeface="Arial Rounded MT Bold" pitchFamily="34" charset="0"/>
              </a:rPr>
              <a:t>You </a:t>
            </a:r>
            <a:r>
              <a:rPr lang="en-US" sz="4400" dirty="0" smtClean="0">
                <a:latin typeface="Arial Rounded MT Bold" pitchFamily="34" charset="0"/>
              </a:rPr>
              <a:t>needed to stay engaged with the beast in order to keep a straight line.</a:t>
            </a:r>
          </a:p>
          <a:p>
            <a:pPr lvl="0" algn="just"/>
            <a:r>
              <a:rPr lang="en-US" sz="4400" dirty="0" smtClean="0">
                <a:solidFill>
                  <a:srgbClr val="FFFF00"/>
                </a:solidFill>
                <a:latin typeface="Arial Rounded MT Bold" pitchFamily="34" charset="0"/>
              </a:rPr>
              <a:t>You needed to stay focus to keep the plow going in the desired depth.</a:t>
            </a:r>
          </a:p>
          <a:p>
            <a:pPr lvl="0" algn="just"/>
            <a:r>
              <a:rPr lang="en-US" sz="4400" dirty="0" smtClean="0">
                <a:latin typeface="Arial Rounded MT Bold" pitchFamily="34" charset="0"/>
              </a:rPr>
              <a:t>Looking backward after engaging in the work of God implies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marL="1200150" lvl="1" indent="-742950" algn="just">
              <a:buFont typeface="+mj-lt"/>
              <a:buAutoNum type="arabicPeriod"/>
            </a:pPr>
            <a:r>
              <a:rPr lang="en-US" sz="4800" dirty="0" smtClean="0">
                <a:latin typeface="Arial Rounded MT Bold" pitchFamily="34" charset="0"/>
              </a:rPr>
              <a:t>Lack </a:t>
            </a:r>
            <a:r>
              <a:rPr lang="en-US" sz="4800" dirty="0" smtClean="0">
                <a:latin typeface="Arial Rounded MT Bold" pitchFamily="34" charset="0"/>
              </a:rPr>
              <a:t>of seriousness</a:t>
            </a:r>
          </a:p>
          <a:p>
            <a:pPr marL="1200150" lvl="1" indent="-742950" algn="just">
              <a:buFont typeface="+mj-lt"/>
              <a:buAutoNum type="arabicPeriod"/>
            </a:pPr>
            <a:r>
              <a:rPr lang="en-US" sz="4800" dirty="0" smtClean="0">
                <a:solidFill>
                  <a:srgbClr val="FFFF00"/>
                </a:solidFill>
                <a:latin typeface="Arial Rounded MT Bold" pitchFamily="34" charset="0"/>
              </a:rPr>
              <a:t>Negligence, passivity</a:t>
            </a:r>
          </a:p>
          <a:p>
            <a:pPr marL="1200150" lvl="1" indent="-742950" algn="just">
              <a:buFont typeface="+mj-lt"/>
              <a:buAutoNum type="arabicPeriod"/>
            </a:pPr>
            <a:r>
              <a:rPr lang="en-US" sz="4800" dirty="0" smtClean="0">
                <a:latin typeface="Arial Rounded MT Bold" pitchFamily="34" charset="0"/>
              </a:rPr>
              <a:t>Being distracted</a:t>
            </a:r>
          </a:p>
          <a:p>
            <a:pPr marL="1200150" lvl="1" indent="-742950" algn="just">
              <a:buFont typeface="+mj-lt"/>
              <a:buAutoNum type="arabicPeriod"/>
            </a:pPr>
            <a:r>
              <a:rPr lang="en-US" sz="4800" dirty="0" smtClean="0">
                <a:solidFill>
                  <a:srgbClr val="FFFF00"/>
                </a:solidFill>
                <a:latin typeface="Arial Rounded MT Bold" pitchFamily="34" charset="0"/>
              </a:rPr>
              <a:t>Lack of passion</a:t>
            </a:r>
          </a:p>
          <a:p>
            <a:pPr marL="1200150" lvl="1" indent="-742950" algn="just">
              <a:buFont typeface="+mj-lt"/>
              <a:buAutoNum type="arabicPeriod"/>
            </a:pPr>
            <a:r>
              <a:rPr lang="en-US" sz="4800" dirty="0" smtClean="0">
                <a:latin typeface="Arial Rounded MT Bold" pitchFamily="34" charset="0"/>
              </a:rPr>
              <a:t>Reserve</a:t>
            </a:r>
          </a:p>
          <a:p>
            <a:pPr marL="1200150" lvl="1" indent="-742950" algn="just">
              <a:buFont typeface="+mj-lt"/>
              <a:buAutoNum type="arabicPeriod"/>
            </a:pPr>
            <a:r>
              <a:rPr lang="en-US" sz="4800" dirty="0" smtClean="0">
                <a:solidFill>
                  <a:srgbClr val="FFFF00"/>
                </a:solidFill>
                <a:latin typeface="Arial Rounded MT Bold" pitchFamily="34" charset="0"/>
              </a:rPr>
              <a:t>Regrets</a:t>
            </a:r>
          </a:p>
          <a:p>
            <a:pPr marL="1200150" lvl="1" indent="-742950" algn="just">
              <a:buFont typeface="+mj-lt"/>
              <a:buAutoNum type="arabicPeriod"/>
            </a:pPr>
            <a:r>
              <a:rPr lang="en-US" sz="4800" dirty="0" smtClean="0">
                <a:latin typeface="Arial Rounded MT Bold" pitchFamily="34" charset="0"/>
              </a:rPr>
              <a:t>Worldly </a:t>
            </a:r>
            <a:r>
              <a:rPr lang="en-US" sz="4800" dirty="0" smtClean="0">
                <a:latin typeface="Arial Rounded MT Bold" pitchFamily="34" charset="0"/>
              </a:rPr>
              <a:t>attachments</a:t>
            </a:r>
            <a:endParaRPr lang="en-US" sz="48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pPr lvl="1" algn="just">
              <a:buNone/>
            </a:pPr>
            <a:r>
              <a:rPr lang="en-US" sz="5400" dirty="0" smtClean="0">
                <a:latin typeface="Arial Rounded MT Bold" pitchFamily="34" charset="0"/>
              </a:rPr>
              <a:t>8- Entanglements </a:t>
            </a:r>
            <a:r>
              <a:rPr lang="en-US" sz="5400" dirty="0" smtClean="0">
                <a:latin typeface="Arial Rounded MT Bold" pitchFamily="34" charset="0"/>
              </a:rPr>
              <a:t>with the standards of this world.</a:t>
            </a:r>
          </a:p>
          <a:p>
            <a:pPr lvl="1" algn="just">
              <a:buNone/>
            </a:pPr>
            <a:r>
              <a:rPr lang="en-US" sz="5400" dirty="0" smtClean="0">
                <a:solidFill>
                  <a:srgbClr val="FFFF00"/>
                </a:solidFill>
                <a:latin typeface="Arial Rounded MT Bold" pitchFamily="34" charset="0"/>
              </a:rPr>
              <a:t>9</a:t>
            </a:r>
            <a:r>
              <a:rPr lang="en-US" sz="5400" dirty="0" smtClean="0">
                <a:solidFill>
                  <a:srgbClr val="FFFF00"/>
                </a:solidFill>
                <a:latin typeface="Arial Rounded MT Bold" pitchFamily="34" charset="0"/>
              </a:rPr>
              <a:t>- Being </a:t>
            </a:r>
            <a:r>
              <a:rPr lang="en-US" sz="5400" dirty="0" smtClean="0">
                <a:solidFill>
                  <a:srgbClr val="FFFF00"/>
                </a:solidFill>
                <a:latin typeface="Arial Rounded MT Bold" pitchFamily="34" charset="0"/>
              </a:rPr>
              <a:t>dictated by social or family obligations instead by God.</a:t>
            </a:r>
            <a:endParaRPr lang="en-US" sz="5400" dirty="0">
              <a:solidFill>
                <a:srgbClr val="FFFF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txBody>
          <a:bodyPr>
            <a:noAutofit/>
          </a:bodyPr>
          <a:lstStyle/>
          <a:p>
            <a:pPr algn="ctr">
              <a:buNone/>
            </a:pPr>
            <a:r>
              <a:rPr lang="en-US" b="1" dirty="0" smtClean="0">
                <a:solidFill>
                  <a:srgbClr val="0033CC"/>
                </a:solidFill>
                <a:latin typeface="Arial Rounded MT Bold" pitchFamily="34" charset="0"/>
              </a:rPr>
              <a:t>QUOTATIONS FROM BIBLE COMMENTARIES</a:t>
            </a:r>
            <a:endParaRPr lang="en-US" dirty="0" smtClean="0">
              <a:solidFill>
                <a:srgbClr val="0033CC"/>
              </a:solidFill>
              <a:latin typeface="Arial Rounded MT Bold" pitchFamily="34" charset="0"/>
            </a:endParaRPr>
          </a:p>
          <a:p>
            <a:pPr lvl="0" algn="just"/>
            <a:r>
              <a:rPr lang="en-US" sz="4000" dirty="0" smtClean="0">
                <a:latin typeface="Arial Rounded MT Bold" pitchFamily="34" charset="0"/>
              </a:rPr>
              <a:t>No man who is not ready to leave all when Christ calls is prepared to serve him on earth, or enjoy Him in heaven. </a:t>
            </a:r>
            <a:r>
              <a:rPr lang="en-US" sz="4000" dirty="0" smtClean="0">
                <a:solidFill>
                  <a:srgbClr val="0033CC"/>
                </a:solidFill>
                <a:latin typeface="Arial Rounded MT Bold" pitchFamily="34" charset="0"/>
              </a:rPr>
              <a:t>(Family Bible Note)</a:t>
            </a:r>
          </a:p>
          <a:p>
            <a:pPr lvl="0" algn="just"/>
            <a:r>
              <a:rPr lang="en-US" sz="4000" dirty="0" smtClean="0">
                <a:latin typeface="Arial Rounded MT Bold" pitchFamily="34" charset="0"/>
              </a:rPr>
              <a:t>No man must think of taking upon himself the profession of the Gospel who allows worldly considerations to be uppermost in his mind. </a:t>
            </a:r>
            <a:r>
              <a:rPr lang="en-US" sz="4000" dirty="0" smtClean="0">
                <a:solidFill>
                  <a:srgbClr val="0033CC"/>
                </a:solidFill>
                <a:latin typeface="Arial Rounded MT Bold" pitchFamily="34" charset="0"/>
              </a:rPr>
              <a:t>(Bp Mann</a:t>
            </a:r>
            <a:r>
              <a:rPr lang="en-US"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path path="circle">
              <a:fillToRect l="50000" t="50000" r="50000" b="50000"/>
            </a:path>
            <a:tileRect/>
          </a:gradFill>
        </p:spPr>
        <p:txBody>
          <a:bodyPr>
            <a:normAutofit/>
          </a:bodyPr>
          <a:lstStyle/>
          <a:p>
            <a:pPr lvl="0" algn="just"/>
            <a:r>
              <a:rPr lang="en-US" sz="4700" dirty="0" smtClean="0">
                <a:latin typeface="Arial Rounded MT Bold" pitchFamily="34" charset="0"/>
              </a:rPr>
              <a:t>It </a:t>
            </a:r>
            <a:r>
              <a:rPr lang="en-US" sz="4700" dirty="0" smtClean="0">
                <a:latin typeface="Arial Rounded MT Bold" pitchFamily="34" charset="0"/>
              </a:rPr>
              <a:t>is not return to the world, but a reluctance to break with it. </a:t>
            </a:r>
            <a:r>
              <a:rPr lang="en-US" sz="4700" dirty="0" smtClean="0">
                <a:solidFill>
                  <a:srgbClr val="0033CC"/>
                </a:solidFill>
                <a:latin typeface="Arial Rounded MT Bold" pitchFamily="34" charset="0"/>
              </a:rPr>
              <a:t>(Jamieson </a:t>
            </a:r>
            <a:r>
              <a:rPr lang="en-US" sz="4700" dirty="0" err="1" smtClean="0">
                <a:solidFill>
                  <a:srgbClr val="0033CC"/>
                </a:solidFill>
                <a:latin typeface="Arial Rounded MT Bold" pitchFamily="34" charset="0"/>
              </a:rPr>
              <a:t>Fausset</a:t>
            </a:r>
            <a:r>
              <a:rPr lang="en-US" sz="4700" dirty="0" smtClean="0">
                <a:solidFill>
                  <a:srgbClr val="0033CC"/>
                </a:solidFill>
                <a:latin typeface="Arial Rounded MT Bold" pitchFamily="34" charset="0"/>
              </a:rPr>
              <a:t> </a:t>
            </a:r>
            <a:r>
              <a:rPr lang="en-US" sz="4700" dirty="0" smtClean="0">
                <a:solidFill>
                  <a:srgbClr val="0033CC"/>
                </a:solidFill>
                <a:latin typeface="Arial Rounded MT Bold" pitchFamily="34" charset="0"/>
              </a:rPr>
              <a:t>Brown)</a:t>
            </a:r>
            <a:endParaRPr lang="en-US" sz="4700" dirty="0" smtClean="0">
              <a:solidFill>
                <a:srgbClr val="0033CC"/>
              </a:solidFill>
              <a:latin typeface="Arial Rounded MT Bold" pitchFamily="34" charset="0"/>
            </a:endParaRPr>
          </a:p>
          <a:p>
            <a:pPr lvl="0" algn="just"/>
            <a:r>
              <a:rPr lang="en-US" sz="4700" dirty="0" smtClean="0">
                <a:latin typeface="Arial Rounded MT Bold" pitchFamily="34" charset="0"/>
              </a:rPr>
              <a:t>The teaching is that at the command of Christ, all conflicting obligations must be set aside. </a:t>
            </a:r>
            <a:r>
              <a:rPr lang="en-US" sz="4700" dirty="0" smtClean="0">
                <a:solidFill>
                  <a:srgbClr val="0033CC"/>
                </a:solidFill>
                <a:latin typeface="Arial Rounded MT Bold" pitchFamily="34" charset="0"/>
              </a:rPr>
              <a:t>(The Fourfold Gospel Commentary)</a:t>
            </a:r>
          </a:p>
          <a:p>
            <a:pPr lvl="1" algn="just">
              <a:buNone/>
            </a:pPr>
            <a:endParaRPr lang="en-US" sz="2000" dirty="0" smtClean="0">
              <a:solidFill>
                <a:schemeClr val="bg1"/>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rmAutofit/>
          </a:bodyPr>
          <a:lstStyle/>
          <a:p>
            <a:pPr algn="ctr">
              <a:buNone/>
            </a:pPr>
            <a:r>
              <a:rPr lang="en-US" sz="4000" b="1" dirty="0" smtClean="0">
                <a:latin typeface="Arial Rounded MT Bold" pitchFamily="34" charset="0"/>
              </a:rPr>
              <a:t>LOOKING BACKWARD SYMBOLIC TO BETRAYAL TO GOD</a:t>
            </a:r>
            <a:endParaRPr lang="en-US" sz="4000" dirty="0" smtClean="0">
              <a:latin typeface="Arial Rounded MT Bold" pitchFamily="34" charset="0"/>
            </a:endParaRPr>
          </a:p>
          <a:p>
            <a:pPr lvl="0" algn="just"/>
            <a:r>
              <a:rPr lang="en-US" sz="4000" dirty="0" smtClean="0">
                <a:solidFill>
                  <a:srgbClr val="C00000"/>
                </a:solidFill>
                <a:latin typeface="Arial Rounded MT Bold" pitchFamily="34" charset="0"/>
              </a:rPr>
              <a:t>In the Bible, looking backward is always symbolical to betrayal of God.</a:t>
            </a:r>
          </a:p>
          <a:p>
            <a:pPr lvl="0" algn="just"/>
            <a:r>
              <a:rPr lang="en-US" sz="4000" dirty="0" smtClean="0">
                <a:latin typeface="Arial Rounded MT Bold" pitchFamily="34" charset="0"/>
              </a:rPr>
              <a:t>Backward represents the world and everything in it.</a:t>
            </a:r>
          </a:p>
          <a:p>
            <a:pPr lvl="0" algn="just"/>
            <a:r>
              <a:rPr lang="en-US" sz="4000" dirty="0" smtClean="0">
                <a:solidFill>
                  <a:srgbClr val="C00000"/>
                </a:solidFill>
                <a:latin typeface="Arial Rounded MT Bold" pitchFamily="34" charset="0"/>
              </a:rPr>
              <a:t>This world represents Egypt and heaven represents the Promised Land</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txBody>
          <a:bodyPr>
            <a:noAutofit/>
          </a:bodyPr>
          <a:lstStyle/>
          <a:p>
            <a:pPr lvl="0" algn="just"/>
            <a:r>
              <a:rPr lang="en-US" sz="3800" dirty="0" smtClean="0">
                <a:latin typeface="Arial Rounded MT Bold" pitchFamily="34" charset="0"/>
              </a:rPr>
              <a:t>The </a:t>
            </a:r>
            <a:r>
              <a:rPr lang="en-US" sz="3800" dirty="0" smtClean="0">
                <a:latin typeface="Arial Rounded MT Bold" pitchFamily="34" charset="0"/>
              </a:rPr>
              <a:t>desert in between is the life we live after we accept Jesus as our Lord and Savior.</a:t>
            </a:r>
          </a:p>
          <a:p>
            <a:pPr lvl="0" algn="just"/>
            <a:r>
              <a:rPr lang="en-US" sz="3800" dirty="0" smtClean="0">
                <a:solidFill>
                  <a:srgbClr val="C00000"/>
                </a:solidFill>
                <a:latin typeface="Arial Rounded MT Bold" pitchFamily="34" charset="0"/>
              </a:rPr>
              <a:t>The harshness of the desert tends to make us return to Egypt instead of propelling us toward the Promised Land.</a:t>
            </a:r>
          </a:p>
          <a:p>
            <a:pPr lvl="0" algn="just"/>
            <a:r>
              <a:rPr lang="en-US" sz="3800" dirty="0" smtClean="0">
                <a:latin typeface="Arial Rounded MT Bold" pitchFamily="34" charset="0"/>
              </a:rPr>
              <a:t>Egypt is the land you know and used to, Canaan is the Promised Land of the future after enduring much trials and temptations</a:t>
            </a:r>
            <a:r>
              <a:rPr lang="en-US" sz="3800" dirty="0" smtClean="0">
                <a:latin typeface="Arial Rounded MT Bold" pitchFamily="34" charset="0"/>
              </a:rPr>
              <a:t>.</a:t>
            </a:r>
            <a:endParaRPr lang="en-US" sz="38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lvl="0" algn="just"/>
            <a:r>
              <a:rPr lang="en-US" sz="4000" dirty="0" smtClean="0">
                <a:latin typeface="Arial Rounded MT Bold" pitchFamily="34" charset="0"/>
              </a:rPr>
              <a:t>Though </a:t>
            </a:r>
            <a:r>
              <a:rPr lang="en-US" sz="4000" dirty="0" smtClean="0">
                <a:latin typeface="Arial Rounded MT Bold" pitchFamily="34" charset="0"/>
              </a:rPr>
              <a:t>the enemy may not succeed in stopping us to engage in the work of God, his aim is to distract and lure us out of the Covenant of God for our lives.</a:t>
            </a:r>
          </a:p>
          <a:p>
            <a:pPr lvl="0" algn="just"/>
            <a:r>
              <a:rPr lang="en-US" sz="4000" dirty="0" smtClean="0">
                <a:solidFill>
                  <a:srgbClr val="C00000"/>
                </a:solidFill>
                <a:latin typeface="Arial Rounded MT Bold" pitchFamily="34" charset="0"/>
              </a:rPr>
              <a:t>Salvation is solid package. The call to be saved by grace and the work to do after you get saved are in the same indissoluble contract.</a:t>
            </a:r>
          </a:p>
          <a:p>
            <a:pPr lvl="0" algn="just">
              <a:buNone/>
            </a:pPr>
            <a:r>
              <a:rPr lang="en-US" sz="4000" dirty="0" smtClean="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lvl="0" algn="just"/>
            <a:r>
              <a:rPr lang="en-US" sz="4400" dirty="0" smtClean="0">
                <a:latin typeface="Arial Rounded MT Bold" pitchFamily="34" charset="0"/>
              </a:rPr>
              <a:t>But </a:t>
            </a:r>
            <a:r>
              <a:rPr lang="en-US" sz="4400" dirty="0" smtClean="0">
                <a:latin typeface="Arial Rounded MT Bold" pitchFamily="34" charset="0"/>
              </a:rPr>
              <a:t>Jesus said to him, "No one, having put his hand to the plow, and looking back, is fit for the kingdom of God." Luke 9:62</a:t>
            </a:r>
          </a:p>
          <a:p>
            <a:pPr lvl="0" algn="just"/>
            <a:r>
              <a:rPr lang="en-US" sz="4400" dirty="0" smtClean="0">
                <a:solidFill>
                  <a:srgbClr val="C00000"/>
                </a:solidFill>
                <a:latin typeface="Arial Rounded MT Bold" pitchFamily="34" charset="0"/>
              </a:rPr>
              <a:t>Jesus is talking about priority of the call of God, yet, the guilty servant is declared unfit for the kingdom of God</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lvl="0" algn="just"/>
            <a:r>
              <a:rPr lang="en-US" sz="5400" dirty="0" smtClean="0">
                <a:latin typeface="Arial Rounded MT Bold" pitchFamily="34" charset="0"/>
              </a:rPr>
              <a:t>I </a:t>
            </a:r>
            <a:r>
              <a:rPr lang="en-US" sz="5400" dirty="0" smtClean="0">
                <a:latin typeface="Arial Rounded MT Bold" pitchFamily="34" charset="0"/>
              </a:rPr>
              <a:t>wished it said not fit for the work of God, but Jesus said that he prioritize secondary obligations over the call of God is not fit to partake in the kingdom of God. </a:t>
            </a:r>
            <a:endParaRPr lang="en-US" sz="5400"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ctr">
              <a:buNone/>
            </a:pPr>
            <a:r>
              <a:rPr lang="en-US" sz="4000" b="1" dirty="0" smtClean="0">
                <a:solidFill>
                  <a:srgbClr val="003366"/>
                </a:solidFill>
                <a:latin typeface="Arial Rounded MT Bold" pitchFamily="34" charset="0"/>
              </a:rPr>
              <a:t>REMEMBER LOT’S WIFE. Luke 17:32</a:t>
            </a:r>
            <a:endParaRPr lang="en-US" sz="4000" dirty="0" smtClean="0">
              <a:solidFill>
                <a:srgbClr val="003366"/>
              </a:solidFill>
              <a:latin typeface="Arial Rounded MT Bold" pitchFamily="34" charset="0"/>
            </a:endParaRPr>
          </a:p>
          <a:p>
            <a:pPr lvl="0" algn="just"/>
            <a:r>
              <a:rPr lang="en-US" sz="4000" dirty="0" smtClean="0">
                <a:latin typeface="Arial Rounded MT Bold" pitchFamily="34" charset="0"/>
              </a:rPr>
              <a:t>Lot’s wife lost her life not by fire, not in the land of Sodom and Gomorra.</a:t>
            </a:r>
          </a:p>
          <a:p>
            <a:pPr lvl="0" algn="just"/>
            <a:r>
              <a:rPr lang="en-US" sz="4000" dirty="0" smtClean="0">
                <a:solidFill>
                  <a:srgbClr val="003366"/>
                </a:solidFill>
                <a:latin typeface="Arial Rounded MT Bold" pitchFamily="34" charset="0"/>
              </a:rPr>
              <a:t>Lot’s wife lost her life why being guided by God’s angels</a:t>
            </a:r>
            <a:r>
              <a:rPr lang="en-US" sz="4000" dirty="0" smtClean="0">
                <a:solidFill>
                  <a:srgbClr val="003366"/>
                </a:solidFill>
                <a:latin typeface="Arial Rounded MT Bold" pitchFamily="34" charset="0"/>
              </a:rPr>
              <a:t>.</a:t>
            </a:r>
          </a:p>
          <a:p>
            <a:pPr lvl="0" algn="just"/>
            <a:r>
              <a:rPr lang="en-US" sz="4000" dirty="0" smtClean="0">
                <a:latin typeface="Arial Rounded MT Bold" pitchFamily="34" charset="0"/>
              </a:rPr>
              <a:t>Lot’s wife turned to a pillar of salt for looking backward while instructed not to do so. </a:t>
            </a: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en-US" sz="5400" dirty="0" smtClean="0">
                <a:latin typeface="Arial Rounded MT Bold" pitchFamily="34" charset="0"/>
              </a:rPr>
              <a:t>All </a:t>
            </a:r>
            <a:r>
              <a:rPr lang="en-US" sz="5400" dirty="0" smtClean="0">
                <a:latin typeface="Arial Rounded MT Bold" pitchFamily="34" charset="0"/>
              </a:rPr>
              <a:t>her sense of being, her riches, her social status, and her sense of security where in Sodom.</a:t>
            </a:r>
          </a:p>
          <a:p>
            <a:pPr lvl="0" algn="just"/>
            <a:r>
              <a:rPr lang="en-US" sz="5400" dirty="0" smtClean="0">
                <a:solidFill>
                  <a:srgbClr val="003366"/>
                </a:solidFill>
                <a:latin typeface="Arial Rounded MT Bold" pitchFamily="34" charset="0"/>
              </a:rPr>
              <a:t>She valued her possessions over her own life.</a:t>
            </a:r>
            <a:endParaRPr lang="en-US" sz="5400" dirty="0">
              <a:solidFill>
                <a:srgbClr val="003366"/>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66"/>
          </a:solidFill>
        </p:spPr>
        <p:txBody>
          <a:bodyPr>
            <a:normAutofit/>
          </a:bodyPr>
          <a:lstStyle/>
          <a:p>
            <a:pPr algn="just"/>
            <a:r>
              <a:rPr lang="en-US" sz="4800" dirty="0" smtClean="0">
                <a:solidFill>
                  <a:srgbClr val="99FF33"/>
                </a:solidFill>
                <a:latin typeface="Arial Rounded MT Bold" pitchFamily="34" charset="0"/>
              </a:rPr>
              <a:t>THE </a:t>
            </a:r>
            <a:r>
              <a:rPr lang="en-US" sz="4800" dirty="0" smtClean="0">
                <a:solidFill>
                  <a:srgbClr val="99FF33"/>
                </a:solidFill>
                <a:latin typeface="Arial Rounded MT Bold" pitchFamily="34" charset="0"/>
              </a:rPr>
              <a:t>FALL OF DEMAS</a:t>
            </a:r>
          </a:p>
          <a:p>
            <a:pPr lvl="0" algn="just"/>
            <a:r>
              <a:rPr lang="en-US" sz="4800" dirty="0" smtClean="0">
                <a:solidFill>
                  <a:schemeClr val="bg1"/>
                </a:solidFill>
                <a:latin typeface="Arial Rounded MT Bold" pitchFamily="34" charset="0"/>
              </a:rPr>
              <a:t>For Demas has forsaken me, having loved this present world, and has departed for Thessalonica--</a:t>
            </a:r>
            <a:r>
              <a:rPr lang="en-US" sz="4800" dirty="0" err="1" smtClean="0">
                <a:solidFill>
                  <a:schemeClr val="bg1"/>
                </a:solidFill>
                <a:latin typeface="Arial Rounded MT Bold" pitchFamily="34" charset="0"/>
              </a:rPr>
              <a:t>Crescens</a:t>
            </a:r>
            <a:r>
              <a:rPr lang="en-US" sz="4800" dirty="0" smtClean="0">
                <a:solidFill>
                  <a:schemeClr val="bg1"/>
                </a:solidFill>
                <a:latin typeface="Arial Rounded MT Bold" pitchFamily="34" charset="0"/>
              </a:rPr>
              <a:t> for Galatia, Titus for Dalmatia. 2Ti </a:t>
            </a:r>
            <a:r>
              <a:rPr lang="en-US" sz="4800" dirty="0" smtClean="0">
                <a:solidFill>
                  <a:schemeClr val="bg1"/>
                </a:solidFill>
                <a:latin typeface="Arial Rounded MT Bold" pitchFamily="34" charset="0"/>
              </a:rPr>
              <a:t>4:10</a:t>
            </a:r>
            <a:endParaRPr lang="en-US" sz="4800" dirty="0" smtClean="0">
              <a:solidFill>
                <a:schemeClr val="bg1"/>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66"/>
          </a:solidFill>
        </p:spPr>
        <p:txBody>
          <a:bodyPr>
            <a:noAutofit/>
          </a:bodyPr>
          <a:lstStyle/>
          <a:p>
            <a:pPr algn="just"/>
            <a:r>
              <a:rPr lang="en-US" sz="4200" dirty="0" smtClean="0">
                <a:solidFill>
                  <a:srgbClr val="99FF33"/>
                </a:solidFill>
                <a:latin typeface="Arial Rounded MT Bold" pitchFamily="34" charset="0"/>
              </a:rPr>
              <a:t>THE </a:t>
            </a:r>
            <a:r>
              <a:rPr lang="en-US" sz="4200" dirty="0" smtClean="0">
                <a:solidFill>
                  <a:srgbClr val="99FF33"/>
                </a:solidFill>
                <a:latin typeface="Arial Rounded MT Bold" pitchFamily="34" charset="0"/>
              </a:rPr>
              <a:t>DISPLEASURE OF GOD WITH THOSE WHO DRAW BACK TO THE WORLD</a:t>
            </a:r>
          </a:p>
          <a:p>
            <a:pPr lvl="0" algn="just"/>
            <a:r>
              <a:rPr lang="en-US" sz="4200" dirty="0" smtClean="0">
                <a:solidFill>
                  <a:schemeClr val="bg1"/>
                </a:solidFill>
                <a:latin typeface="Arial Rounded MT Bold" pitchFamily="34" charset="0"/>
              </a:rPr>
              <a:t>Heb 10:38 Now the just shall live by faith; But if anyone draws back, My soul has no pleasure in him."</a:t>
            </a:r>
          </a:p>
          <a:p>
            <a:pPr lvl="0" algn="just"/>
            <a:r>
              <a:rPr lang="en-US" sz="4200" dirty="0" smtClean="0">
                <a:solidFill>
                  <a:srgbClr val="99FF33"/>
                </a:solidFill>
                <a:latin typeface="Arial Rounded MT Bold" pitchFamily="34" charset="0"/>
              </a:rPr>
              <a:t>He, [who] is a double-minded man, [is] unstable in all his ways. Jas 1:8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66"/>
          </a:solidFill>
        </p:spPr>
        <p:txBody>
          <a:bodyPr>
            <a:normAutofit/>
          </a:bodyPr>
          <a:lstStyle/>
          <a:p>
            <a:pPr lvl="0" algn="just"/>
            <a:r>
              <a:rPr lang="en-US" sz="4600" dirty="0" smtClean="0">
                <a:solidFill>
                  <a:schemeClr val="bg1"/>
                </a:solidFill>
                <a:latin typeface="Arial Rounded MT Bold" pitchFamily="34" charset="0"/>
              </a:rPr>
              <a:t>For </a:t>
            </a:r>
            <a:r>
              <a:rPr lang="en-US" sz="4600" dirty="0" smtClean="0">
                <a:solidFill>
                  <a:schemeClr val="bg1"/>
                </a:solidFill>
                <a:latin typeface="Arial Rounded MT Bold" pitchFamily="34" charset="0"/>
              </a:rPr>
              <a:t>if, after they have escaped the pollutions of the world through the knowledge of the Lord and Savior Jesus Christ, they are again entangled in them and overcome, the latter end is worse for them than the beginning. </a:t>
            </a:r>
            <a:r>
              <a:rPr lang="en-US" sz="4600" dirty="0" smtClean="0">
                <a:solidFill>
                  <a:srgbClr val="99FF33"/>
                </a:solidFill>
                <a:latin typeface="Arial Rounded MT Bold" pitchFamily="34" charset="0"/>
              </a:rPr>
              <a:t>2Pe 2:22</a:t>
            </a:r>
            <a:endParaRPr lang="en-US" sz="4600" dirty="0">
              <a:solidFill>
                <a:srgbClr val="99FF33"/>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p:spPr>
        <p:txBody>
          <a:bodyPr>
            <a:normAutofit lnSpcReduction="10000"/>
          </a:bodyPr>
          <a:lstStyle/>
          <a:p>
            <a:pPr algn="ctr"/>
            <a:r>
              <a:rPr lang="en-US" sz="4400" b="1"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lvl="0" algn="just"/>
            <a:r>
              <a:rPr lang="en-US" sz="4400" dirty="0" smtClean="0">
                <a:latin typeface="Arial Rounded MT Bold" pitchFamily="34" charset="0"/>
              </a:rPr>
              <a:t>We all know that it is not a mince affair to be truly called a disciple of Jesus.</a:t>
            </a:r>
          </a:p>
          <a:p>
            <a:pPr lvl="0" algn="just"/>
            <a:r>
              <a:rPr lang="en-US" sz="4400" dirty="0" smtClean="0">
                <a:solidFill>
                  <a:srgbClr val="FF0000"/>
                </a:solidFill>
                <a:latin typeface="Arial Rounded MT Bold" pitchFamily="34" charset="0"/>
              </a:rPr>
              <a:t>There will always be a crossed associated with the upward call.</a:t>
            </a:r>
          </a:p>
          <a:p>
            <a:pPr lvl="0" algn="just"/>
            <a:r>
              <a:rPr lang="en-US" sz="4400" dirty="0" smtClean="0">
                <a:latin typeface="Arial Rounded MT Bold" pitchFamily="34" charset="0"/>
              </a:rPr>
              <a:t>Paul said “I press toward it, forgetting those things that are behind</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p:spPr>
        <p:txBody>
          <a:bodyPr>
            <a:normAutofit fontScale="92500"/>
          </a:bodyPr>
          <a:lstStyle/>
          <a:p>
            <a:pPr lvl="0" algn="just"/>
            <a:r>
              <a:rPr lang="en-US" sz="4400" dirty="0" smtClean="0">
                <a:latin typeface="Arial Rounded MT Bold" pitchFamily="34" charset="0"/>
              </a:rPr>
              <a:t>We </a:t>
            </a:r>
            <a:r>
              <a:rPr lang="en-US" sz="4400" dirty="0" smtClean="0">
                <a:latin typeface="Arial Rounded MT Bold" pitchFamily="34" charset="0"/>
              </a:rPr>
              <a:t>all have a few things from the world that we would like to cling to while we serve God.</a:t>
            </a:r>
          </a:p>
          <a:p>
            <a:pPr lvl="0" algn="just"/>
            <a:r>
              <a:rPr lang="en-US" sz="4400" dirty="0" smtClean="0">
                <a:solidFill>
                  <a:srgbClr val="FF0000"/>
                </a:solidFill>
                <a:latin typeface="Arial Rounded MT Bold" pitchFamily="34" charset="0"/>
              </a:rPr>
              <a:t>We have some family obligations that weigh very heavy upon us that we must forfeit in order to stay focus on God.</a:t>
            </a:r>
          </a:p>
          <a:p>
            <a:pPr lvl="0" algn="just"/>
            <a:r>
              <a:rPr lang="en-US" sz="4400" dirty="0" smtClean="0">
                <a:latin typeface="Arial Rounded MT Bold" pitchFamily="34" charset="0"/>
              </a:rPr>
              <a:t>The call of God must take precedence above all else in our lives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p:spPr>
        <p:txBody>
          <a:bodyPr>
            <a:normAutofit fontScale="92500" lnSpcReduction="20000"/>
          </a:bodyPr>
          <a:lstStyle/>
          <a:p>
            <a:pPr lvl="0" algn="just"/>
            <a:r>
              <a:rPr lang="en-US" sz="4400" dirty="0" smtClean="0">
                <a:latin typeface="Arial Rounded MT Bold" pitchFamily="34" charset="0"/>
              </a:rPr>
              <a:t>Asking </a:t>
            </a:r>
            <a:r>
              <a:rPr lang="en-US" sz="4400" dirty="0" smtClean="0">
                <a:latin typeface="Arial Rounded MT Bold" pitchFamily="34" charset="0"/>
              </a:rPr>
              <a:t>God to wait is to subject God to be subordinate to your priorities.</a:t>
            </a:r>
          </a:p>
          <a:p>
            <a:pPr lvl="0" algn="just"/>
            <a:r>
              <a:rPr lang="en-US" sz="4400" dirty="0" smtClean="0">
                <a:solidFill>
                  <a:srgbClr val="FF0000"/>
                </a:solidFill>
                <a:latin typeface="Arial Rounded MT Bold" pitchFamily="34" charset="0"/>
              </a:rPr>
              <a:t>Make a list of those things that prevent you to be fully committed to God and bring them to the altar to be sacrificed.</a:t>
            </a:r>
          </a:p>
          <a:p>
            <a:pPr lvl="0" algn="just"/>
            <a:r>
              <a:rPr lang="en-US" sz="4400" dirty="0" smtClean="0">
                <a:latin typeface="Arial Rounded MT Bold" pitchFamily="34" charset="0"/>
              </a:rPr>
              <a:t>Yes Lord I am available now and ever after must be our answer to whatever the call of God may be in our lives.      </a:t>
            </a:r>
          </a:p>
          <a:p>
            <a:pPr lvl="0" algn="r"/>
            <a:r>
              <a:rPr lang="en-US" sz="4400" dirty="0" smtClean="0">
                <a:solidFill>
                  <a:srgbClr val="FF0000"/>
                </a:solidFill>
                <a:latin typeface="Arial Rounded MT Bold" pitchFamily="34" charset="0"/>
              </a:rPr>
              <a:t>AMEN!</a:t>
            </a:r>
            <a:endParaRPr lang="en-US" sz="4400" dirty="0">
              <a:solidFill>
                <a:srgbClr val="FF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p:spPr>
        <p:txBody>
          <a:bodyPr>
            <a:normAutofit fontScale="47500" lnSpcReduction="20000"/>
          </a:bodyPr>
          <a:lstStyle/>
          <a:p>
            <a:pPr algn="just"/>
            <a:r>
              <a:rPr lang="en-US" sz="4400" b="1" dirty="0" smtClean="0">
                <a:latin typeface="Arial Rounded MT Bold" pitchFamily="34" charset="0"/>
              </a:rPr>
              <a:t>CONCLUSION</a:t>
            </a:r>
            <a:endParaRPr lang="en-US" sz="4400" dirty="0" smtClean="0">
              <a:latin typeface="Arial Rounded MT Bold" pitchFamily="34" charset="0"/>
            </a:endParaRPr>
          </a:p>
          <a:p>
            <a:pPr lvl="0" algn="just"/>
            <a:r>
              <a:rPr lang="en-US" sz="4400" dirty="0" smtClean="0">
                <a:latin typeface="Arial Rounded MT Bold" pitchFamily="34" charset="0"/>
              </a:rPr>
              <a:t>We all know that it is not a mince affair to be truly called a disciple of Jesus.</a:t>
            </a:r>
          </a:p>
          <a:p>
            <a:pPr lvl="0" algn="just"/>
            <a:r>
              <a:rPr lang="en-US" sz="4400" dirty="0" smtClean="0">
                <a:latin typeface="Arial Rounded MT Bold" pitchFamily="34" charset="0"/>
              </a:rPr>
              <a:t>There will always be a crossed associated with the upward call.</a:t>
            </a:r>
          </a:p>
          <a:p>
            <a:pPr lvl="0" algn="just"/>
            <a:r>
              <a:rPr lang="en-US" sz="4400" dirty="0" smtClean="0">
                <a:latin typeface="Arial Rounded MT Bold" pitchFamily="34" charset="0"/>
              </a:rPr>
              <a:t>Paul said “I press toward it, forgetting those things that are behind.”</a:t>
            </a:r>
          </a:p>
          <a:p>
            <a:pPr lvl="0" algn="just"/>
            <a:r>
              <a:rPr lang="en-US" sz="4400" dirty="0" smtClean="0">
                <a:latin typeface="Arial Rounded MT Bold" pitchFamily="34" charset="0"/>
              </a:rPr>
              <a:t>We all have a few things from the world that we would like to cling to while we serve God.</a:t>
            </a:r>
          </a:p>
          <a:p>
            <a:pPr lvl="0" algn="just"/>
            <a:r>
              <a:rPr lang="en-US" sz="4400" dirty="0" smtClean="0">
                <a:latin typeface="Arial Rounded MT Bold" pitchFamily="34" charset="0"/>
              </a:rPr>
              <a:t>We have some family obligations that weigh very heavy upon us that we must forfeit in order to stay focus on God.</a:t>
            </a:r>
          </a:p>
          <a:p>
            <a:pPr lvl="0" algn="just"/>
            <a:r>
              <a:rPr lang="en-US" sz="4400" dirty="0" smtClean="0">
                <a:latin typeface="Arial Rounded MT Bold" pitchFamily="34" charset="0"/>
              </a:rPr>
              <a:t>The call of God must take precedence above all else in our lives.</a:t>
            </a:r>
          </a:p>
          <a:p>
            <a:pPr lvl="0" algn="just"/>
            <a:r>
              <a:rPr lang="en-US" sz="4400" dirty="0" smtClean="0">
                <a:latin typeface="Arial Rounded MT Bold" pitchFamily="34" charset="0"/>
              </a:rPr>
              <a:t>Asking God to wait is to subject God to be subordinate to your priorities.</a:t>
            </a:r>
          </a:p>
          <a:p>
            <a:pPr lvl="0" algn="just"/>
            <a:r>
              <a:rPr lang="en-US" sz="4400" dirty="0" smtClean="0">
                <a:latin typeface="Arial Rounded MT Bold" pitchFamily="34" charset="0"/>
              </a:rPr>
              <a:t>Make a list of those things that prevent you to be fully committed to God and bring them to the altar to be sacrificed.</a:t>
            </a:r>
          </a:p>
          <a:p>
            <a:pPr lvl="0" algn="just"/>
            <a:r>
              <a:rPr lang="en-US" sz="4400" dirty="0" smtClean="0">
                <a:latin typeface="Arial Rounded MT Bold" pitchFamily="34" charset="0"/>
              </a:rPr>
              <a:t>Yes Lord I am available now and ever after must be our answer to whatever the call of God may be in our lives.      </a:t>
            </a:r>
          </a:p>
          <a:p>
            <a:pPr lvl="0" algn="just"/>
            <a:r>
              <a:rPr lang="en-US" sz="4400" dirty="0" smtClean="0">
                <a:latin typeface="Arial Rounded MT Bold" pitchFamily="34" charset="0"/>
              </a:rPr>
              <a:t>AMEN!</a:t>
            </a:r>
            <a:endParaRPr lang="en-US" sz="4400" dirty="0">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25956</TotalTime>
  <Words>1382</Words>
  <Application>Microsoft Office PowerPoint</Application>
  <PresentationFormat>On-screen Show (4:3)</PresentationFormat>
  <Paragraphs>86</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CHRIST THE ROCK CONGREGATION SUNDAY SEPTEMBER 15TH 2024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350</cp:revision>
  <dcterms:created xsi:type="dcterms:W3CDTF">2022-04-13T13:36:19Z</dcterms:created>
  <dcterms:modified xsi:type="dcterms:W3CDTF">2024-09-12T16:41:30Z</dcterms:modified>
</cp:coreProperties>
</file>