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4" r:id="rId2"/>
    <p:sldId id="1805" r:id="rId3"/>
    <p:sldId id="1901" r:id="rId4"/>
    <p:sldId id="1902" r:id="rId5"/>
    <p:sldId id="1903" r:id="rId6"/>
    <p:sldId id="1898" r:id="rId7"/>
    <p:sldId id="1899" r:id="rId8"/>
    <p:sldId id="1900" r:id="rId9"/>
    <p:sldId id="1904" r:id="rId10"/>
    <p:sldId id="1905" r:id="rId11"/>
    <p:sldId id="1866" r:id="rId12"/>
    <p:sldId id="1906" r:id="rId13"/>
    <p:sldId id="1907" r:id="rId14"/>
    <p:sldId id="1908" r:id="rId15"/>
    <p:sldId id="1909" r:id="rId16"/>
    <p:sldId id="1910" r:id="rId17"/>
    <p:sldId id="1911" r:id="rId18"/>
    <p:sldId id="1880" r:id="rId19"/>
    <p:sldId id="1912" r:id="rId20"/>
    <p:sldId id="1913" r:id="rId21"/>
    <p:sldId id="1914" r:id="rId22"/>
    <p:sldId id="1915" r:id="rId23"/>
    <p:sldId id="1916" r:id="rId24"/>
    <p:sldId id="1881" r:id="rId25"/>
    <p:sldId id="1917" r:id="rId26"/>
    <p:sldId id="1918" r:id="rId27"/>
    <p:sldId id="1882" r:id="rId28"/>
    <p:sldId id="1919" r:id="rId29"/>
    <p:sldId id="1920" r:id="rId30"/>
    <p:sldId id="1921" r:id="rId31"/>
    <p:sldId id="1861" r:id="rId32"/>
    <p:sldId id="1922" r:id="rId33"/>
    <p:sldId id="1923" r:id="rId34"/>
    <p:sldId id="1924" r:id="rId35"/>
    <p:sldId id="1925" r:id="rId36"/>
    <p:sldId id="1883" r:id="rId37"/>
    <p:sldId id="1926" r:id="rId38"/>
    <p:sldId id="1927" r:id="rId39"/>
    <p:sldId id="1928" r:id="rId40"/>
    <p:sldId id="1929" r:id="rId41"/>
    <p:sldId id="193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99FF33"/>
    <a:srgbClr val="003366"/>
    <a:srgbClr val="0033CC"/>
    <a:srgbClr val="000066"/>
    <a:srgbClr val="00FF00"/>
    <a:srgbClr val="FF3300"/>
    <a:srgbClr val="FC0AFC"/>
    <a:srgbClr val="006666"/>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804" y="-156"/>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9/28/2024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9/28/2024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9/28/2024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tx1"/>
          </a:solidFill>
        </p:spPr>
        <p:txBody>
          <a:bodyPr>
            <a:normAutofit/>
          </a:bodyPr>
          <a:lstStyle/>
          <a:p>
            <a:r>
              <a:rPr lang="en-US" sz="3600" b="1" dirty="0" smtClean="0">
                <a:solidFill>
                  <a:schemeClr val="bg1"/>
                </a:solidFill>
              </a:rPr>
              <a:t>CHRIST THE ROCK CONGREGATION</a:t>
            </a:r>
            <a:r>
              <a:rPr lang="en-US" sz="3600" b="1" dirty="0" smtClean="0"/>
              <a:t/>
            </a:r>
            <a:br>
              <a:rPr lang="en-US" sz="3600" b="1" dirty="0" smtClean="0"/>
            </a:br>
            <a:r>
              <a:rPr lang="en-US" sz="3600" b="1" dirty="0" smtClean="0">
                <a:solidFill>
                  <a:srgbClr val="FFFF00"/>
                </a:solidFill>
              </a:rPr>
              <a:t>SUNDAY SEPTEMBER </a:t>
            </a:r>
            <a:r>
              <a:rPr lang="en-US" sz="3600" b="1" dirty="0" smtClean="0">
                <a:solidFill>
                  <a:srgbClr val="FFFF00"/>
                </a:solidFill>
              </a:rPr>
              <a:t>29</a:t>
            </a:r>
            <a:r>
              <a:rPr lang="en-US" sz="3600" b="1" baseline="30000" dirty="0" smtClean="0">
                <a:solidFill>
                  <a:srgbClr val="FFFF00"/>
                </a:solidFill>
              </a:rPr>
              <a:t>TH</a:t>
            </a:r>
            <a:r>
              <a:rPr lang="en-US" sz="3600" b="1" dirty="0" smtClean="0">
                <a:solidFill>
                  <a:srgbClr val="FFFF00"/>
                </a:solidFill>
              </a:rPr>
              <a:t> </a:t>
            </a:r>
            <a:r>
              <a:rPr lang="en-US" sz="3600" b="1" dirty="0" smtClean="0">
                <a:solidFill>
                  <a:srgbClr val="FFFF00"/>
                </a:solidFill>
              </a:rPr>
              <a:t>2024</a:t>
            </a:r>
            <a:r>
              <a:rPr lang="en-US" sz="3600" b="1" dirty="0" smtClean="0"/>
              <a:t/>
            </a:r>
            <a:br>
              <a:rPr lang="en-US" sz="3600" b="1" dirty="0" smtClean="0"/>
            </a:br>
            <a:r>
              <a:rPr lang="en-US" sz="3600" b="1" dirty="0" smtClean="0">
                <a:solidFill>
                  <a:srgbClr val="FF3300"/>
                </a:solidFill>
                <a:latin typeface="Arial Rounded MT Bold" pitchFamily="34" charset="0"/>
              </a:rPr>
              <a:t>SERMON BY PASTOR MARC E SIMEON</a:t>
            </a:r>
            <a:endParaRPr lang="en-US" sz="3600" b="1" dirty="0">
              <a:solidFill>
                <a:srgbClr val="FF3300"/>
              </a:solidFill>
              <a:latin typeface="Arial Rounded MT Bold"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152400" y="3810000"/>
            <a:ext cx="8991600" cy="2209800"/>
          </a:xfr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a:noAutofit/>
          </a:bodyPr>
          <a:lstStyle/>
          <a:p>
            <a:r>
              <a:rPr lang="fr-FR" sz="4000" b="1" dirty="0" smtClean="0">
                <a:solidFill>
                  <a:schemeClr val="tx1"/>
                </a:solidFill>
              </a:rPr>
              <a:t>LE NETTOYAGE DU TEMPLE DE DIEU UN MANDAT LANCÉ À TOUS SERVITEURS DE DIEU DE TOUTES  ÂGES</a:t>
            </a:r>
            <a:endParaRPr lang="en-US" sz="4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ctr">
              <a:buNone/>
            </a:pPr>
            <a:r>
              <a:rPr lang="fr-FR" sz="4800" b="1" dirty="0" smtClean="0">
                <a:solidFill>
                  <a:srgbClr val="FF0000"/>
                </a:solidFill>
                <a:latin typeface="Arial Rounded MT Bold" pitchFamily="34" charset="0"/>
              </a:rPr>
              <a:t>2 ROIS 23 : 1-14 </a:t>
            </a:r>
            <a:endParaRPr lang="en-US" sz="4800" dirty="0" smtClean="0">
              <a:solidFill>
                <a:srgbClr val="FF0000"/>
              </a:solidFill>
              <a:latin typeface="Arial Rounded MT Bold" pitchFamily="34" charset="0"/>
            </a:endParaRPr>
          </a:p>
          <a:p>
            <a:pPr algn="just"/>
            <a:r>
              <a:rPr lang="fr-FR" sz="4800" dirty="0" smtClean="0">
                <a:solidFill>
                  <a:srgbClr val="000066"/>
                </a:solidFill>
                <a:latin typeface="Arial Rounded MT Bold" pitchFamily="34" charset="0"/>
              </a:rPr>
              <a:t>2Ki 23:1 ¶ Le roi Josias fit assembler auprès de lui tous les anciens de Juda et de Jérusalem.</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2 Puis il monta à la maison de l'Éternel, avec tous les hommes de Juda et tous les habitants de Jérusalem, les sacrificateurs, les prophètes, et tout le peuple, depuis le plus petit jusqu'au plus grand. Il lut devant eux toutes les paroles du livre de l'alliance, qu'on avait trouvé dans la maison de l'Éternel.</a:t>
            </a:r>
            <a:endParaRPr lang="en-US" sz="4800" dirty="0" smtClean="0">
              <a:solidFill>
                <a:srgbClr val="FF0000"/>
              </a:solidFill>
              <a:latin typeface="Arial Rounded MT Bold" pitchFamily="34" charset="0"/>
            </a:endParaRPr>
          </a:p>
          <a:p>
            <a:pPr algn="just">
              <a:buNone/>
            </a:pPr>
            <a:endParaRPr lang="en-US" sz="4800" dirty="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800" dirty="0" smtClean="0">
                <a:solidFill>
                  <a:srgbClr val="FF0000"/>
                </a:solidFill>
                <a:latin typeface="Arial Rounded MT Bold" pitchFamily="34" charset="0"/>
              </a:rPr>
              <a:t>3</a:t>
            </a:r>
            <a:r>
              <a:rPr lang="fr-FR" sz="4800" dirty="0" smtClean="0">
                <a:solidFill>
                  <a:srgbClr val="000066"/>
                </a:solidFill>
                <a:latin typeface="Arial Rounded MT Bold" pitchFamily="34" charset="0"/>
              </a:rPr>
              <a:t> </a:t>
            </a:r>
            <a:r>
              <a:rPr lang="fr-FR" sz="4800" dirty="0" smtClean="0">
                <a:solidFill>
                  <a:srgbClr val="000066"/>
                </a:solidFill>
                <a:latin typeface="Arial Rounded MT Bold" pitchFamily="34" charset="0"/>
              </a:rPr>
              <a:t>Le roi se tenait sur l'estrade, et il traita alliance devant l'Éternel, s'engageant à suivre l'Éternel, et à observer ses ordonnances, ses préceptes et ses lois, de tout son cœur et de toute son âme, afin de mettre en pratique les paroles de cette alliance, écrites dans ce livre. Et tout le peuple entra dans l'alliance.</a:t>
            </a:r>
            <a:endParaRPr lang="en-US" sz="4800" dirty="0" smtClean="0">
              <a:solidFill>
                <a:srgbClr val="000066"/>
              </a:solidFill>
              <a:latin typeface="Arial Rounded MT Bold" pitchFamily="34" charset="0"/>
            </a:endParaRPr>
          </a:p>
          <a:p>
            <a:pPr algn="just"/>
            <a:endParaRPr lang="en-US" sz="4800" dirty="0" smtClean="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800" dirty="0" smtClean="0">
                <a:solidFill>
                  <a:srgbClr val="FF0000"/>
                </a:solidFill>
                <a:latin typeface="Arial Rounded MT Bold" pitchFamily="34" charset="0"/>
              </a:rPr>
              <a:t> 4 </a:t>
            </a:r>
            <a:r>
              <a:rPr lang="fr-FR" sz="4800" dirty="0" smtClean="0">
                <a:solidFill>
                  <a:srgbClr val="000066"/>
                </a:solidFill>
                <a:latin typeface="Arial Rounded MT Bold" pitchFamily="34" charset="0"/>
              </a:rPr>
              <a:t>¶ Le roi ordonna à </a:t>
            </a:r>
            <a:r>
              <a:rPr lang="fr-FR" sz="4800" dirty="0" err="1" smtClean="0">
                <a:solidFill>
                  <a:srgbClr val="000066"/>
                </a:solidFill>
                <a:latin typeface="Arial Rounded MT Bold" pitchFamily="34" charset="0"/>
              </a:rPr>
              <a:t>Hilkija</a:t>
            </a:r>
            <a:r>
              <a:rPr lang="fr-FR" sz="4800" dirty="0" smtClean="0">
                <a:solidFill>
                  <a:srgbClr val="000066"/>
                </a:solidFill>
                <a:latin typeface="Arial Rounded MT Bold" pitchFamily="34" charset="0"/>
              </a:rPr>
              <a:t>, le souverain sacrificateur, aux sacrificateurs du second ordre, et à ceux qui gardaient le seuil, de sortir du temple de l'Éternel tous les ustensiles qui avaient été faits pour Baal, pour Astarté, et pour toute l'armée des cieux; et il les brûla hors de Jérusalem, dans les champs du Cédron, et en fit porter la poussière à Béthel</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800" dirty="0" smtClean="0">
                <a:solidFill>
                  <a:srgbClr val="FF0000"/>
                </a:solidFill>
                <a:latin typeface="Arial Rounded MT Bold" pitchFamily="34" charset="0"/>
              </a:rPr>
              <a:t> 5 </a:t>
            </a:r>
            <a:r>
              <a:rPr lang="fr-FR" sz="4800" dirty="0" smtClean="0">
                <a:solidFill>
                  <a:srgbClr val="000066"/>
                </a:solidFill>
                <a:latin typeface="Arial Rounded MT Bold" pitchFamily="34" charset="0"/>
              </a:rPr>
              <a:t>Il chassa les prêtres des idoles, établis par les rois de Juda pour brûler des parfums sur les hauts lieux dans les villes de Juda et aux environs de Jérusalem, et ceux qui offraient des parfums à Baal, au soleil, à la lune, au zodiaque et à toute l'armée des cieux</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6 Il sortit de la maison de l'Éternel l'idole d'Astarté, qu'il transporta hors de Jérusalem vers le torrent de Cédron; il la brûla au torrent de Cédron et la réduisit en poussière, et il en jeta la poussière sur les sépulcres des enfants du peuple.</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7 Il abattit les maisons des prostitués qui étaient dans la maison de l'Éternel, et où les femmes tissaient des tentes pour Astarté</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just"/>
            <a:r>
              <a:rPr lang="fr-FR" sz="4800" dirty="0" smtClean="0">
                <a:solidFill>
                  <a:srgbClr val="000066"/>
                </a:solidFill>
                <a:latin typeface="Arial Rounded MT Bold" pitchFamily="34" charset="0"/>
              </a:rPr>
              <a:t> 8 Il fit venir tous les prêtres des villes de Juda; il souilla les hauts lieux où les prêtres brûlaient des parfums, depuis </a:t>
            </a:r>
            <a:r>
              <a:rPr lang="fr-FR" sz="4800" dirty="0" err="1" smtClean="0">
                <a:solidFill>
                  <a:srgbClr val="000066"/>
                </a:solidFill>
                <a:latin typeface="Arial Rounded MT Bold" pitchFamily="34" charset="0"/>
              </a:rPr>
              <a:t>Guéba</a:t>
            </a:r>
            <a:r>
              <a:rPr lang="fr-FR" sz="4800" dirty="0" smtClean="0">
                <a:solidFill>
                  <a:srgbClr val="000066"/>
                </a:solidFill>
                <a:latin typeface="Arial Rounded MT Bold" pitchFamily="34" charset="0"/>
              </a:rPr>
              <a:t> jusqu'à </a:t>
            </a:r>
            <a:r>
              <a:rPr lang="fr-FR" sz="4800" dirty="0" err="1" smtClean="0">
                <a:solidFill>
                  <a:srgbClr val="000066"/>
                </a:solidFill>
                <a:latin typeface="Arial Rounded MT Bold" pitchFamily="34" charset="0"/>
              </a:rPr>
              <a:t>Beer</a:t>
            </a:r>
            <a:r>
              <a:rPr lang="fr-FR" sz="4800" dirty="0" smtClean="0">
                <a:solidFill>
                  <a:srgbClr val="000066"/>
                </a:solidFill>
                <a:latin typeface="Arial Rounded MT Bold" pitchFamily="34" charset="0"/>
              </a:rPr>
              <a:t>-</a:t>
            </a:r>
            <a:r>
              <a:rPr lang="fr-FR" sz="4800" dirty="0" err="1" smtClean="0">
                <a:solidFill>
                  <a:srgbClr val="000066"/>
                </a:solidFill>
                <a:latin typeface="Arial Rounded MT Bold" pitchFamily="34" charset="0"/>
              </a:rPr>
              <a:t>Schéba</a:t>
            </a:r>
            <a:r>
              <a:rPr lang="fr-FR" sz="4800" dirty="0" smtClean="0">
                <a:solidFill>
                  <a:srgbClr val="000066"/>
                </a:solidFill>
                <a:latin typeface="Arial Rounded MT Bold" pitchFamily="34" charset="0"/>
              </a:rPr>
              <a:t>; et il renversa les hauts lieux des portes, celui qui était à l'entrée de la porte de Josué, chef de la ville, et celui qui était à gauche de la porte de la ville.</a:t>
            </a:r>
            <a:endParaRPr lang="en-US" sz="4800" dirty="0" smtClean="0">
              <a:solidFill>
                <a:srgbClr val="000066"/>
              </a:solidFill>
              <a:latin typeface="Arial Rounded MT Bold" pitchFamily="34" charset="0"/>
            </a:endParaRPr>
          </a:p>
          <a:p>
            <a:pPr algn="just"/>
            <a:r>
              <a:rPr lang="fr-FR" sz="4800" dirty="0" smtClean="0">
                <a:solidFill>
                  <a:srgbClr val="FF0000"/>
                </a:solidFill>
                <a:latin typeface="Arial Rounded MT Bold" pitchFamily="34" charset="0"/>
              </a:rPr>
              <a:t> 9 Toutefois les prêtres des hauts lieux ne montaient pas à l'autel de l'Éternel à Jérusalem, mais ils mangeaient des pains sans levain au milieu de leurs frères.</a:t>
            </a:r>
            <a:endParaRPr lang="en-US" sz="4800" dirty="0" smtClean="0">
              <a:solidFill>
                <a:srgbClr val="FF0000"/>
              </a:solidFill>
              <a:latin typeface="Arial Rounded MT Bold" pitchFamily="34" charset="0"/>
            </a:endParaRPr>
          </a:p>
          <a:p>
            <a:pPr algn="just"/>
            <a:endParaRPr lang="en-US" sz="4800" dirty="0">
              <a:solidFill>
                <a:srgbClr val="FF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10 Le roi souilla </a:t>
            </a:r>
            <a:r>
              <a:rPr lang="fr-FR" sz="4800" dirty="0" err="1" smtClean="0">
                <a:solidFill>
                  <a:srgbClr val="000066"/>
                </a:solidFill>
                <a:latin typeface="Arial Rounded MT Bold" pitchFamily="34" charset="0"/>
              </a:rPr>
              <a:t>Topheth</a:t>
            </a:r>
            <a:r>
              <a:rPr lang="fr-FR" sz="4800" dirty="0" smtClean="0">
                <a:solidFill>
                  <a:srgbClr val="000066"/>
                </a:solidFill>
                <a:latin typeface="Arial Rounded MT Bold" pitchFamily="34" charset="0"/>
              </a:rPr>
              <a:t> dans la vallée des fils de </a:t>
            </a:r>
            <a:r>
              <a:rPr lang="fr-FR" sz="4800" dirty="0" err="1" smtClean="0">
                <a:solidFill>
                  <a:srgbClr val="000066"/>
                </a:solidFill>
                <a:latin typeface="Arial Rounded MT Bold" pitchFamily="34" charset="0"/>
              </a:rPr>
              <a:t>Hinnom</a:t>
            </a:r>
            <a:r>
              <a:rPr lang="fr-FR" sz="4800" dirty="0" smtClean="0">
                <a:solidFill>
                  <a:srgbClr val="000066"/>
                </a:solidFill>
                <a:latin typeface="Arial Rounded MT Bold" pitchFamily="34" charset="0"/>
              </a:rPr>
              <a:t>, afin que personne ne fît plus passer son fils ou sa fille par le feu en l'honneur de </a:t>
            </a:r>
            <a:r>
              <a:rPr lang="fr-FR" sz="4800" dirty="0" err="1" smtClean="0">
                <a:solidFill>
                  <a:srgbClr val="000066"/>
                </a:solidFill>
                <a:latin typeface="Arial Rounded MT Bold" pitchFamily="34" charset="0"/>
              </a:rPr>
              <a:t>Moloc</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11 Il fit disparaître de l'entrée de la maison de l'Éternel les chevaux que les rois de Juda avaient consacrés au soleil, près de la chambre de l'eunuque </a:t>
            </a:r>
            <a:r>
              <a:rPr lang="fr-FR" sz="4800" dirty="0" err="1" smtClean="0">
                <a:solidFill>
                  <a:srgbClr val="FF0000"/>
                </a:solidFill>
                <a:latin typeface="Arial Rounded MT Bold" pitchFamily="34" charset="0"/>
              </a:rPr>
              <a:t>Nethan</a:t>
            </a:r>
            <a:r>
              <a:rPr lang="fr-FR" sz="4800" dirty="0" smtClean="0">
                <a:solidFill>
                  <a:srgbClr val="FF0000"/>
                </a:solidFill>
                <a:latin typeface="Arial Rounded MT Bold" pitchFamily="34" charset="0"/>
              </a:rPr>
              <a:t>-</a:t>
            </a:r>
            <a:r>
              <a:rPr lang="fr-FR" sz="4800" dirty="0" err="1" smtClean="0">
                <a:solidFill>
                  <a:srgbClr val="FF0000"/>
                </a:solidFill>
                <a:latin typeface="Arial Rounded MT Bold" pitchFamily="34" charset="0"/>
              </a:rPr>
              <a:t>Mélec</a:t>
            </a:r>
            <a:r>
              <a:rPr lang="fr-FR" sz="4800" dirty="0" smtClean="0">
                <a:solidFill>
                  <a:srgbClr val="FF0000"/>
                </a:solidFill>
                <a:latin typeface="Arial Rounded MT Bold" pitchFamily="34" charset="0"/>
              </a:rPr>
              <a:t>, qui demeurait dans le faubourg; et il brûla au feu les chars du soleil.</a:t>
            </a:r>
            <a:endParaRPr lang="en-US" sz="4800" dirty="0" smtClean="0">
              <a:solidFill>
                <a:srgbClr val="FF0000"/>
              </a:solidFill>
              <a:latin typeface="Arial Rounded MT Bold" pitchFamily="34" charset="0"/>
            </a:endParaRPr>
          </a:p>
          <a:p>
            <a:pPr algn="just"/>
            <a:endParaRPr lang="en-US" sz="4800" dirty="0">
              <a:solidFill>
                <a:srgbClr val="FF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800" dirty="0" smtClean="0">
                <a:solidFill>
                  <a:srgbClr val="FF0000"/>
                </a:solidFill>
                <a:latin typeface="Arial Rounded MT Bold" pitchFamily="34" charset="0"/>
              </a:rPr>
              <a:t> 12 </a:t>
            </a:r>
            <a:r>
              <a:rPr lang="fr-FR" sz="4800" dirty="0" smtClean="0">
                <a:solidFill>
                  <a:srgbClr val="000066"/>
                </a:solidFill>
                <a:latin typeface="Arial Rounded MT Bold" pitchFamily="34" charset="0"/>
              </a:rPr>
              <a:t>Le roi démolit les autels qui étaient sur le toit de la chambre haute d'Achaz et que les rois de Juda avaient faits, et les autels qu'avait faits Manassé dans les deux parvis de la maison de l'Éternel; après les avoir brisés et enlevés de là, il en jeta la poussière dans le torrent de Cédron</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13 Le roi souilla les hauts lieux qui étaient en face de Jérusalem, sur la droite de la montagne de perdition, et que Salomon, roi d'Israël, avait bâtis à Astarté, l'abomination des </a:t>
            </a:r>
            <a:r>
              <a:rPr lang="fr-FR" sz="4800" dirty="0" err="1" smtClean="0">
                <a:solidFill>
                  <a:srgbClr val="000066"/>
                </a:solidFill>
                <a:latin typeface="Arial Rounded MT Bold" pitchFamily="34" charset="0"/>
              </a:rPr>
              <a:t>Sidoniens</a:t>
            </a:r>
            <a:r>
              <a:rPr lang="fr-FR" sz="4800" dirty="0" smtClean="0">
                <a:solidFill>
                  <a:srgbClr val="000066"/>
                </a:solidFill>
                <a:latin typeface="Arial Rounded MT Bold" pitchFamily="34" charset="0"/>
              </a:rPr>
              <a:t>, à </a:t>
            </a:r>
            <a:r>
              <a:rPr lang="fr-FR" sz="4800" dirty="0" err="1" smtClean="0">
                <a:solidFill>
                  <a:srgbClr val="000066"/>
                </a:solidFill>
                <a:latin typeface="Arial Rounded MT Bold" pitchFamily="34" charset="0"/>
              </a:rPr>
              <a:t>Kemosch</a:t>
            </a:r>
            <a:r>
              <a:rPr lang="fr-FR" sz="4800" dirty="0" smtClean="0">
                <a:solidFill>
                  <a:srgbClr val="000066"/>
                </a:solidFill>
                <a:latin typeface="Arial Rounded MT Bold" pitchFamily="34" charset="0"/>
              </a:rPr>
              <a:t>, l'abomination de Moab, et à </a:t>
            </a:r>
            <a:r>
              <a:rPr lang="fr-FR" sz="4800" dirty="0" err="1" smtClean="0">
                <a:solidFill>
                  <a:srgbClr val="000066"/>
                </a:solidFill>
                <a:latin typeface="Arial Rounded MT Bold" pitchFamily="34" charset="0"/>
              </a:rPr>
              <a:t>Milcom</a:t>
            </a:r>
            <a:r>
              <a:rPr lang="fr-FR" sz="4800" dirty="0" smtClean="0">
                <a:solidFill>
                  <a:srgbClr val="000066"/>
                </a:solidFill>
                <a:latin typeface="Arial Rounded MT Bold" pitchFamily="34" charset="0"/>
              </a:rPr>
              <a:t>, l'abomination des fils d'Ammon.</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14 Il brisa les statues et abattit les idoles, et il remplit d'ossements d'hommes la place qu'elles occupaient.</a:t>
            </a:r>
            <a:endParaRPr lang="en-US" sz="4800" dirty="0">
              <a:solidFill>
                <a:srgbClr val="FF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lnSpcReduction="10000"/>
          </a:bodyPr>
          <a:lstStyle/>
          <a:p>
            <a:pPr algn="ctr">
              <a:buNone/>
            </a:pPr>
            <a:r>
              <a:rPr lang="fr-FR" sz="4400" b="1" dirty="0" smtClean="0">
                <a:solidFill>
                  <a:srgbClr val="0033CC"/>
                </a:solidFill>
                <a:latin typeface="Arial Rounded MT Bold" pitchFamily="34" charset="0"/>
              </a:rPr>
              <a:t>INTRODUCTION</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Depuis l’achat de ce bâtiment, chaque année religieusement, nous avons cette habitude d’effectuer un grand nettoyage.</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Au début, un grand camion U-</a:t>
            </a:r>
            <a:r>
              <a:rPr lang="fr-FR" sz="4400" dirty="0" err="1" smtClean="0">
                <a:solidFill>
                  <a:srgbClr val="0033CC"/>
                </a:solidFill>
                <a:latin typeface="Arial Rounded MT Bold" pitchFamily="34" charset="0"/>
              </a:rPr>
              <a:t>Haul</a:t>
            </a:r>
            <a:r>
              <a:rPr lang="fr-FR" sz="4400" dirty="0" smtClean="0">
                <a:solidFill>
                  <a:srgbClr val="0033CC"/>
                </a:solidFill>
                <a:latin typeface="Arial Rounded MT Bold" pitchFamily="34" charset="0"/>
              </a:rPr>
              <a:t> n’était pas suffisant pour contenir la quantité de débris que nous avions hérités de l’ancien propriétaire. </a:t>
            </a:r>
            <a:endParaRPr lang="en-US" sz="4400" dirty="0" smtClean="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5400" dirty="0" smtClean="0">
                <a:latin typeface="Arial Rounded MT Bold" pitchFamily="34" charset="0"/>
              </a:rPr>
              <a:t>Dans </a:t>
            </a:r>
            <a:r>
              <a:rPr lang="fr-FR" sz="5400" dirty="0" smtClean="0">
                <a:latin typeface="Arial Rounded MT Bold" pitchFamily="34" charset="0"/>
              </a:rPr>
              <a:t>les années qui suivaient, ce ne fut plus les immondices d’autrui, mais nos propres que nous avions générés au cours de l’année</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a:bodyPr>
          <a:lstStyle/>
          <a:p>
            <a:pPr lvl="0" algn="just"/>
            <a:r>
              <a:rPr lang="fr-FR" sz="4400" dirty="0" smtClean="0">
                <a:latin typeface="Arial Rounded MT Bold" pitchFamily="34" charset="0"/>
              </a:rPr>
              <a:t>Quelles </a:t>
            </a:r>
            <a:r>
              <a:rPr lang="fr-FR" sz="4400" dirty="0" smtClean="0">
                <a:latin typeface="Arial Rounded MT Bold" pitchFamily="34" charset="0"/>
              </a:rPr>
              <a:t>sont ces choses qui composent cette pile de fatras ? </a:t>
            </a:r>
            <a:endParaRPr lang="fr-FR" sz="4400" dirty="0" smtClean="0">
              <a:latin typeface="Arial Rounded MT Bold" pitchFamily="34" charset="0"/>
            </a:endParaRPr>
          </a:p>
          <a:p>
            <a:pPr lvl="0" algn="just"/>
            <a:r>
              <a:rPr lang="fr-FR" sz="4400" dirty="0" smtClean="0">
                <a:solidFill>
                  <a:srgbClr val="0033CC"/>
                </a:solidFill>
                <a:latin typeface="Arial Rounded MT Bold" pitchFamily="34" charset="0"/>
              </a:rPr>
              <a:t>Les </a:t>
            </a:r>
            <a:r>
              <a:rPr lang="fr-FR" sz="4400" dirty="0" smtClean="0">
                <a:solidFill>
                  <a:srgbClr val="0033CC"/>
                </a:solidFill>
                <a:latin typeface="Arial Rounded MT Bold" pitchFamily="34" charset="0"/>
              </a:rPr>
              <a:t>peintures périmées, les boites en cartons, les ustensiles facturées,  les feuilles sèches de l’automne, </a:t>
            </a:r>
            <a:endParaRPr lang="fr-FR" sz="4400" dirty="0" smtClean="0">
              <a:solidFill>
                <a:srgbClr val="0033CC"/>
              </a:solidFill>
              <a:latin typeface="Arial Rounded MT Bold" pitchFamily="34" charset="0"/>
            </a:endParaRPr>
          </a:p>
          <a:p>
            <a:pPr lvl="0" algn="just"/>
            <a:r>
              <a:rPr lang="fr-FR" sz="4400" dirty="0" smtClean="0">
                <a:latin typeface="Arial Rounded MT Bold" pitchFamily="34" charset="0"/>
              </a:rPr>
              <a:t>les </a:t>
            </a:r>
            <a:r>
              <a:rPr lang="fr-FR" sz="4400" dirty="0" smtClean="0">
                <a:latin typeface="Arial Rounded MT Bold" pitchFamily="34" charset="0"/>
              </a:rPr>
              <a:t>produits qui deviennent vieux par l’effet du froid de l’hiver, les appareils électroniques qui ne fonctionnent plus, etc</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S’il </a:t>
            </a:r>
            <a:r>
              <a:rPr lang="fr-FR" sz="4400" dirty="0" smtClean="0">
                <a:latin typeface="Arial Rounded MT Bold" pitchFamily="34" charset="0"/>
              </a:rPr>
              <a:t>s’agit de vieilles batteries, de télévision, du carburant, ou des produits chimiques, on doit les amener dans un autre endroit à cause de leur toxicité.</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Ici dans 2 Rois chapitre 23, le roi Josias ordonne un grand nettoyage dans le temple de Dieu</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lnSpcReduction="20000"/>
          </a:bodyPr>
          <a:lstStyle/>
          <a:p>
            <a:pPr lvl="0" algn="just"/>
            <a:r>
              <a:rPr lang="fr-FR" sz="4400" dirty="0" smtClean="0">
                <a:latin typeface="Arial Rounded MT Bold" pitchFamily="34" charset="0"/>
              </a:rPr>
              <a:t>On </a:t>
            </a:r>
            <a:r>
              <a:rPr lang="fr-FR" sz="4400" dirty="0" smtClean="0">
                <a:latin typeface="Arial Rounded MT Bold" pitchFamily="34" charset="0"/>
              </a:rPr>
              <a:t>va faire sortir des choses qui nous causent des troubles à l’entendement. </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On a raison de se demander comment ces choses sont-elles arrivées dans le temple de Dieu.</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L’Église d’aujourd’hui est en grand besoin d’un nettoyage complet, quelles sortes de choses qu’on doit faire sortir dans la maison de Dieu pour qu’elle retrouve sa sainteté </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a:bodyPr>
          <a:lstStyle/>
          <a:p>
            <a:pPr lvl="0" algn="just"/>
            <a:r>
              <a:rPr lang="fr-FR" sz="4400" dirty="0" smtClean="0">
                <a:latin typeface="Arial Rounded MT Bold" pitchFamily="34" charset="0"/>
              </a:rPr>
              <a:t>Dans </a:t>
            </a:r>
            <a:r>
              <a:rPr lang="fr-FR" sz="4400" dirty="0" smtClean="0">
                <a:latin typeface="Arial Rounded MT Bold" pitchFamily="34" charset="0"/>
              </a:rPr>
              <a:t>son indignation, Jésus avait chassé beaucoup de gens dans la maison de Dieu, car dit-il « Ma maison sera appelée une maison de prière et vous vous en faite une caverne de voleurs. »</a:t>
            </a:r>
            <a:endParaRPr lang="en-US" sz="4400" dirty="0" smtClean="0">
              <a:latin typeface="Arial Rounded MT Bold" pitchFamily="34" charset="0"/>
            </a:endParaRPr>
          </a:p>
          <a:p>
            <a:pPr lvl="0" algn="just"/>
            <a:r>
              <a:rPr lang="fr-FR" sz="4400" b="1" dirty="0" smtClean="0">
                <a:solidFill>
                  <a:srgbClr val="0033CC"/>
                </a:solidFill>
                <a:latin typeface="Arial Rounded MT Bold" pitchFamily="34" charset="0"/>
              </a:rPr>
              <a:t>LE NETTOYAGE DU TEMPLE DE DIEU UN MANDAT LANCÉ À TOUS SERVITEURS DE DIEU DANS TOUTES LES ÂGES</a:t>
            </a:r>
            <a:r>
              <a:rPr lang="fr-FR" sz="4400" b="1"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5400" dirty="0" smtClean="0">
                <a:latin typeface="Arial Rounded MT Bold" pitchFamily="34" charset="0"/>
              </a:rPr>
              <a:t>Avant </a:t>
            </a:r>
            <a:r>
              <a:rPr lang="fr-FR" sz="5400" dirty="0" smtClean="0">
                <a:latin typeface="Arial Rounded MT Bold" pitchFamily="34" charset="0"/>
              </a:rPr>
              <a:t>de parler de la grande réforme du Roi Josias, parlons premièrement de lui et des prophéties faites à son issu longtemps avant sa naissance. </a:t>
            </a:r>
            <a:endParaRPr lang="en-US" sz="54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C00000"/>
                </a:solidFill>
                <a:latin typeface="Arial Rounded MT Bold" pitchFamily="34" charset="0"/>
              </a:rPr>
              <a:t>QUI ETAIT JOSIAS ?</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   Josias était un roi de Juda qui régna de 639 à 609 BC.</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2.   Les rois qui précédaient Josias étaient :</a:t>
            </a:r>
            <a:endParaRPr lang="en-US" sz="4400" dirty="0" smtClean="0">
              <a:solidFill>
                <a:srgbClr val="C00000"/>
              </a:solidFill>
              <a:latin typeface="Arial Rounded MT Bold" pitchFamily="34" charset="0"/>
            </a:endParaRPr>
          </a:p>
          <a:p>
            <a:pPr lvl="1" algn="just"/>
            <a:r>
              <a:rPr lang="fr-FR" sz="4000" dirty="0" smtClean="0">
                <a:latin typeface="Arial Rounded MT Bold" pitchFamily="34" charset="0"/>
              </a:rPr>
              <a:t>1.   Ézéchias 727 a 698 BC, (un bon roi)</a:t>
            </a:r>
            <a:endParaRPr lang="en-US" sz="4000" dirty="0" smtClean="0">
              <a:latin typeface="Arial Rounded MT Bold" pitchFamily="34" charset="0"/>
            </a:endParaRPr>
          </a:p>
          <a:p>
            <a:pPr lvl="1" algn="just"/>
            <a:r>
              <a:rPr lang="fr-FR" sz="4000" dirty="0" smtClean="0">
                <a:solidFill>
                  <a:srgbClr val="C00000"/>
                </a:solidFill>
                <a:latin typeface="Arial Rounded MT Bold" pitchFamily="34" charset="0"/>
              </a:rPr>
              <a:t>2.   Manassé 698-642 BC, (un mauvais roi)</a:t>
            </a:r>
            <a:endParaRPr lang="en-US" sz="4000" dirty="0" smtClean="0">
              <a:solidFill>
                <a:srgbClr val="C00000"/>
              </a:solidFill>
              <a:latin typeface="Arial Rounded MT Bold" pitchFamily="34" charset="0"/>
            </a:endParaRPr>
          </a:p>
          <a:p>
            <a:pPr lvl="1" algn="just"/>
            <a:r>
              <a:rPr lang="fr-FR" sz="4000" dirty="0" smtClean="0">
                <a:latin typeface="Arial Rounded MT Bold" pitchFamily="34" charset="0"/>
              </a:rPr>
              <a:t>3.   Amon 641-640 BC, (un mauvais roi</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1" algn="just"/>
            <a:r>
              <a:rPr lang="fr-FR" sz="4000" dirty="0" smtClean="0">
                <a:latin typeface="Arial Rounded MT Bold" pitchFamily="34" charset="0"/>
              </a:rPr>
              <a:t>3</a:t>
            </a:r>
            <a:r>
              <a:rPr lang="fr-FR" sz="4000" dirty="0" smtClean="0">
                <a:latin typeface="Arial Rounded MT Bold" pitchFamily="34" charset="0"/>
              </a:rPr>
              <a:t>.   Josias devint roi à l’âge de huit ans.</a:t>
            </a:r>
            <a:endParaRPr lang="en-US" sz="4000" dirty="0" smtClean="0">
              <a:latin typeface="Arial Rounded MT Bold" pitchFamily="34" charset="0"/>
            </a:endParaRPr>
          </a:p>
          <a:p>
            <a:pPr lvl="1" algn="just"/>
            <a:r>
              <a:rPr lang="fr-FR" sz="4000" dirty="0" smtClean="0">
                <a:solidFill>
                  <a:srgbClr val="C00000"/>
                </a:solidFill>
                <a:latin typeface="Arial Rounded MT Bold" pitchFamily="34" charset="0"/>
              </a:rPr>
              <a:t>4.   Josias fit ce qui est droit aux yeux de l'Éternel, et il marcha dans toute la voie de David, son père; il ne s'en détourna ni à droite ni à gauche. 2Rois 22:2</a:t>
            </a:r>
            <a:endParaRPr lang="en-US" sz="4000" dirty="0" smtClean="0">
              <a:solidFill>
                <a:srgbClr val="C00000"/>
              </a:solidFill>
              <a:latin typeface="Arial Rounded MT Bold" pitchFamily="34" charset="0"/>
            </a:endParaRPr>
          </a:p>
          <a:p>
            <a:pPr lvl="1" algn="just"/>
            <a:r>
              <a:rPr lang="fr-FR" sz="4000" dirty="0" smtClean="0">
                <a:latin typeface="Arial Rounded MT Bold" pitchFamily="34" charset="0"/>
              </a:rPr>
              <a:t>5.   Les prophéties concernant Josias remontent 300 années avant sa naissance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solidFill>
                  <a:srgbClr val="C00000"/>
                </a:solidFill>
                <a:latin typeface="Arial Rounded MT Bold" pitchFamily="34" charset="0"/>
              </a:rPr>
              <a:t>1Ki </a:t>
            </a:r>
            <a:r>
              <a:rPr lang="fr-FR" sz="4400" dirty="0" smtClean="0">
                <a:solidFill>
                  <a:srgbClr val="C00000"/>
                </a:solidFill>
                <a:latin typeface="Arial Rounded MT Bold" pitchFamily="34" charset="0"/>
              </a:rPr>
              <a:t>13 </a:t>
            </a:r>
            <a:r>
              <a:rPr lang="fr-FR" sz="4400" dirty="0" smtClean="0">
                <a:latin typeface="Arial Rounded MT Bold" pitchFamily="34" charset="0"/>
              </a:rPr>
              <a:t>:1 ¶ Voici, un homme de Dieu arriva de Juda à Béthel, par la parole de l’Éternel, pendant que Jéroboam se tenait à l’autel pour brûler des parfums. </a:t>
            </a:r>
            <a:endParaRPr lang="fr-FR" sz="4400" dirty="0" smtClean="0">
              <a:latin typeface="Arial Rounded MT Bold" pitchFamily="34" charset="0"/>
            </a:endParaRPr>
          </a:p>
          <a:p>
            <a:pPr lvl="0" algn="just"/>
            <a:r>
              <a:rPr lang="fr-FR" sz="4400" dirty="0" smtClean="0">
                <a:solidFill>
                  <a:srgbClr val="C00000"/>
                </a:solidFill>
                <a:latin typeface="Arial Rounded MT Bold" pitchFamily="34" charset="0"/>
              </a:rPr>
              <a:t>2 </a:t>
            </a:r>
            <a:r>
              <a:rPr lang="fr-FR" sz="4400" dirty="0" smtClean="0">
                <a:solidFill>
                  <a:srgbClr val="C00000"/>
                </a:solidFill>
                <a:latin typeface="Arial Rounded MT Bold" pitchFamily="34" charset="0"/>
              </a:rPr>
              <a:t>Il cria contre l’autel, par la parole de l’Éternel, et il dit : Autel ! Autel ! Ainsi parle l’Éternel : Voici, il naîtra un fils à la maison de David ; son nom sera Josias ; il immolera sur toi les prêtres des hauts lieux qui brûlent sur toi des parfums, et l’on brûlera sur toi des ossements d’hommes </a:t>
            </a:r>
            <a:endParaRPr lang="en-US" sz="44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6000" dirty="0" smtClean="0">
                <a:latin typeface="Arial Rounded MT Bold" pitchFamily="34" charset="0"/>
              </a:rPr>
              <a:t>Jéroboam </a:t>
            </a:r>
            <a:r>
              <a:rPr lang="fr-FR" sz="6000" dirty="0" smtClean="0">
                <a:latin typeface="Arial Rounded MT Bold" pitchFamily="34" charset="0"/>
              </a:rPr>
              <a:t>928-907 BC</a:t>
            </a:r>
            <a:endParaRPr lang="en-US" sz="6000" dirty="0" smtClean="0">
              <a:latin typeface="Arial Rounded MT Bold" pitchFamily="34" charset="0"/>
            </a:endParaRPr>
          </a:p>
          <a:p>
            <a:pPr lvl="0" algn="just"/>
            <a:r>
              <a:rPr lang="fr-FR" sz="6000" dirty="0" smtClean="0">
                <a:solidFill>
                  <a:srgbClr val="C00000"/>
                </a:solidFill>
                <a:latin typeface="Arial Rounded MT Bold" pitchFamily="34" charset="0"/>
              </a:rPr>
              <a:t>Destruction du Royaume du Nord 722 BC</a:t>
            </a:r>
            <a:endParaRPr lang="en-US" sz="6000" dirty="0" smtClean="0">
              <a:solidFill>
                <a:srgbClr val="C00000"/>
              </a:solidFill>
              <a:latin typeface="Arial Rounded MT Bold" pitchFamily="34" charset="0"/>
            </a:endParaRPr>
          </a:p>
          <a:p>
            <a:pPr lvl="0" algn="just"/>
            <a:r>
              <a:rPr lang="fr-FR" sz="6000" dirty="0" smtClean="0">
                <a:latin typeface="Arial Rounded MT Bold" pitchFamily="34" charset="0"/>
              </a:rPr>
              <a:t>Règne de Josias 639-609 BC </a:t>
            </a:r>
            <a:endParaRPr lang="en-US" sz="6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rgbClr val="C00000"/>
                </a:solidFill>
                <a:latin typeface="Arial Rounded MT Bold" pitchFamily="34" charset="0"/>
              </a:rPr>
              <a:t>2Rois </a:t>
            </a:r>
            <a:r>
              <a:rPr lang="fr-FR" sz="4400" dirty="0" smtClean="0">
                <a:solidFill>
                  <a:srgbClr val="C00000"/>
                </a:solidFill>
                <a:latin typeface="Arial Rounded MT Bold" pitchFamily="34" charset="0"/>
              </a:rPr>
              <a:t>23 :</a:t>
            </a:r>
            <a:r>
              <a:rPr lang="fr-FR" sz="4400" dirty="0" smtClean="0">
                <a:solidFill>
                  <a:srgbClr val="C00000"/>
                </a:solidFill>
                <a:latin typeface="Arial Rounded MT Bold" pitchFamily="34" charset="0"/>
              </a:rPr>
              <a:t>15-16 </a:t>
            </a:r>
          </a:p>
          <a:p>
            <a:pPr lvl="0" algn="just"/>
            <a:r>
              <a:rPr lang="fr-FR" sz="4400" dirty="0" smtClean="0">
                <a:solidFill>
                  <a:srgbClr val="C00000"/>
                </a:solidFill>
                <a:latin typeface="Arial Rounded MT Bold" pitchFamily="34" charset="0"/>
              </a:rPr>
              <a:t>15 </a:t>
            </a:r>
            <a:r>
              <a:rPr lang="fr-FR" sz="4400" dirty="0" smtClean="0">
                <a:latin typeface="Arial Rounded MT Bold" pitchFamily="34" charset="0"/>
              </a:rPr>
              <a:t>Il </a:t>
            </a:r>
            <a:r>
              <a:rPr lang="fr-FR" sz="4400" dirty="0" smtClean="0">
                <a:latin typeface="Arial Rounded MT Bold" pitchFamily="34" charset="0"/>
              </a:rPr>
              <a:t>renversa aussi l’autel qui était à Béthel, et le haut lieu qu’avait fait Jéroboam, fils de </a:t>
            </a:r>
            <a:r>
              <a:rPr lang="fr-FR" sz="4400" dirty="0" err="1" smtClean="0">
                <a:latin typeface="Arial Rounded MT Bold" pitchFamily="34" charset="0"/>
              </a:rPr>
              <a:t>Nebath</a:t>
            </a:r>
            <a:r>
              <a:rPr lang="fr-FR" sz="4400" dirty="0" smtClean="0">
                <a:latin typeface="Arial Rounded MT Bold" pitchFamily="34" charset="0"/>
              </a:rPr>
              <a:t>, qui avait fait pécher Israël ; il brûla le haut lieu et le réduisit en poussière, et il brûla l’idole</a:t>
            </a:r>
            <a:r>
              <a:rPr lang="fr-FR" sz="4400" dirty="0" smtClean="0">
                <a:latin typeface="Arial Rounded MT Bold" pitchFamily="34" charset="0"/>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rgbClr val="C00000"/>
                </a:solidFill>
                <a:latin typeface="Arial Rounded MT Bold" pitchFamily="34" charset="0"/>
              </a:rPr>
              <a:t>16</a:t>
            </a:r>
            <a:r>
              <a:rPr lang="fr-FR" sz="4400" dirty="0" smtClean="0">
                <a:latin typeface="Arial Rounded MT Bold" pitchFamily="34" charset="0"/>
              </a:rPr>
              <a:t> Josias, s’étant tourné et ayant vu les sépulcres qui étaient là dans la montagne, envoya prendre les ossements des sépulcres, et il les brûla sur l’autel et le souilla, selon la parole de l’Éternel prononcée par l’homme de Dieu qui avait annoncé ces choses.</a:t>
            </a:r>
            <a:endParaRPr lang="en-US" sz="44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buNone/>
            </a:pPr>
            <a:r>
              <a:rPr lang="fr-FR" sz="4400" b="1" dirty="0" smtClean="0">
                <a:solidFill>
                  <a:srgbClr val="003366"/>
                </a:solidFill>
                <a:latin typeface="Arial Rounded MT Bold" pitchFamily="34" charset="0"/>
              </a:rPr>
              <a:t>LE ROI JOSIAS EN MISSION DES SON JEUNE ÂGE</a:t>
            </a:r>
            <a:endParaRPr lang="en-US" sz="4400" dirty="0" smtClean="0">
              <a:solidFill>
                <a:srgbClr val="003366"/>
              </a:solidFill>
              <a:latin typeface="Arial Rounded MT Bold" pitchFamily="34" charset="0"/>
            </a:endParaRPr>
          </a:p>
          <a:p>
            <a:pPr algn="just"/>
            <a:r>
              <a:rPr lang="fr-FR" sz="4400" dirty="0" smtClean="0">
                <a:latin typeface="Arial Rounded MT Bold" pitchFamily="34" charset="0"/>
              </a:rPr>
              <a:t>2Ch 34:3 La huitième année de son règne, comme il était </a:t>
            </a:r>
            <a:r>
              <a:rPr lang="fr-FR" sz="4400" u="sng" dirty="0" smtClean="0">
                <a:latin typeface="Arial Rounded MT Bold" pitchFamily="34" charset="0"/>
              </a:rPr>
              <a:t>encore jeune</a:t>
            </a:r>
            <a:r>
              <a:rPr lang="fr-FR" sz="4400" dirty="0" smtClean="0">
                <a:latin typeface="Arial Rounded MT Bold" pitchFamily="34" charset="0"/>
              </a:rPr>
              <a:t>, </a:t>
            </a:r>
            <a:r>
              <a:rPr lang="fr-FR" sz="4400" u="sng" dirty="0" smtClean="0">
                <a:latin typeface="Arial Rounded MT Bold" pitchFamily="34" charset="0"/>
              </a:rPr>
              <a:t>il commença à rechercher le Dieu de David, son père</a:t>
            </a:r>
            <a:r>
              <a:rPr lang="fr-FR" sz="4400" dirty="0" smtClean="0">
                <a:latin typeface="Arial Rounded MT Bold" pitchFamily="34" charset="0"/>
              </a:rPr>
              <a:t>; et la </a:t>
            </a:r>
            <a:r>
              <a:rPr lang="fr-FR" sz="4400" u="sng" dirty="0" smtClean="0">
                <a:latin typeface="Arial Rounded MT Bold" pitchFamily="34" charset="0"/>
              </a:rPr>
              <a:t>douzième année</a:t>
            </a:r>
            <a:r>
              <a:rPr lang="fr-FR" sz="4400" dirty="0" smtClean="0">
                <a:latin typeface="Arial Rounded MT Bold" pitchFamily="34" charset="0"/>
              </a:rPr>
              <a:t>, il </a:t>
            </a:r>
            <a:r>
              <a:rPr lang="fr-FR" sz="4400" u="sng" dirty="0" smtClean="0">
                <a:latin typeface="Arial Rounded MT Bold" pitchFamily="34" charset="0"/>
              </a:rPr>
              <a:t>commença à purifier Juda et Jérusalem des hauts lieux, des idoles, des images taillées et des images en fonte</a:t>
            </a:r>
            <a:r>
              <a:rPr lang="fr-FR" sz="4400" u="sng"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i="1" dirty="0" smtClean="0">
                <a:latin typeface="Arial Rounded MT Bold" pitchFamily="34" charset="0"/>
              </a:rPr>
              <a:t>« </a:t>
            </a:r>
            <a:r>
              <a:rPr lang="fr-FR" sz="4400" i="1" dirty="0" smtClean="0">
                <a:latin typeface="Arial Rounded MT Bold" pitchFamily="34" charset="0"/>
              </a:rPr>
              <a:t>Aux âmes bien nées la valeur n'attend point le nombre des années.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l’âge de 16 ans</a:t>
            </a:r>
            <a:r>
              <a:rPr lang="fr-FR" sz="4400" dirty="0" smtClean="0">
                <a:solidFill>
                  <a:srgbClr val="003366"/>
                </a:solidFill>
                <a:latin typeface="Arial Rounded MT Bold" pitchFamily="34" charset="0"/>
              </a:rPr>
              <a:t>, </a:t>
            </a:r>
            <a:r>
              <a:rPr lang="fr-FR" sz="4400" dirty="0" smtClean="0">
                <a:solidFill>
                  <a:schemeClr val="tx1"/>
                </a:solidFill>
                <a:latin typeface="Arial Rounded MT Bold" pitchFamily="34" charset="0"/>
              </a:rPr>
              <a:t>8 ans depuis son intronisation, le jeune roi Josias commença à chercher l’Eternel.</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A l’âge de 20 </a:t>
            </a:r>
            <a:r>
              <a:rPr lang="fr-FR" sz="4400" dirty="0" smtClean="0">
                <a:latin typeface="Arial Rounded MT Bold" pitchFamily="34" charset="0"/>
              </a:rPr>
              <a:t>ans, Josias commença à purifier Juda et Jérusalem des hauts lieux, des idoles, des images taillées et des images en fonte. 2 Chr 34 :</a:t>
            </a:r>
            <a:r>
              <a:rPr lang="fr-FR" sz="4400" dirty="0" smtClean="0">
                <a:latin typeface="Arial Rounded MT Bold" pitchFamily="34" charset="0"/>
              </a:rPr>
              <a:t>3</a:t>
            </a:r>
            <a:endParaRPr lang="en-US" sz="44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dirty="0" smtClean="0">
                <a:solidFill>
                  <a:srgbClr val="C00000"/>
                </a:solidFill>
                <a:latin typeface="Arial Rounded MT Bold" pitchFamily="34" charset="0"/>
              </a:rPr>
              <a:t>A l’âge </a:t>
            </a:r>
            <a:r>
              <a:rPr lang="fr-FR" sz="4400" dirty="0" smtClean="0">
                <a:solidFill>
                  <a:srgbClr val="C00000"/>
                </a:solidFill>
                <a:latin typeface="Arial Rounded MT Bold" pitchFamily="34" charset="0"/>
              </a:rPr>
              <a:t>de 26 ans</a:t>
            </a:r>
            <a:r>
              <a:rPr lang="fr-FR" sz="4400" dirty="0" smtClean="0">
                <a:latin typeface="Arial Rounded MT Bold" pitchFamily="34" charset="0"/>
              </a:rPr>
              <a:t>, la dix-huitième année du règne de Josias, après qu'il eut purifié le pays et la maison, il envoya </a:t>
            </a:r>
            <a:r>
              <a:rPr lang="fr-FR" sz="4400" dirty="0" err="1" smtClean="0">
                <a:latin typeface="Arial Rounded MT Bold" pitchFamily="34" charset="0"/>
              </a:rPr>
              <a:t>Schaphan</a:t>
            </a:r>
            <a:r>
              <a:rPr lang="fr-FR" sz="4400" dirty="0" smtClean="0">
                <a:latin typeface="Arial Rounded MT Bold" pitchFamily="34" charset="0"/>
              </a:rPr>
              <a:t>, fils d'</a:t>
            </a:r>
            <a:r>
              <a:rPr lang="fr-FR" sz="4400" dirty="0" err="1" smtClean="0">
                <a:latin typeface="Arial Rounded MT Bold" pitchFamily="34" charset="0"/>
              </a:rPr>
              <a:t>Atsalia</a:t>
            </a:r>
            <a:r>
              <a:rPr lang="fr-FR" sz="4400" dirty="0" smtClean="0">
                <a:latin typeface="Arial Rounded MT Bold" pitchFamily="34" charset="0"/>
              </a:rPr>
              <a:t>, </a:t>
            </a:r>
            <a:r>
              <a:rPr lang="fr-FR" sz="4400" dirty="0" err="1" smtClean="0">
                <a:latin typeface="Arial Rounded MT Bold" pitchFamily="34" charset="0"/>
              </a:rPr>
              <a:t>Maaséja</a:t>
            </a:r>
            <a:r>
              <a:rPr lang="fr-FR" sz="4400" dirty="0" smtClean="0">
                <a:latin typeface="Arial Rounded MT Bold" pitchFamily="34" charset="0"/>
              </a:rPr>
              <a:t>, chef de la ville, et </a:t>
            </a:r>
            <a:r>
              <a:rPr lang="fr-FR" sz="4400" dirty="0" err="1" smtClean="0">
                <a:latin typeface="Arial Rounded MT Bold" pitchFamily="34" charset="0"/>
              </a:rPr>
              <a:t>Joach</a:t>
            </a:r>
            <a:r>
              <a:rPr lang="fr-FR" sz="4400" dirty="0" smtClean="0">
                <a:latin typeface="Arial Rounded MT Bold" pitchFamily="34" charset="0"/>
              </a:rPr>
              <a:t>, fils de Joachaz, l'archiviste, pour réparer la maison de l'Éternel, son Dieu. 2Ch 34:8</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l’âge de 26 ans, </a:t>
            </a:r>
            <a:r>
              <a:rPr lang="fr-FR" sz="4400" dirty="0" smtClean="0">
                <a:latin typeface="Arial Rounded MT Bold" pitchFamily="34" charset="0"/>
              </a:rPr>
              <a:t>la dix-huitième année du roi Josias on célébra la Pâque en l'honneur de l'Éternel à Jérusalem. 2 Rois 23 :23</a:t>
            </a:r>
            <a:endParaRPr lang="en-US" sz="44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400" dirty="0" smtClean="0">
                <a:solidFill>
                  <a:srgbClr val="002060"/>
                </a:solidFill>
                <a:latin typeface="Arial Rounded MT Bold" pitchFamily="34" charset="0"/>
              </a:rPr>
              <a:t>LE NETTOYAGE DU TEMPLE</a:t>
            </a:r>
            <a:endParaRPr lang="en-US" sz="4400" dirty="0" smtClean="0">
              <a:solidFill>
                <a:srgbClr val="002060"/>
              </a:solidFill>
              <a:latin typeface="Arial Rounded MT Bold" pitchFamily="34" charset="0"/>
            </a:endParaRPr>
          </a:p>
          <a:p>
            <a:pPr algn="just"/>
            <a:r>
              <a:rPr lang="fr-FR" sz="4400" dirty="0" smtClean="0">
                <a:solidFill>
                  <a:srgbClr val="FF0000"/>
                </a:solidFill>
                <a:latin typeface="Arial Rounded MT Bold" pitchFamily="34" charset="0"/>
              </a:rPr>
              <a:t>2 Rois 23:4-8 </a:t>
            </a:r>
            <a:r>
              <a:rPr lang="fr-FR" sz="4400" dirty="0" smtClean="0">
                <a:latin typeface="Arial Rounded MT Bold" pitchFamily="34" charset="0"/>
              </a:rPr>
              <a:t>¶ Le roi ordonna à </a:t>
            </a:r>
            <a:r>
              <a:rPr lang="fr-FR" sz="4400" dirty="0" err="1" smtClean="0">
                <a:latin typeface="Arial Rounded MT Bold" pitchFamily="34" charset="0"/>
              </a:rPr>
              <a:t>Hilkija</a:t>
            </a:r>
            <a:r>
              <a:rPr lang="fr-FR" sz="4400" dirty="0" smtClean="0">
                <a:latin typeface="Arial Rounded MT Bold" pitchFamily="34" charset="0"/>
              </a:rPr>
              <a:t>, le souverain sacrificateur, aux sacrificateurs du second ordre, et à ceux qui gardaient le seuil, de sortir du temple de l'Éternel tous les ustensiles qui avaient été faits</a:t>
            </a:r>
            <a:r>
              <a:rPr lang="fr-FR" sz="4400" u="sng" dirty="0" smtClean="0">
                <a:latin typeface="Arial Rounded MT Bold" pitchFamily="34" charset="0"/>
              </a:rPr>
              <a:t> pour </a:t>
            </a:r>
            <a:r>
              <a:rPr lang="fr-FR" sz="4400" u="sng" dirty="0" smtClean="0">
                <a:solidFill>
                  <a:srgbClr val="FF0000"/>
                </a:solidFill>
                <a:latin typeface="Arial Rounded MT Bold" pitchFamily="34" charset="0"/>
              </a:rPr>
              <a:t>Baal</a:t>
            </a:r>
            <a:r>
              <a:rPr lang="fr-FR" sz="4400" u="sng" dirty="0" smtClean="0">
                <a:latin typeface="Arial Rounded MT Bold" pitchFamily="34" charset="0"/>
              </a:rPr>
              <a:t>,</a:t>
            </a:r>
            <a:r>
              <a:rPr lang="fr-FR" sz="4400" dirty="0" smtClean="0">
                <a:latin typeface="Arial Rounded MT Bold" pitchFamily="34" charset="0"/>
              </a:rPr>
              <a:t> pour </a:t>
            </a:r>
            <a:r>
              <a:rPr lang="fr-FR" sz="4400" u="sng" dirty="0" smtClean="0">
                <a:solidFill>
                  <a:srgbClr val="FF0000"/>
                </a:solidFill>
                <a:latin typeface="Arial Rounded MT Bold" pitchFamily="34" charset="0"/>
              </a:rPr>
              <a:t>Astarté</a:t>
            </a:r>
            <a:r>
              <a:rPr lang="fr-FR" sz="4400" dirty="0" smtClean="0">
                <a:latin typeface="Arial Rounded MT Bold" pitchFamily="34" charset="0"/>
              </a:rPr>
              <a:t>, et pour toute </a:t>
            </a:r>
            <a:r>
              <a:rPr lang="fr-FR" sz="4400" u="sng" dirty="0" smtClean="0">
                <a:solidFill>
                  <a:srgbClr val="FF0000"/>
                </a:solidFill>
                <a:latin typeface="Arial Rounded MT Bold" pitchFamily="34" charset="0"/>
              </a:rPr>
              <a:t>l'armée des cieux</a:t>
            </a:r>
            <a:r>
              <a:rPr lang="fr-FR" sz="4400" dirty="0" smtClean="0">
                <a:latin typeface="Arial Rounded MT Bold" pitchFamily="34" charset="0"/>
              </a:rPr>
              <a:t>; et il les brûla hors de Jérusalem, dans les champs du Cédron, et en fit porter la poussière à Béthel</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latin typeface="Arial Rounded MT Bold" pitchFamily="34" charset="0"/>
              </a:rPr>
              <a:t> </a:t>
            </a:r>
            <a:r>
              <a:rPr lang="fr-FR" sz="4400" u="sng" dirty="0" smtClean="0">
                <a:latin typeface="Arial Rounded MT Bold" pitchFamily="34" charset="0"/>
              </a:rPr>
              <a:t>5 </a:t>
            </a:r>
            <a:r>
              <a:rPr lang="fr-FR" sz="4400" u="sng" dirty="0" smtClean="0">
                <a:solidFill>
                  <a:srgbClr val="FF0000"/>
                </a:solidFill>
                <a:latin typeface="Arial Rounded MT Bold" pitchFamily="34" charset="0"/>
              </a:rPr>
              <a:t>Il chassa les prêtres des idoles</a:t>
            </a:r>
            <a:r>
              <a:rPr lang="fr-FR" sz="4400" dirty="0" smtClean="0">
                <a:latin typeface="Arial Rounded MT Bold" pitchFamily="34" charset="0"/>
              </a:rPr>
              <a:t>, </a:t>
            </a:r>
            <a:r>
              <a:rPr lang="fr-FR" sz="4400" b="1" dirty="0" smtClean="0">
                <a:latin typeface="Arial Rounded MT Bold" pitchFamily="34" charset="0"/>
              </a:rPr>
              <a:t>établis par les rois</a:t>
            </a:r>
            <a:r>
              <a:rPr lang="fr-FR" sz="4400" dirty="0" smtClean="0">
                <a:latin typeface="Arial Rounded MT Bold" pitchFamily="34" charset="0"/>
              </a:rPr>
              <a:t> de Juda pour brûler des parfums sur les hauts lieux dans les villes de Juda et aux environs de Jérusalem, et ceux qui offraient des parfums </a:t>
            </a:r>
            <a:r>
              <a:rPr lang="fr-FR" sz="4400" dirty="0" smtClean="0">
                <a:solidFill>
                  <a:srgbClr val="FF0000"/>
                </a:solidFill>
                <a:latin typeface="Arial Rounded MT Bold" pitchFamily="34" charset="0"/>
              </a:rPr>
              <a:t>à </a:t>
            </a:r>
            <a:r>
              <a:rPr lang="fr-FR" sz="4400" b="1" u="sng" dirty="0" smtClean="0">
                <a:solidFill>
                  <a:srgbClr val="FF0000"/>
                </a:solidFill>
                <a:latin typeface="Arial Rounded MT Bold" pitchFamily="34" charset="0"/>
              </a:rPr>
              <a:t>Baal</a:t>
            </a:r>
            <a:r>
              <a:rPr lang="fr-FR" sz="4400" dirty="0" smtClean="0">
                <a:latin typeface="Arial Rounded MT Bold" pitchFamily="34" charset="0"/>
              </a:rPr>
              <a:t>, au </a:t>
            </a:r>
            <a:r>
              <a:rPr lang="fr-FR" sz="4400" b="1" u="sng" dirty="0" smtClean="0">
                <a:solidFill>
                  <a:srgbClr val="FF0000"/>
                </a:solidFill>
                <a:latin typeface="Arial Rounded MT Bold" pitchFamily="34" charset="0"/>
              </a:rPr>
              <a:t>soleil</a:t>
            </a:r>
            <a:r>
              <a:rPr lang="fr-FR" sz="4400" dirty="0" smtClean="0">
                <a:latin typeface="Arial Rounded MT Bold" pitchFamily="34" charset="0"/>
              </a:rPr>
              <a:t>, à la </a:t>
            </a:r>
            <a:r>
              <a:rPr lang="fr-FR" sz="4400" b="1" u="sng" dirty="0" smtClean="0">
                <a:solidFill>
                  <a:srgbClr val="FF0000"/>
                </a:solidFill>
                <a:latin typeface="Arial Rounded MT Bold" pitchFamily="34" charset="0"/>
              </a:rPr>
              <a:t>lune</a:t>
            </a:r>
            <a:r>
              <a:rPr lang="fr-FR" sz="4400" dirty="0" smtClean="0">
                <a:latin typeface="Arial Rounded MT Bold" pitchFamily="34" charset="0"/>
              </a:rPr>
              <a:t>, </a:t>
            </a:r>
            <a:r>
              <a:rPr lang="fr-FR" sz="4400" u="sng" dirty="0" smtClean="0">
                <a:latin typeface="Arial Rounded MT Bold" pitchFamily="34" charset="0"/>
              </a:rPr>
              <a:t>au </a:t>
            </a:r>
            <a:r>
              <a:rPr lang="fr-FR" sz="4400" u="sng" dirty="0" smtClean="0">
                <a:solidFill>
                  <a:srgbClr val="FF0000"/>
                </a:solidFill>
                <a:latin typeface="Arial Rounded MT Bold" pitchFamily="34" charset="0"/>
              </a:rPr>
              <a:t>zodiaque</a:t>
            </a:r>
            <a:r>
              <a:rPr lang="fr-FR" sz="4400" dirty="0" smtClean="0">
                <a:latin typeface="Arial Rounded MT Bold" pitchFamily="34" charset="0"/>
              </a:rPr>
              <a:t> et </a:t>
            </a:r>
            <a:r>
              <a:rPr lang="fr-FR" sz="4400" b="1" u="sng" dirty="0" smtClean="0">
                <a:latin typeface="Arial Rounded MT Bold" pitchFamily="34" charset="0"/>
              </a:rPr>
              <a:t>à toute </a:t>
            </a:r>
            <a:r>
              <a:rPr lang="fr-FR" sz="4400" b="1" u="sng" dirty="0" smtClean="0">
                <a:solidFill>
                  <a:srgbClr val="FF0000"/>
                </a:solidFill>
                <a:latin typeface="Arial Rounded MT Bold" pitchFamily="34" charset="0"/>
              </a:rPr>
              <a:t>l'armée des cieux</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latin typeface="Arial Rounded MT Bold" pitchFamily="34" charset="0"/>
              </a:rPr>
              <a:t> 6 Il sortit de la maison de l'Éternel </a:t>
            </a:r>
            <a:r>
              <a:rPr lang="fr-FR" sz="4400" b="1" dirty="0" smtClean="0">
                <a:solidFill>
                  <a:srgbClr val="FF0000"/>
                </a:solidFill>
                <a:latin typeface="Arial Rounded MT Bold" pitchFamily="34" charset="0"/>
              </a:rPr>
              <a:t>l'idole d'Astarté</a:t>
            </a:r>
            <a:r>
              <a:rPr lang="fr-FR" sz="4400" dirty="0" smtClean="0">
                <a:latin typeface="Arial Rounded MT Bold" pitchFamily="34" charset="0"/>
              </a:rPr>
              <a:t>, qu'il transporta hors de Jérusalem vers le torrent de Cédron; il la brûla au torrent de Cédron et la </a:t>
            </a:r>
            <a:r>
              <a:rPr lang="fr-FR" sz="4400" dirty="0" smtClean="0">
                <a:solidFill>
                  <a:srgbClr val="FF0000"/>
                </a:solidFill>
                <a:latin typeface="Arial Rounded MT Bold" pitchFamily="34" charset="0"/>
              </a:rPr>
              <a:t>réduisit en poussière</a:t>
            </a:r>
            <a:r>
              <a:rPr lang="fr-FR" sz="4400" dirty="0" smtClean="0">
                <a:latin typeface="Arial Rounded MT Bold" pitchFamily="34" charset="0"/>
              </a:rPr>
              <a:t>, et il en jeta la poussière sur les sépulcres des enfants du peuple.</a:t>
            </a:r>
            <a:endParaRPr lang="en-US" sz="4400" dirty="0" smtClean="0">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algn="just"/>
            <a:r>
              <a:rPr lang="fr-FR" sz="4400" dirty="0" smtClean="0">
                <a:latin typeface="Arial Rounded MT Bold" pitchFamily="34" charset="0"/>
              </a:rPr>
              <a:t> 7 Il abattit </a:t>
            </a:r>
            <a:r>
              <a:rPr lang="fr-FR" sz="4400" b="1" dirty="0" smtClean="0">
                <a:solidFill>
                  <a:srgbClr val="FF0000"/>
                </a:solidFill>
                <a:latin typeface="Arial Rounded MT Bold" pitchFamily="34" charset="0"/>
              </a:rPr>
              <a:t>les maisons des prostit</a:t>
            </a:r>
            <a:r>
              <a:rPr lang="fr-FR" sz="4400" b="1" dirty="0" smtClean="0">
                <a:latin typeface="Arial Rounded MT Bold" pitchFamily="34" charset="0"/>
              </a:rPr>
              <a:t>ués</a:t>
            </a:r>
            <a:r>
              <a:rPr lang="fr-FR" sz="4400" dirty="0" smtClean="0">
                <a:latin typeface="Arial Rounded MT Bold" pitchFamily="34" charset="0"/>
              </a:rPr>
              <a:t> qui étaient </a:t>
            </a:r>
            <a:r>
              <a:rPr lang="fr-FR" sz="4400" b="1" u="sng" dirty="0" smtClean="0">
                <a:solidFill>
                  <a:srgbClr val="FF0000"/>
                </a:solidFill>
                <a:latin typeface="Arial Rounded MT Bold" pitchFamily="34" charset="0"/>
              </a:rPr>
              <a:t>dans la maison de l'Éterne</a:t>
            </a:r>
            <a:r>
              <a:rPr lang="fr-FR" sz="4400" b="1" u="sng" dirty="0" smtClean="0">
                <a:latin typeface="Arial Rounded MT Bold" pitchFamily="34" charset="0"/>
              </a:rPr>
              <a:t>l</a:t>
            </a:r>
            <a:r>
              <a:rPr lang="fr-FR" sz="4400" dirty="0" smtClean="0">
                <a:latin typeface="Arial Rounded MT Bold" pitchFamily="34" charset="0"/>
              </a:rPr>
              <a:t>, et où les femmes tissaient des tentes pour </a:t>
            </a:r>
            <a:r>
              <a:rPr lang="fr-FR" sz="4400" b="1" u="sng" dirty="0" smtClean="0">
                <a:solidFill>
                  <a:srgbClr val="FF0000"/>
                </a:solidFill>
                <a:latin typeface="Arial Rounded MT Bold" pitchFamily="34" charset="0"/>
              </a:rPr>
              <a:t>Astarté</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algn="just"/>
            <a:r>
              <a:rPr lang="fr-FR" sz="4400" dirty="0" smtClean="0">
                <a:solidFill>
                  <a:srgbClr val="FF0000"/>
                </a:solidFill>
                <a:latin typeface="Arial Rounded MT Bold" pitchFamily="34" charset="0"/>
              </a:rPr>
              <a:t> 8 </a:t>
            </a:r>
            <a:r>
              <a:rPr lang="fr-FR" sz="4400" b="1" dirty="0" smtClean="0">
                <a:solidFill>
                  <a:srgbClr val="FF0000"/>
                </a:solidFill>
                <a:latin typeface="Arial Rounded MT Bold" pitchFamily="34" charset="0"/>
              </a:rPr>
              <a:t>Il fit venir tous les prêtres des villes de Juda; il souilla les hauts lieux où les prêtres brûlaient des parfums,</a:t>
            </a:r>
            <a:r>
              <a:rPr lang="fr-FR" sz="4400" dirty="0" smtClean="0">
                <a:solidFill>
                  <a:srgbClr val="FF0000"/>
                </a:solidFill>
                <a:latin typeface="Arial Rounded MT Bold" pitchFamily="34" charset="0"/>
              </a:rPr>
              <a:t> </a:t>
            </a:r>
            <a:r>
              <a:rPr lang="fr-FR" sz="4400" dirty="0" smtClean="0">
                <a:latin typeface="Arial Rounded MT Bold" pitchFamily="34" charset="0"/>
              </a:rPr>
              <a:t>depuis </a:t>
            </a:r>
            <a:r>
              <a:rPr lang="fr-FR" sz="4400" dirty="0" err="1" smtClean="0">
                <a:latin typeface="Arial Rounded MT Bold" pitchFamily="34" charset="0"/>
              </a:rPr>
              <a:t>Guéba</a:t>
            </a:r>
            <a:r>
              <a:rPr lang="fr-FR" sz="4400" dirty="0" smtClean="0">
                <a:latin typeface="Arial Rounded MT Bold" pitchFamily="34" charset="0"/>
              </a:rPr>
              <a:t> jusqu'à </a:t>
            </a:r>
            <a:r>
              <a:rPr lang="fr-FR" sz="4400" dirty="0" err="1" smtClean="0">
                <a:latin typeface="Arial Rounded MT Bold" pitchFamily="34" charset="0"/>
              </a:rPr>
              <a:t>Beer</a:t>
            </a:r>
            <a:r>
              <a:rPr lang="fr-FR" sz="4400" dirty="0" smtClean="0">
                <a:latin typeface="Arial Rounded MT Bold" pitchFamily="34" charset="0"/>
              </a:rPr>
              <a:t>-</a:t>
            </a:r>
            <a:r>
              <a:rPr lang="fr-FR" sz="4400" dirty="0" err="1" smtClean="0">
                <a:latin typeface="Arial Rounded MT Bold" pitchFamily="34" charset="0"/>
              </a:rPr>
              <a:t>Schéba</a:t>
            </a:r>
            <a:r>
              <a:rPr lang="fr-FR" sz="4400" dirty="0" smtClean="0">
                <a:latin typeface="Arial Rounded MT Bold" pitchFamily="34" charset="0"/>
              </a:rPr>
              <a:t>; et il renversa </a:t>
            </a:r>
            <a:r>
              <a:rPr lang="fr-FR" sz="4400" b="1" u="sng" dirty="0" smtClean="0">
                <a:solidFill>
                  <a:srgbClr val="FF0000"/>
                </a:solidFill>
                <a:latin typeface="Arial Rounded MT Bold" pitchFamily="34" charset="0"/>
              </a:rPr>
              <a:t>les hauts lieux des portes</a:t>
            </a:r>
            <a:r>
              <a:rPr lang="fr-FR" sz="4400" dirty="0" smtClean="0">
                <a:latin typeface="Arial Rounded MT Bold" pitchFamily="34" charset="0"/>
              </a:rPr>
              <a:t>, celui qui était à l'entrée de la </a:t>
            </a:r>
            <a:r>
              <a:rPr lang="fr-FR" sz="4400" u="sng" dirty="0" smtClean="0">
                <a:latin typeface="Arial Rounded MT Bold" pitchFamily="34" charset="0"/>
              </a:rPr>
              <a:t>porte de Josué</a:t>
            </a:r>
            <a:r>
              <a:rPr lang="fr-FR" sz="4400" dirty="0" smtClean="0">
                <a:latin typeface="Arial Rounded MT Bold" pitchFamily="34" charset="0"/>
              </a:rPr>
              <a:t>, chef de la ville, et </a:t>
            </a:r>
            <a:r>
              <a:rPr lang="fr-FR" sz="4400" u="sng" dirty="0" smtClean="0">
                <a:latin typeface="Arial Rounded MT Bold" pitchFamily="34" charset="0"/>
              </a:rPr>
              <a:t>celui qui </a:t>
            </a:r>
            <a:r>
              <a:rPr lang="fr-FR" sz="4400" u="sng" dirty="0" smtClean="0">
                <a:solidFill>
                  <a:srgbClr val="FF0000"/>
                </a:solidFill>
                <a:latin typeface="Arial Rounded MT Bold" pitchFamily="34" charset="0"/>
              </a:rPr>
              <a:t>était à gauche </a:t>
            </a:r>
            <a:r>
              <a:rPr lang="fr-FR" sz="4400" dirty="0" smtClean="0">
                <a:latin typeface="Arial Rounded MT Bold" pitchFamily="34" charset="0"/>
              </a:rPr>
              <a:t>de la porte de la ville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FFC000"/>
                </a:solidFill>
                <a:latin typeface="Arial Rounded MT Bold" pitchFamily="34" charset="0"/>
              </a:rPr>
              <a:t>QUE FAIRE DES IDOLES QUI SONT PRÉSENTEMENT DANS LE TEMPLE DE DIEU ?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Les rois de Juda étaient responsables de l’idolâtrie dans le Temple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La faiblesse et le silence des prêtres causaient l’idolâtrie à perpétuer dans le temple de Dieu</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dirty="0" smtClean="0">
                <a:latin typeface="Arial Rounded MT Bold" pitchFamily="34" charset="0"/>
              </a:rPr>
              <a:t>La </a:t>
            </a:r>
            <a:r>
              <a:rPr lang="fr-FR" sz="4000" dirty="0" smtClean="0">
                <a:latin typeface="Arial Rounded MT Bold" pitchFamily="34" charset="0"/>
              </a:rPr>
              <a:t>tolérance du peuple causait l’adultère spirituel dans le pays et dans le Temple.</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L’absence  ou l’indifférence des scribes était responsable de l’infamie spirituelle qui se trouvait dans le temple de Dieu.</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L’absence ou la frayeur des prophètes de Dieu donnait libre accès au diable de s’installer dans le temple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Bon </a:t>
            </a:r>
            <a:r>
              <a:rPr lang="fr-FR" sz="4000" dirty="0" smtClean="0">
                <a:latin typeface="Arial Rounded MT Bold" pitchFamily="34" charset="0"/>
              </a:rPr>
              <a:t>nombre des chrétiens de nos jours sont des fanatiques des hommes au lieu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Ils adorent les soi-disant hommes de Dieu plutôt que Dieu.</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Ils n’éprouvent aucune indignation de voir comment ces vedettes pasteurs transgressent la saine doctrine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Aucune </a:t>
            </a:r>
            <a:r>
              <a:rPr lang="fr-FR" sz="4000" dirty="0" smtClean="0">
                <a:latin typeface="Arial Rounded MT Bold" pitchFamily="34" charset="0"/>
              </a:rPr>
              <a:t>réaction même quand Astarté, Baal et Manon sont installés en pleine vue dans le temple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Que faire avec les artistes qui chantent des chants évangéliques et qui mènent une vie totalement opposée à la parole de Dieu ?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Que faire avec certaines dance indécentes qui sont introduites dans l’Église qui ne glorifient pas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000" dirty="0" smtClean="0">
                <a:latin typeface="Arial Rounded MT Bold" pitchFamily="34" charset="0"/>
              </a:rPr>
              <a:t>Que </a:t>
            </a:r>
            <a:r>
              <a:rPr lang="fr-FR" sz="4000" dirty="0" smtClean="0">
                <a:latin typeface="Arial Rounded MT Bold" pitchFamily="34" charset="0"/>
              </a:rPr>
              <a:t>faire avec cette pratique d’escroquer les chrétiens en leur promettant la faveur de Dieu en échange de leur don au ministère en question ?  </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Que faire avec les ministres qui ne sont plus qualifiés spirituellement et moralement, et qui continuent à mener le peuple de Dieu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Que faire avec les gens qui adorent ouvertement toute l’armée des cieux dans les soi-disant temples de Dieu ?</a:t>
            </a:r>
            <a:endParaRPr lang="en-US" sz="4000" dirty="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chemeClr val="accent5">
                    <a:lumMod val="50000"/>
                  </a:schemeClr>
                </a:solidFill>
                <a:latin typeface="Arial Rounded MT Bold" pitchFamily="34" charset="0"/>
              </a:rPr>
              <a:t>CONCLUSION</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Ce fut au cours du nettoyage que le livre de la loi de Dieu a été découvert dans le temple de Dieu.</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Le livre qui devait les guider vers Dieu n’était pas même reconnu.</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Toutes leurs pratiques étaient des traditions humaines</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460000"/>
                </a:solidFill>
                <a:latin typeface="Arial Rounded MT Bold" pitchFamily="34" charset="0"/>
              </a:rPr>
              <a:t>Quand </a:t>
            </a:r>
            <a:r>
              <a:rPr lang="fr-FR" sz="4400" dirty="0" smtClean="0">
                <a:solidFill>
                  <a:srgbClr val="460000"/>
                </a:solidFill>
                <a:latin typeface="Arial Rounded MT Bold" pitchFamily="34" charset="0"/>
              </a:rPr>
              <a:t>le livre de Dieu ou la vérité est retrouvé, il faut le lire.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Les jours d’ignorance ont pris fin quand la lumière de la parole de Dieu a jailli.</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Une prise de conscience est impérative.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Une repentance immédiate et absolue doit suivre</a:t>
            </a:r>
            <a:r>
              <a:rPr lang="fr-FR" sz="4400" dirty="0" smtClean="0">
                <a:solidFill>
                  <a:schemeClr val="accent5">
                    <a:lumMod val="50000"/>
                  </a:schemeClr>
                </a:solidFill>
                <a:latin typeface="Arial Rounded MT Bold" pitchFamily="34" charset="0"/>
              </a:rPr>
              <a:t>.</a:t>
            </a:r>
            <a:endParaRPr lang="en-US" sz="4400" dirty="0" smtClean="0">
              <a:solidFill>
                <a:schemeClr val="accent5">
                  <a:lumMod val="50000"/>
                </a:schemeClr>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solidFill>
                  <a:srgbClr val="460000"/>
                </a:solidFill>
                <a:latin typeface="Arial Rounded MT Bold" pitchFamily="34" charset="0"/>
              </a:rPr>
              <a:t>Une </a:t>
            </a:r>
            <a:r>
              <a:rPr lang="fr-FR" sz="4400" dirty="0" smtClean="0">
                <a:solidFill>
                  <a:srgbClr val="460000"/>
                </a:solidFill>
                <a:latin typeface="Arial Rounded MT Bold" pitchFamily="34" charset="0"/>
              </a:rPr>
              <a:t>adoption de la bonne voie est réclamée.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Point de loyauté aux aïeux qui ont offensé Dieu en introduisant des pratiques anti-scripturaires dans les églises et qui deviennent des traditions. </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Jésus a dit « Je bâtirai mon Eglise et les portes de l’enfer ne prévaudront contre elle. </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rgbClr val="460000"/>
                </a:solidFill>
                <a:latin typeface="Arial Rounded MT Bold" pitchFamily="34" charset="0"/>
              </a:rPr>
              <a:t>Jésus </a:t>
            </a:r>
            <a:r>
              <a:rPr lang="fr-FR" sz="4400" dirty="0" smtClean="0">
                <a:solidFill>
                  <a:srgbClr val="460000"/>
                </a:solidFill>
                <a:latin typeface="Arial Rounded MT Bold" pitchFamily="34" charset="0"/>
              </a:rPr>
              <a:t>est le fondateur de l’Église et point d’autres. </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Jésus seul a été mis en spectacle pour le salut de l’humanité, et point d’autres.</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Tout genou doit fléchir au devant de Jésus et devant point d’autre. </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Là où Jésus n’est pas formellement honoré ne peut pas être ton église d’affiliation. </a:t>
            </a:r>
            <a:endParaRPr lang="en-US" sz="4400" dirty="0" smtClean="0">
              <a:solidFill>
                <a:schemeClr val="accent5">
                  <a:lumMod val="50000"/>
                </a:schemeClr>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err="1" smtClean="0">
                <a:solidFill>
                  <a:srgbClr val="460000"/>
                </a:solidFill>
                <a:latin typeface="Arial Rounded MT Bold" pitchFamily="34" charset="0"/>
              </a:rPr>
              <a:t>Hab</a:t>
            </a:r>
            <a:r>
              <a:rPr lang="fr-FR" sz="4800" dirty="0" smtClean="0">
                <a:solidFill>
                  <a:srgbClr val="460000"/>
                </a:solidFill>
                <a:latin typeface="Arial Rounded MT Bold" pitchFamily="34" charset="0"/>
              </a:rPr>
              <a:t> </a:t>
            </a:r>
            <a:r>
              <a:rPr lang="fr-FR" sz="4800" dirty="0" smtClean="0">
                <a:solidFill>
                  <a:srgbClr val="460000"/>
                </a:solidFill>
                <a:latin typeface="Arial Rounded MT Bold" pitchFamily="34" charset="0"/>
              </a:rPr>
              <a:t>2:20 L'Éternel est dans son saint temple. Que toute la terre fasse silence devant lui!</a:t>
            </a:r>
            <a:endParaRPr lang="en-US" sz="4800" dirty="0" smtClean="0">
              <a:solidFill>
                <a:srgbClr val="460000"/>
              </a:solidFill>
              <a:latin typeface="Arial Rounded MT Bold" pitchFamily="34" charset="0"/>
            </a:endParaRPr>
          </a:p>
          <a:p>
            <a:pPr algn="just"/>
            <a:r>
              <a:rPr lang="fr-FR" sz="4800" dirty="0" err="1" smtClean="0">
                <a:solidFill>
                  <a:schemeClr val="accent5">
                    <a:lumMod val="50000"/>
                  </a:schemeClr>
                </a:solidFill>
                <a:latin typeface="Arial Rounded MT Bold" pitchFamily="34" charset="0"/>
              </a:rPr>
              <a:t>Ro</a:t>
            </a:r>
            <a:r>
              <a:rPr lang="fr-FR" sz="4800" dirty="0" smtClean="0">
                <a:solidFill>
                  <a:schemeClr val="accent5">
                    <a:lumMod val="50000"/>
                  </a:schemeClr>
                </a:solidFill>
                <a:latin typeface="Arial Rounded MT Bold" pitchFamily="34" charset="0"/>
              </a:rPr>
              <a:t> 3:4 Loin de là! Que Dieu, au contraire, soit reconnu pour vrai, et tout homme pour menteur</a:t>
            </a:r>
            <a:r>
              <a:rPr lang="fr-FR" sz="4800" dirty="0" smtClean="0">
                <a:solidFill>
                  <a:schemeClr val="accent5">
                    <a:lumMod val="50000"/>
                  </a:schemeClr>
                </a:solidFill>
                <a:latin typeface="Arial Rounded MT Bold" pitchFamily="34" charset="0"/>
              </a:rPr>
              <a:t>,</a:t>
            </a:r>
            <a:endParaRPr lang="en-US" sz="4800" dirty="0" smtClean="0">
              <a:solidFill>
                <a:schemeClr val="accent5">
                  <a:lumMod val="50000"/>
                </a:schemeClr>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chemeClr val="accent5">
                    <a:lumMod val="50000"/>
                  </a:schemeClr>
                </a:solidFill>
                <a:latin typeface="Arial Rounded MT Bold" pitchFamily="34" charset="0"/>
              </a:rPr>
              <a:t>Mal </a:t>
            </a:r>
            <a:r>
              <a:rPr lang="fr-FR" sz="4400" dirty="0" smtClean="0">
                <a:solidFill>
                  <a:schemeClr val="accent5">
                    <a:lumMod val="50000"/>
                  </a:schemeClr>
                </a:solidFill>
                <a:latin typeface="Arial Rounded MT Bold" pitchFamily="34" charset="0"/>
              </a:rPr>
              <a:t>1:10 </a:t>
            </a:r>
            <a:r>
              <a:rPr lang="fr-FR" sz="4400" u="sng" dirty="0" smtClean="0">
                <a:solidFill>
                  <a:srgbClr val="460000"/>
                </a:solidFill>
                <a:latin typeface="Arial Rounded MT Bold" pitchFamily="34" charset="0"/>
              </a:rPr>
              <a:t>Lequel de vous fermera les portes, Pour que vous n'allumiez pas en vain le feu sur mon autel</a:t>
            </a:r>
            <a:r>
              <a:rPr lang="fr-FR" sz="4400" dirty="0" smtClean="0">
                <a:solidFill>
                  <a:srgbClr val="460000"/>
                </a:solidFill>
                <a:latin typeface="Arial Rounded MT Bold" pitchFamily="34" charset="0"/>
              </a:rPr>
              <a:t>? Je ne prends aucun plaisir en vous, dit l'Éternel des armées, Et les offrandes de votre main ne me sont point agréables.</a:t>
            </a:r>
            <a:endParaRPr lang="en-US" sz="4400" dirty="0" smtClean="0">
              <a:solidFill>
                <a:srgbClr val="460000"/>
              </a:solidFill>
              <a:latin typeface="Arial Rounded MT Bold" pitchFamily="34" charset="0"/>
            </a:endParaRPr>
          </a:p>
          <a:p>
            <a:pPr algn="just"/>
            <a:r>
              <a:rPr lang="fr-FR" sz="4400" dirty="0" smtClean="0">
                <a:solidFill>
                  <a:schemeClr val="accent5">
                    <a:lumMod val="50000"/>
                  </a:schemeClr>
                </a:solidFill>
                <a:latin typeface="Arial Rounded MT Bold" pitchFamily="34" charset="0"/>
              </a:rPr>
              <a:t>Epurez </a:t>
            </a:r>
            <a:r>
              <a:rPr lang="fr-FR" sz="4400" dirty="0" smtClean="0">
                <a:solidFill>
                  <a:schemeClr val="accent5">
                    <a:lumMod val="50000"/>
                  </a:schemeClr>
                </a:solidFill>
                <a:latin typeface="Arial Rounded MT Bold" pitchFamily="34" charset="0"/>
              </a:rPr>
              <a:t>à tout prix le temple de Dieu et si c’est impossible à le faire, sortez du milieu d’eux.</a:t>
            </a:r>
            <a:endParaRPr lang="en-US" sz="4400" dirty="0" smtClean="0">
              <a:solidFill>
                <a:schemeClr val="accent5">
                  <a:lumMod val="50000"/>
                </a:schemeClr>
              </a:solidFill>
              <a:latin typeface="Arial Rounded MT Bold" pitchFamily="34" charset="0"/>
            </a:endParaRPr>
          </a:p>
          <a:p>
            <a:pPr algn="r"/>
            <a:r>
              <a:rPr lang="fr-FR" sz="4400" dirty="0" smtClean="0">
                <a:solidFill>
                  <a:srgbClr val="460000"/>
                </a:solidFill>
                <a:latin typeface="Arial Rounded MT Bold" pitchFamily="34" charset="0"/>
              </a:rPr>
              <a:t>AMEN !</a:t>
            </a:r>
            <a:endParaRPr lang="en-US" sz="4400" dirty="0">
              <a:solidFill>
                <a:srgbClr val="46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25992</TotalTime>
  <Words>1129</Words>
  <Application>Microsoft Office PowerPoint</Application>
  <PresentationFormat>On-screen Show (4:3)</PresentationFormat>
  <Paragraphs>98</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SUNDAY SEPTEMBER 29TH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356</cp:revision>
  <dcterms:created xsi:type="dcterms:W3CDTF">2022-04-13T13:36:19Z</dcterms:created>
  <dcterms:modified xsi:type="dcterms:W3CDTF">2024-09-28T22:10:00Z</dcterms:modified>
</cp:coreProperties>
</file>