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04" r:id="rId2"/>
    <p:sldId id="1878" r:id="rId3"/>
    <p:sldId id="2046" r:id="rId4"/>
    <p:sldId id="2047" r:id="rId5"/>
    <p:sldId id="2048" r:id="rId6"/>
    <p:sldId id="2049" r:id="rId7"/>
    <p:sldId id="2034" r:id="rId8"/>
    <p:sldId id="2050" r:id="rId9"/>
    <p:sldId id="2051" r:id="rId10"/>
    <p:sldId id="2052" r:id="rId11"/>
    <p:sldId id="2035" r:id="rId12"/>
    <p:sldId id="2053" r:id="rId13"/>
    <p:sldId id="2054" r:id="rId14"/>
    <p:sldId id="2029" r:id="rId15"/>
    <p:sldId id="2055" r:id="rId16"/>
    <p:sldId id="2056" r:id="rId17"/>
    <p:sldId id="2057" r:id="rId18"/>
    <p:sldId id="2058" r:id="rId19"/>
    <p:sldId id="2059" r:id="rId20"/>
    <p:sldId id="2062" r:id="rId21"/>
    <p:sldId id="2039" r:id="rId22"/>
    <p:sldId id="2063" r:id="rId23"/>
    <p:sldId id="2064" r:id="rId24"/>
    <p:sldId id="2065" r:id="rId25"/>
    <p:sldId id="2040" r:id="rId26"/>
    <p:sldId id="2066" r:id="rId27"/>
    <p:sldId id="2067" r:id="rId28"/>
    <p:sldId id="2068" r:id="rId29"/>
    <p:sldId id="2069" r:id="rId30"/>
    <p:sldId id="2041" r:id="rId31"/>
    <p:sldId id="2070" r:id="rId32"/>
    <p:sldId id="2071" r:id="rId33"/>
    <p:sldId id="2036" r:id="rId34"/>
    <p:sldId id="2072" r:id="rId35"/>
    <p:sldId id="2073" r:id="rId36"/>
    <p:sldId id="2042" r:id="rId37"/>
    <p:sldId id="2074" r:id="rId38"/>
    <p:sldId id="2044" r:id="rId39"/>
    <p:sldId id="2075" r:id="rId40"/>
    <p:sldId id="2076" r:id="rId41"/>
    <p:sldId id="2077" r:id="rId42"/>
    <p:sldId id="2078" r:id="rId43"/>
    <p:sldId id="2079" r:id="rId44"/>
    <p:sldId id="2080" r:id="rId45"/>
    <p:sldId id="2045" r:id="rId46"/>
    <p:sldId id="2081" r:id="rId47"/>
    <p:sldId id="2082" r:id="rId48"/>
    <p:sldId id="2083" r:id="rId49"/>
    <p:sldId id="2037" r:id="rId50"/>
    <p:sldId id="2084" r:id="rId51"/>
    <p:sldId id="2085" r:id="rId52"/>
    <p:sldId id="2086" r:id="rId53"/>
    <p:sldId id="2087" r:id="rId54"/>
    <p:sldId id="316" r:id="rId55"/>
    <p:sldId id="1675" r:id="rId56"/>
    <p:sldId id="31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0066"/>
    <a:srgbClr val="002E02"/>
    <a:srgbClr val="CC00FF"/>
    <a:srgbClr val="FC0AFC"/>
    <a:srgbClr val="0033CC"/>
    <a:srgbClr val="460000"/>
    <a:srgbClr val="FF9300"/>
    <a:srgbClr val="99FF33"/>
    <a:srgbClr val="00FF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03" autoAdjust="0"/>
    <p:restoredTop sz="94444" autoAdjust="0"/>
  </p:normalViewPr>
  <p:slideViewPr>
    <p:cSldViewPr>
      <p:cViewPr varScale="1">
        <p:scale>
          <a:sx n="74" d="100"/>
          <a:sy n="74" d="100"/>
        </p:scale>
        <p:origin x="-900"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9/10/2024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9/10/2024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9/10/2024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90</a:t>
            </a:r>
            <a:r>
              <a:rPr lang="en-US" sz="3600" b="1" dirty="0" smtClean="0">
                <a:solidFill>
                  <a:srgbClr val="0033CC"/>
                </a:solidFill>
              </a:rPr>
              <a:t>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6200000" scaled="1"/>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fr-FR" sz="4000" b="1" dirty="0">
                <a:solidFill>
                  <a:srgbClr val="000066"/>
                </a:solidFill>
              </a:rPr>
              <a:t>VENDREDI </a:t>
            </a:r>
            <a:r>
              <a:rPr lang="fr-FR" sz="4000" b="1" dirty="0" smtClean="0">
                <a:solidFill>
                  <a:srgbClr val="000066"/>
                </a:solidFill>
              </a:rPr>
              <a:t>13</a:t>
            </a:r>
            <a:r>
              <a:rPr lang="fr-FR" sz="4000" b="1" dirty="0" smtClean="0">
                <a:solidFill>
                  <a:srgbClr val="000066"/>
                </a:solidFill>
              </a:rPr>
              <a:t> </a:t>
            </a:r>
            <a:r>
              <a:rPr lang="fr-FR" sz="4000" b="1" dirty="0" smtClean="0">
                <a:solidFill>
                  <a:srgbClr val="000066"/>
                </a:solidFill>
              </a:rPr>
              <a:t>SEPTEMBRE </a:t>
            </a:r>
            <a:r>
              <a:rPr lang="fr-FR" sz="4000" b="1" dirty="0">
                <a:solidFill>
                  <a:srgbClr val="000066"/>
                </a:solidFill>
              </a:rPr>
              <a:t>2024 </a:t>
            </a:r>
          </a:p>
          <a:p>
            <a:pPr>
              <a:spcBef>
                <a:spcPts val="600"/>
              </a:spcBef>
            </a:pP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LE </a:t>
            </a: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BON SAMARITAIN </a:t>
            </a: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a:t>
            </a:r>
          </a:p>
          <a:p>
            <a:pPr>
              <a:spcBef>
                <a:spcPts val="600"/>
              </a:spcBef>
            </a:pP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LA </a:t>
            </a: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BONNE PART QUE MARIE A </a:t>
            </a: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CHOISIE</a:t>
            </a:r>
            <a:endParaRPr lang="fr-FR" sz="40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fr-FR" sz="4000" b="1" dirty="0" smtClean="0">
                <a:solidFill>
                  <a:srgbClr val="460000"/>
                </a:solidFill>
              </a:rPr>
              <a:t>LUC </a:t>
            </a:r>
            <a:r>
              <a:rPr lang="fr-FR" sz="4000" b="1" dirty="0" smtClean="0">
                <a:solidFill>
                  <a:srgbClr val="460000"/>
                </a:solidFill>
              </a:rPr>
              <a:t>10 : </a:t>
            </a:r>
            <a:r>
              <a:rPr lang="fr-FR" sz="4000" b="1" dirty="0" smtClean="0">
                <a:solidFill>
                  <a:srgbClr val="460000"/>
                </a:solidFill>
              </a:rPr>
              <a:t>25-42</a:t>
            </a:r>
            <a:endParaRPr lang="en-US" sz="4000" b="1"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ctr"/>
            <a:r>
              <a:rPr lang="fr-FR" sz="4000" b="1" dirty="0" smtClean="0">
                <a:solidFill>
                  <a:srgbClr val="FF0000"/>
                </a:solidFill>
                <a:latin typeface="Arial Rounded MT Bold" pitchFamily="34" charset="0"/>
              </a:rPr>
              <a:t>PARABOLE DU BON SAMARITAIN </a:t>
            </a:r>
            <a:r>
              <a:rPr lang="fr-FR" sz="4000" b="1" dirty="0" smtClean="0">
                <a:solidFill>
                  <a:srgbClr val="000066"/>
                </a:solidFill>
                <a:latin typeface="Arial Rounded MT Bold" pitchFamily="34" charset="0"/>
              </a:rPr>
              <a:t>LUC 10 : 25-37</a:t>
            </a:r>
            <a:endParaRPr lang="en-US" sz="4000" dirty="0" smtClean="0">
              <a:solidFill>
                <a:srgbClr val="000066"/>
              </a:solidFill>
              <a:latin typeface="Arial Rounded MT Bold" pitchFamily="34" charset="0"/>
            </a:endParaRPr>
          </a:p>
          <a:p>
            <a:pPr algn="just"/>
            <a:r>
              <a:rPr lang="fr-FR" sz="4000" dirty="0" smtClean="0">
                <a:solidFill>
                  <a:srgbClr val="000066"/>
                </a:solidFill>
                <a:latin typeface="Arial Rounded MT Bold" pitchFamily="34" charset="0"/>
              </a:rPr>
              <a:t>25 </a:t>
            </a:r>
            <a:r>
              <a:rPr lang="fr-FR" sz="4000" dirty="0" smtClean="0">
                <a:solidFill>
                  <a:srgbClr val="000066"/>
                </a:solidFill>
                <a:latin typeface="Arial Rounded MT Bold" pitchFamily="34" charset="0"/>
              </a:rPr>
              <a:t>¶ Un docteur de la loi se leva, et dit à Jésus, pour l'éprouver: Maître, que dois-je faire pour hériter la vie éternelle?</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26 Jésus lui dit: Qu'est-il écrit dans la loi? Qu'y lis-tu?</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27 Il répondit: Tu aimeras le Seigneur, ton Dieu, de tout ton cœur, de toute ton âme, de toute ta force, et de toute ta pensée; et ton prochain comme toi-même.</a:t>
            </a:r>
            <a:endParaRPr lang="en-US" sz="4000" dirty="0" smtClean="0">
              <a:solidFill>
                <a:srgbClr val="000066"/>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28 Tu as bien répondu, lui dit Jésus; fais cela, et tu vivras.</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29 Mais lui, voulant se justifier, dit à Jésus: Et qui est mon prochain?</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30 Jésus reprit la parole, et dit: Un homme descendait de Jérusalem à Jéricho. Il tomba au milieu des brigands, qui le dépouillèrent, le chargèrent de coups, et s'en allèrent, le laissant à demi mort</a:t>
            </a:r>
            <a:r>
              <a:rPr lang="fr-FR" sz="4000"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31 Un sacrificateur, qui par hasard descendait par le même chemin, ayant vu cet homme, passa outre.</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32 Un Lévite, qui arriva aussi dans ce lieu, l'ayant vu, passa outre.</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33 Mais un Samaritain, qui voyageait, étant venu là, fut ému de compassion lorsqu'il le vit.</a:t>
            </a:r>
            <a:endParaRPr lang="en-US" sz="4000" dirty="0" smtClean="0">
              <a:solidFill>
                <a:srgbClr val="000066"/>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34 Il s'approcha, et banda ses plaies, en y versant de l'huile et du vin; puis il le mit sur sa propre monture, le conduisit à une hôtellerie, et prit soin de lui.</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35 Le lendemain, il tira deux deniers, les donna à l'hôte, et dit: Aie soin de lui, et ce que tu dépenseras de plus, je te le rendrai à mon retour.</a:t>
            </a:r>
            <a:endParaRPr lang="en-US" sz="4000" dirty="0" smtClean="0">
              <a:solidFill>
                <a:srgbClr val="FF0000"/>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a:t>
            </a:r>
            <a:r>
              <a:rPr lang="fr-FR" sz="4400" dirty="0" smtClean="0">
                <a:solidFill>
                  <a:srgbClr val="000066"/>
                </a:solidFill>
                <a:latin typeface="Arial Rounded MT Bold" pitchFamily="34" charset="0"/>
              </a:rPr>
              <a:t>36 Lequel de ces trois te semble avoir été le prochain de celui qui était tombé au milieu des brigands?</a:t>
            </a:r>
            <a:endParaRPr lang="en-US" sz="4400"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 37 C'est celui qui a exercé la miséricorde envers lui, répondit le docteur de la loi. Et Jésus lui dit: Va, et toi, fais de même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0800000" scaled="1"/>
            <a:tileRect/>
          </a:gradFill>
        </p:spPr>
        <p:txBody>
          <a:bodyPr>
            <a:normAutofit fontScale="85000" lnSpcReduction="20000"/>
          </a:bodyPr>
          <a:lstStyle/>
          <a:p>
            <a:pPr algn="ctr"/>
            <a:r>
              <a:rPr lang="fr-FR" sz="4800" dirty="0" smtClean="0">
                <a:solidFill>
                  <a:srgbClr val="000066"/>
                </a:solidFill>
                <a:latin typeface="Arial Rounded MT Bold" pitchFamily="34" charset="0"/>
              </a:rPr>
              <a:t>INTRODUCTION</a:t>
            </a:r>
            <a:r>
              <a:rPr lang="fr-FR" sz="4800" dirty="0" smtClean="0">
                <a:latin typeface="Arial Rounded MT Bold" pitchFamily="34" charset="0"/>
              </a:rPr>
              <a:t>  </a:t>
            </a:r>
            <a:endParaRPr lang="en-US" sz="4800" dirty="0" smtClean="0">
              <a:latin typeface="Arial Rounded MT Bold" pitchFamily="34" charset="0"/>
            </a:endParaRPr>
          </a:p>
          <a:p>
            <a:pPr lvl="0" algn="just"/>
            <a:r>
              <a:rPr lang="fr-FR" sz="4800" dirty="0" smtClean="0">
                <a:latin typeface="Arial Rounded MT Bold" pitchFamily="34" charset="0"/>
              </a:rPr>
              <a:t>Notre objectif aujourd’hui est d’achever avec le chapitre 10 du livre de Luc.</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Nous avons deux grandes portions des Écritures à considérer dans notre leçon.</a:t>
            </a:r>
            <a:endParaRPr lang="en-US" sz="4800" dirty="0" smtClean="0">
              <a:solidFill>
                <a:srgbClr val="000066"/>
              </a:solidFill>
              <a:latin typeface="Arial Rounded MT Bold" pitchFamily="34" charset="0"/>
            </a:endParaRPr>
          </a:p>
          <a:p>
            <a:pPr lvl="0" algn="just"/>
            <a:r>
              <a:rPr lang="fr-FR" sz="4800" dirty="0" smtClean="0">
                <a:latin typeface="Arial Rounded MT Bold" pitchFamily="34" charset="0"/>
              </a:rPr>
              <a:t>La première est la parabole du bon Samaritain, et notre deuxième considération sera sur la visite de Jésus chez Marthe et Marie.  </a:t>
            </a:r>
            <a:endParaRPr lang="en-US" sz="48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0800000" scaled="1"/>
            <a:tileRect/>
          </a:gradFill>
        </p:spPr>
        <p:txBody>
          <a:bodyPr>
            <a:normAutofit fontScale="92500" lnSpcReduction="10000"/>
          </a:bodyPr>
          <a:lstStyle/>
          <a:p>
            <a:pPr algn="just"/>
            <a:r>
              <a:rPr lang="fr-FR" sz="4800" dirty="0" smtClean="0">
                <a:latin typeface="Arial Rounded MT Bold" pitchFamily="34" charset="0"/>
              </a:rPr>
              <a:t>La </a:t>
            </a:r>
            <a:r>
              <a:rPr lang="fr-FR" sz="4800" dirty="0" smtClean="0">
                <a:latin typeface="Arial Rounded MT Bold" pitchFamily="34" charset="0"/>
              </a:rPr>
              <a:t>parabole du Bon Samaritain n’était pas bien reçue par l’audience qui écoutait Jésus.</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Pour le Juif, l’adjectif bon n’a pas sa place au devant du nom Samaritain.</a:t>
            </a:r>
            <a:endParaRPr lang="en-US" sz="4800" dirty="0" smtClean="0">
              <a:solidFill>
                <a:srgbClr val="000066"/>
              </a:solidFill>
              <a:latin typeface="Arial Rounded MT Bold" pitchFamily="34" charset="0"/>
            </a:endParaRPr>
          </a:p>
          <a:p>
            <a:pPr lvl="0" algn="just"/>
            <a:r>
              <a:rPr lang="fr-FR" sz="4800" dirty="0" smtClean="0">
                <a:latin typeface="Arial Rounded MT Bold" pitchFamily="34" charset="0"/>
              </a:rPr>
              <a:t>L’orgueil spirituel fait penser aux gens qu’ils sont en meilleure relation avec Dieu par rapport aux autres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0800000" scaled="1"/>
            <a:tileRect/>
          </a:gradFill>
        </p:spPr>
        <p:txBody>
          <a:bodyPr>
            <a:normAutofit fontScale="85000" lnSpcReduction="20000"/>
          </a:bodyPr>
          <a:lstStyle/>
          <a:p>
            <a:pPr lvl="0" algn="just"/>
            <a:r>
              <a:rPr lang="fr-FR" sz="4800" dirty="0" smtClean="0">
                <a:latin typeface="Arial Rounded MT Bold" pitchFamily="34" charset="0"/>
              </a:rPr>
              <a:t>Les </a:t>
            </a:r>
            <a:r>
              <a:rPr lang="fr-FR" sz="4800" dirty="0" smtClean="0">
                <a:latin typeface="Arial Rounded MT Bold" pitchFamily="34" charset="0"/>
              </a:rPr>
              <a:t>Juifs se sentaient comme les seules personnes qui plaisaient Dieu sur la face de la terre.</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Dans la parabole du Bon Samaritain, Jésus alla placer la piété du Samaritain au-dessus de celle même du sacrificateur qui se croyait au cœur de la volonté de Dieu.</a:t>
            </a:r>
            <a:endParaRPr lang="en-US" sz="4800" dirty="0" smtClean="0">
              <a:solidFill>
                <a:srgbClr val="000066"/>
              </a:solidFill>
              <a:latin typeface="Arial Rounded MT Bold" pitchFamily="34" charset="0"/>
            </a:endParaRPr>
          </a:p>
          <a:p>
            <a:pPr lvl="0" algn="just"/>
            <a:r>
              <a:rPr lang="fr-FR" sz="4800" dirty="0" smtClean="0">
                <a:latin typeface="Arial Rounded MT Bold" pitchFamily="34" charset="0"/>
              </a:rPr>
              <a:t>En sorte, le Bon Samaritain c’est Jésus lui-même qui est d’un autre monde, qui vient secourir la race humaine de l’esclavage du diable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0800000" scaled="1"/>
            <a:tileRect/>
          </a:gradFill>
        </p:spPr>
        <p:txBody>
          <a:bodyPr>
            <a:normAutofit fontScale="77500" lnSpcReduction="20000"/>
          </a:bodyPr>
          <a:lstStyle/>
          <a:p>
            <a:pPr lvl="0" algn="just"/>
            <a:r>
              <a:rPr lang="fr-FR" sz="4800" dirty="0" smtClean="0">
                <a:latin typeface="Arial Rounded MT Bold" pitchFamily="34" charset="0"/>
              </a:rPr>
              <a:t>Jésus </a:t>
            </a:r>
            <a:r>
              <a:rPr lang="fr-FR" sz="4800" dirty="0" smtClean="0">
                <a:latin typeface="Arial Rounded MT Bold" pitchFamily="34" charset="0"/>
              </a:rPr>
              <a:t>a pris à sa charge la restauration du genre humain en s’offrant lui-même en sacrifice en rançon pour le salut de l’homme.</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L’hôtel est son église, l’hôtelier est le saint Esprit.</a:t>
            </a:r>
            <a:endParaRPr lang="en-US" sz="4800" dirty="0" smtClean="0">
              <a:solidFill>
                <a:srgbClr val="000066"/>
              </a:solidFill>
              <a:latin typeface="Arial Rounded MT Bold" pitchFamily="34" charset="0"/>
            </a:endParaRPr>
          </a:p>
          <a:p>
            <a:pPr lvl="0" algn="just"/>
            <a:r>
              <a:rPr lang="fr-FR" sz="4800" dirty="0" smtClean="0">
                <a:latin typeface="Arial Rounded MT Bold" pitchFamily="34" charset="0"/>
              </a:rPr>
              <a:t>Ensuite nous allons parler de la visite de Jésus chez Marthe et Marie</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Celle des deux sœurs qui croyait plaire à Jésus le plus par son hospitalité était celle que Jésus répliquait pour son attitude désagréable.</a:t>
            </a:r>
            <a:endParaRPr lang="en-US" sz="4800" dirty="0" smtClean="0">
              <a:solidFill>
                <a:srgbClr val="000066"/>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ctr">
              <a:buNone/>
            </a:pPr>
            <a:r>
              <a:rPr lang="fr-FR" sz="4400" dirty="0" smtClean="0">
                <a:solidFill>
                  <a:srgbClr val="000066"/>
                </a:solidFill>
                <a:latin typeface="Arial Rounded MT Bold" pitchFamily="34" charset="0"/>
              </a:rPr>
              <a:t>EXPLICATION DES VERSETS</a:t>
            </a:r>
            <a:endParaRPr lang="en-US" sz="4400" dirty="0" smtClean="0">
              <a:solidFill>
                <a:srgbClr val="000066"/>
              </a:solidFill>
              <a:latin typeface="Arial Rounded MT Bold" pitchFamily="34" charset="0"/>
            </a:endParaRPr>
          </a:p>
          <a:p>
            <a:pPr algn="just"/>
            <a:r>
              <a:rPr lang="fr-FR" sz="4400" b="1" dirty="0" smtClean="0">
                <a:latin typeface="Arial Rounded MT Bold" pitchFamily="34" charset="0"/>
              </a:rPr>
              <a:t>PARABOLE DU BON SAMARITAIN LUC 10 : 25-37</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25 </a:t>
            </a:r>
            <a:r>
              <a:rPr lang="fr-FR" sz="4400" dirty="0" smtClean="0">
                <a:solidFill>
                  <a:srgbClr val="000066"/>
                </a:solidFill>
                <a:latin typeface="Arial Rounded MT Bold" pitchFamily="34" charset="0"/>
              </a:rPr>
              <a:t>¶ Un docteur de la loi se leva, et dit à Jésus, pour l'éprouver: Maître, que dois-je faire pour hériter la vie éternelle?</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Notons que c’est un docteur de la loi et non un novice qui voulait poser une question sincère à Jésus.</a:t>
            </a:r>
            <a:endParaRPr lang="en-US" sz="4400" dirty="0" smtClean="0">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y a toujours des élèves dans la classe qui aiment poser des questions pour embarrasser le professeur.</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Un journaliste n’est pas toujours en quête de la vérité dans ses questions, mais surtout de forcer la personne à s’exposer involontairement. </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Maître, que dois-je faire pour hériter la vie éternelle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800" dirty="0" smtClean="0">
                <a:latin typeface="Arial Rounded MT Bold" pitchFamily="34" charset="0"/>
              </a:rPr>
              <a:t>Si </a:t>
            </a:r>
            <a:r>
              <a:rPr lang="fr-FR" sz="4800" dirty="0" smtClean="0">
                <a:latin typeface="Arial Rounded MT Bold" pitchFamily="34" charset="0"/>
              </a:rPr>
              <a:t>Jésus lui répondait, « croyez en moi et vous aurez la vie éternelle » , il s’en servirait de la réponse de Jésus pour lui traiter de blasphémateur.</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Jésus lui répondait plutôt par sa propre question.</a:t>
            </a:r>
            <a:endParaRPr lang="en-US" sz="4800" dirty="0">
              <a:solidFill>
                <a:srgbClr val="000066"/>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26 Jésus lui dit: Qu'est-il écrit dans la loi? Qu'y lis-tu?</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Que dit la loi sur ce concernant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Dis-moi plutôt comment peut-on obtenir la vie éternelle à partir de tes connaissances de la loi ?</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27 Il répondit: Tu aimeras le Seigneur, ton Dieu, de tout ton cœur, de toute ton âme, de toute ta force, et de toute ta pensée; et ton prochain comme toi-même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latin typeface="Arial Rounded MT Bold" pitchFamily="34" charset="0"/>
              </a:rPr>
              <a:t>Le </a:t>
            </a:r>
            <a:r>
              <a:rPr lang="fr-FR" sz="4400" dirty="0" smtClean="0">
                <a:latin typeface="Arial Rounded MT Bold" pitchFamily="34" charset="0"/>
              </a:rPr>
              <a:t>docteur de la loi avait bien répondu.</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Il résonnait la même instruction que Jésus prêchait dans ses messages.</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La compréhension d’un docteur de la loi de la vie éternelle aurait été beaucoup plus complexe que cela, mais il voulait jouer un jeu de cerveau avec Jésus.  </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 28 Tu as bien répondu, lui dit Jésus; fais cela, et tu vivras.</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Encore, Jésus exhibait sa supériorité en mettant le docteur de la loi à la défensive.</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Le docteur de la loi pensait que ce serait lui qui allait avouer ou désavouer la réponse de Jésus, et c’était plutôt l’inverse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 29 Mais lui, voulant se justifier, dit à Jésus: Et qui est mon prochain?</a:t>
            </a:r>
            <a:endParaRPr lang="en-US" sz="4400" dirty="0" smtClean="0">
              <a:latin typeface="Arial Rounded MT Bold" pitchFamily="34" charset="0"/>
            </a:endParaRPr>
          </a:p>
          <a:p>
            <a:pPr lvl="0" algn="just"/>
            <a:r>
              <a:rPr lang="fr-FR" sz="4400" dirty="0" smtClean="0">
                <a:latin typeface="Arial Rounded MT Bold" pitchFamily="34" charset="0"/>
              </a:rPr>
              <a:t>Il n’a pas encore fini, il voulait se justifier.</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Il pourrait même être accompagné de ses adeptes.</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Rappelons-nous que sa question était dans le but d’éprouver Jésus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Et </a:t>
            </a:r>
            <a:r>
              <a:rPr lang="fr-FR" sz="4400" dirty="0" smtClean="0">
                <a:latin typeface="Arial Rounded MT Bold" pitchFamily="34" charset="0"/>
              </a:rPr>
              <a:t>qui est mon prochain?</a:t>
            </a:r>
            <a:endParaRPr lang="en-US" sz="4400" dirty="0" smtClean="0">
              <a:latin typeface="Arial Rounded MT Bold" pitchFamily="34" charset="0"/>
            </a:endParaRPr>
          </a:p>
          <a:p>
            <a:pPr lvl="0" algn="just"/>
            <a:r>
              <a:rPr lang="en-US" sz="4400" dirty="0" smtClean="0">
                <a:solidFill>
                  <a:srgbClr val="FFFF00"/>
                </a:solidFill>
                <a:latin typeface="Arial Rounded MT Bold" pitchFamily="34" charset="0"/>
              </a:rPr>
              <a:t>If I was there, I would give Jesus a high five.</a:t>
            </a:r>
          </a:p>
          <a:p>
            <a:pPr lvl="0" algn="just"/>
            <a:r>
              <a:rPr lang="en-US" sz="4400" dirty="0" smtClean="0">
                <a:latin typeface="Arial Rounded MT Bold" pitchFamily="34" charset="0"/>
              </a:rPr>
              <a:t>Jesus finally got the right question from him.</a:t>
            </a:r>
          </a:p>
          <a:p>
            <a:pPr lvl="0" algn="just"/>
            <a:r>
              <a:rPr lang="en-US" sz="4400" dirty="0" smtClean="0">
                <a:solidFill>
                  <a:srgbClr val="FFFF00"/>
                </a:solidFill>
                <a:latin typeface="Arial Rounded MT Bold" pitchFamily="34" charset="0"/>
              </a:rPr>
              <a:t>Yet again, the doctor will not get a straight answer.</a:t>
            </a:r>
          </a:p>
          <a:p>
            <a:pPr lvl="0" algn="just"/>
            <a:r>
              <a:rPr lang="en-US" sz="4400" dirty="0" smtClean="0">
                <a:latin typeface="Arial Rounded MT Bold" pitchFamily="34" charset="0"/>
              </a:rPr>
              <a:t>Jesus will expose his religious hypocrisy and that of the ecclesiastic body of Judaism</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600" dirty="0" smtClean="0">
                <a:latin typeface="Arial Rounded MT Bold" pitchFamily="34" charset="0"/>
              </a:rPr>
              <a:t>Jesus </a:t>
            </a:r>
            <a:r>
              <a:rPr lang="en-US" sz="4600" dirty="0" smtClean="0">
                <a:latin typeface="Arial Rounded MT Bold" pitchFamily="34" charset="0"/>
              </a:rPr>
              <a:t>will give him a snapshot on how God views people.</a:t>
            </a:r>
          </a:p>
          <a:p>
            <a:pPr lvl="0" algn="just"/>
            <a:r>
              <a:rPr lang="fr-FR" sz="4600" dirty="0" smtClean="0">
                <a:solidFill>
                  <a:srgbClr val="FFFF00"/>
                </a:solidFill>
                <a:latin typeface="Arial Rounded MT Bold" pitchFamily="34" charset="0"/>
              </a:rPr>
              <a:t>La réponse de Jésus correspond au penchant de la croyance erronée du docteur de la loi et non comment obtenir la vie éternelle</a:t>
            </a:r>
            <a:r>
              <a:rPr lang="fr-FR" sz="4600" dirty="0" smtClean="0">
                <a:solidFill>
                  <a:srgbClr val="FFFF00"/>
                </a:solidFill>
                <a:latin typeface="Arial Rounded MT Bold" pitchFamily="34" charset="0"/>
              </a:rPr>
              <a:t>.</a:t>
            </a:r>
            <a:endParaRPr lang="en-US" sz="4600" dirty="0" smtClean="0">
              <a:solidFill>
                <a:srgbClr val="FFFF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C’est </a:t>
            </a:r>
            <a:r>
              <a:rPr lang="fr-FR" sz="4800" dirty="0" smtClean="0">
                <a:latin typeface="Arial Rounded MT Bold" pitchFamily="34" charset="0"/>
              </a:rPr>
              <a:t>par la grâce que nous sommes sauvés et non par les œuvres.</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Faire du bien à son semblable n’admet pas au ciel mais c’est typique à l’attitude d’une personne régénérée.</a:t>
            </a:r>
            <a:endParaRPr lang="en-US" sz="4800" dirty="0">
              <a:solidFill>
                <a:srgbClr val="FFFF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 30 Jésus reprit la parole, et dit: Un homme descendait de Jérusalem à Jéricho. Il tomba au milieu des brigands, qui le dépouillèrent, le chargèrent de coups, et s'en allèrent, le laissant à demi mort.</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Un homme descendait de Jérusalem à Jéricho</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Jérusalem </a:t>
            </a:r>
            <a:r>
              <a:rPr lang="fr-FR" sz="4400" dirty="0" smtClean="0">
                <a:latin typeface="Arial Rounded MT Bold" pitchFamily="34" charset="0"/>
              </a:rPr>
              <a:t>est située à 780 mètres d’altitude au- dessus de la surface de la mer, tandis que Jéricho elle-même qui se situe à côté du Jourdain est au-dessous du niveau de la mer.</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Jérusalem est à 27 kilomètres de distance de Jéricho et une descente de plus de 3000 pieds</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latin typeface="Arial Rounded MT Bold" pitchFamily="34" charset="0"/>
              </a:rPr>
              <a:t>Sans </a:t>
            </a:r>
            <a:r>
              <a:rPr lang="fr-FR" sz="4400" dirty="0" smtClean="0">
                <a:latin typeface="Arial Rounded MT Bold" pitchFamily="34" charset="0"/>
              </a:rPr>
              <a:t>le dire, Jésus propose que la victime était supposément un Juif, un Pèlerin peut-être qui faisait son chemin de retour des Saintes Convocations.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Cette activité de gang n’est pas nouvelle sous le soleil ; les pirates existent dans tous les âges.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Ils le dépouillèrent, le chargèrent de coups, et s'en allèrent, le laissant à demi mort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Ces </a:t>
            </a:r>
            <a:r>
              <a:rPr lang="fr-FR" sz="4400" dirty="0" smtClean="0">
                <a:latin typeface="Arial Rounded MT Bold" pitchFamily="34" charset="0"/>
              </a:rPr>
              <a:t>genres de choses étaient monnaie courante dans le temps de Jésus remontant même dans le temps d’Esdras.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Esdras avait eu peur de descendre à Jérusalem avec tous les ustensiles du Temple par crainte de ces genres de brigands.</a:t>
            </a:r>
            <a:endParaRPr lang="en-US" sz="4400" dirty="0">
              <a:solidFill>
                <a:srgbClr val="66FFFF"/>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31 Un sacrificateur, qui par hasard descendait par le même chemin, ayant vu cet homme, passa outre.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sacrificateur pourrait se souiller en touchant un mort.</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Ses entrailles de miséricorde étaient fermées à l’égard de cette victime en vue de sauvegarder sa disponibilité pour le travail de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On </a:t>
            </a:r>
            <a:r>
              <a:rPr lang="fr-FR" sz="4400" dirty="0" smtClean="0">
                <a:latin typeface="Arial Rounded MT Bold" pitchFamily="34" charset="0"/>
              </a:rPr>
              <a:t>va prêcher le dimanche matin et on rencontre une personne en supplice, baignée de sang en besoin d’assistance, si on s’arrête pour l’assister, on va se salir et être en retard pour le service.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La chose la plus facile c’est de traverser de l’autre côté de la rue. Dieu comprend tout. </a:t>
            </a:r>
            <a:endParaRPr lang="en-US" sz="4400" dirty="0" smtClean="0">
              <a:solidFill>
                <a:srgbClr val="FFFF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 32 Un Lévite, qui arriva aussi dans ce lieu, l'ayant vu, passa outre.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Lévite pourrait se disqualifier pour le service du temple s’il touche un mort.</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Il s’abstient à tout prix de se souiller en vue pour plaire à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fr-FR" sz="4400" dirty="0" smtClean="0">
                <a:latin typeface="Arial Rounded MT Bold" pitchFamily="34" charset="0"/>
              </a:rPr>
              <a:t>Dieu </a:t>
            </a:r>
            <a:r>
              <a:rPr lang="fr-FR" sz="4400" dirty="0" smtClean="0">
                <a:latin typeface="Arial Rounded MT Bold" pitchFamily="34" charset="0"/>
              </a:rPr>
              <a:t>va lui complimenter se dit-il dans le soin qu’il prit afin de maintenir sa disponibilité pour le service.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problème c’est que et le Sacrificateur et le Lévite feraient outre s’il s’agissait d’un membre de leur famille.</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Même pour sauver la vie de leurs bétails, ils ne se rappelleraient pas de ce que dit la loi</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C’est là l’hypocrisie que Jésus voulait mettre à nue. </a:t>
            </a:r>
            <a:endParaRPr lang="en-US" sz="4400" dirty="0" smtClean="0">
              <a:solidFill>
                <a:srgbClr val="FFFF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 33 Mais un Samaritain, qui voyageait, étant venu là, fut ému de compassion lorsqu'il le vit.</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Samaritain, le Juif mélangé, le faux juif, la race la plus détestée des vrais Juifs.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Fut ému de compassion pour la victime sans tenir compte de sa nationalité.</a:t>
            </a:r>
            <a:endParaRPr lang="en-US" sz="44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E02"/>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 34 Il s'approcha, et banda ses plaies, en y versant de l'huile et du vin; puis il le mit sur sa propre monture, le conduisit à une hôtellerie, et prit soin de lui. </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35 Le lendemain, il tira deux deniers, les donna à l'hôte, et dit: Aie soin de lui, et ce que tu dépenseras de plus, je te le rendrai à mon retour.</a:t>
            </a:r>
            <a:endParaRPr lang="en-US" sz="4400" dirty="0" smtClean="0">
              <a:solidFill>
                <a:srgbClr val="66FFFF"/>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E02"/>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1</a:t>
            </a:r>
            <a:r>
              <a:rPr lang="fr-FR" sz="4400" dirty="0" smtClean="0">
                <a:latin typeface="Arial Rounded MT Bold" pitchFamily="34" charset="0"/>
              </a:rPr>
              <a:t>.   Il s'approcha de la victime pour s’informer de sa situation</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2.   Il banda ses plaies, en y versant de l'huile et du vin; </a:t>
            </a:r>
            <a:endParaRPr lang="en-US" sz="4400" dirty="0" smtClean="0">
              <a:solidFill>
                <a:srgbClr val="66FFFF"/>
              </a:solidFill>
              <a:latin typeface="Arial Rounded MT Bold" pitchFamily="34" charset="0"/>
            </a:endParaRPr>
          </a:p>
          <a:p>
            <a:pPr algn="just"/>
            <a:r>
              <a:rPr lang="fr-FR" sz="4400" dirty="0" smtClean="0">
                <a:latin typeface="Arial Rounded MT Bold" pitchFamily="34" charset="0"/>
              </a:rPr>
              <a:t>3.   Puis il le mit sur sa propre monture, </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4.   Il le conduisit à une hôtellerie, et prit soin de lui. </a:t>
            </a:r>
            <a:endParaRPr lang="en-US" sz="4400" dirty="0" smtClean="0">
              <a:solidFill>
                <a:srgbClr val="66FFFF"/>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E02"/>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5</a:t>
            </a:r>
            <a:r>
              <a:rPr lang="fr-FR" sz="4400" dirty="0" smtClean="0">
                <a:latin typeface="Arial Rounded MT Bold" pitchFamily="34" charset="0"/>
              </a:rPr>
              <a:t>.   Il passa la nuit avec la victime.</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6.   </a:t>
            </a:r>
            <a:r>
              <a:rPr lang="fr-FR" sz="4400" u="sng" dirty="0" smtClean="0">
                <a:solidFill>
                  <a:srgbClr val="66FFFF"/>
                </a:solidFill>
                <a:latin typeface="Arial Rounded MT Bold" pitchFamily="34" charset="0"/>
              </a:rPr>
              <a:t>Le lendemain</a:t>
            </a:r>
            <a:r>
              <a:rPr lang="fr-FR" sz="4400" dirty="0" smtClean="0">
                <a:solidFill>
                  <a:srgbClr val="66FFFF"/>
                </a:solidFill>
                <a:latin typeface="Arial Rounded MT Bold" pitchFamily="34" charset="0"/>
              </a:rPr>
              <a:t>, il tira deux deniers, les donna à l'hôte, (le denier était le salaire quotidien d’un ouvrier)</a:t>
            </a:r>
            <a:endParaRPr lang="en-US" sz="4400" dirty="0" smtClean="0">
              <a:solidFill>
                <a:srgbClr val="66FFFF"/>
              </a:solidFill>
              <a:latin typeface="Arial Rounded MT Bold" pitchFamily="34" charset="0"/>
            </a:endParaRPr>
          </a:p>
          <a:p>
            <a:pPr algn="just"/>
            <a:r>
              <a:rPr lang="fr-FR" sz="4400" dirty="0" smtClean="0">
                <a:latin typeface="Arial Rounded MT Bold" pitchFamily="34" charset="0"/>
              </a:rPr>
              <a:t>7.   Il confia ensuite le soin de la victime à un autre sous son compte. « Et dit: Aie soin de lui, et ce que tu dépenseras de plus, je te le rendrai à mon retour. </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solidFill>
                  <a:schemeClr val="tx1"/>
                </a:solidFill>
                <a:latin typeface="Arial Rounded MT Bold" pitchFamily="34" charset="0"/>
              </a:rPr>
              <a:t>36 Lequel de ces trois te semble avoir été le prochain de celui qui était tombé au milieu des brigands?</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Le docteur de la loi ne s’attendait pas à une telle réponse de Jésus.</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La parabole du bon Samaritain est si perçante que ce docteur et les autres qui écoutaient étaient stupéfaits de la sagesse de Jésus</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solidFill>
                  <a:schemeClr val="tx1"/>
                </a:solidFill>
                <a:latin typeface="Arial Rounded MT Bold" pitchFamily="34" charset="0"/>
              </a:rPr>
              <a:t>Cette </a:t>
            </a:r>
            <a:r>
              <a:rPr lang="fr-FR" sz="4400" dirty="0" smtClean="0">
                <a:solidFill>
                  <a:schemeClr val="tx1"/>
                </a:solidFill>
                <a:latin typeface="Arial Rounded MT Bold" pitchFamily="34" charset="0"/>
              </a:rPr>
              <a:t>parabole reste encore une des plus admirées des instructions de Jésus. </a:t>
            </a:r>
            <a:endParaRPr lang="en-US" sz="4400" dirty="0" smtClean="0">
              <a:solidFill>
                <a:schemeClr val="tx1"/>
              </a:solidFill>
              <a:latin typeface="Arial Rounded MT Bold" pitchFamily="34" charset="0"/>
            </a:endParaRPr>
          </a:p>
          <a:p>
            <a:pPr algn="just"/>
            <a:r>
              <a:rPr lang="fr-FR" sz="4400" dirty="0" smtClean="0">
                <a:solidFill>
                  <a:srgbClr val="000066"/>
                </a:solidFill>
                <a:latin typeface="Arial Rounded MT Bold" pitchFamily="34" charset="0"/>
              </a:rPr>
              <a:t> 37 C'est celui qui a exercé la miséricorde envers lui, répondit le docteur de la loi. Et Jésus lui dit: Va, et toi, fais de même.</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C'est celui qui a exercé la miséricorde envers lui.</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Remarquez le ton de la réponse de ce docteur ; sa culpabilité peut être ressentie</a:t>
            </a:r>
            <a:r>
              <a:rPr lang="fr-FR" sz="4400" dirty="0" smtClean="0">
                <a:solidFill>
                  <a:srgbClr val="000066"/>
                </a:solidFill>
                <a:latin typeface="Arial Rounded MT Bold" pitchFamily="34" charset="0"/>
              </a:rPr>
              <a:t>.</a:t>
            </a:r>
            <a:endParaRPr lang="en-US" sz="4400" dirty="0" smtClean="0">
              <a:solidFill>
                <a:srgbClr val="000066"/>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solidFill>
                  <a:schemeClr val="tx1"/>
                </a:solidFill>
                <a:latin typeface="Arial Rounded MT Bold" pitchFamily="34" charset="0"/>
              </a:rPr>
              <a:t>Plus </a:t>
            </a:r>
            <a:r>
              <a:rPr lang="fr-FR" sz="4400" dirty="0" smtClean="0">
                <a:solidFill>
                  <a:schemeClr val="tx1"/>
                </a:solidFill>
                <a:latin typeface="Arial Rounded MT Bold" pitchFamily="34" charset="0"/>
              </a:rPr>
              <a:t>de réplique, le vilain devient la victime. Il venait pour éprouver Jésus, et c’était lui qui partait la tête courbée.</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Et Jésus lui dit: Va, et toi, fais de même.</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Si tu veux avoir la vie éternelle, vas et suis le modèle du Bon Samaritain et non celui du Sacrificateur et du Lévite.</a:t>
            </a:r>
            <a:endParaRPr lang="en-US" sz="4400" dirty="0">
              <a:solidFill>
                <a:schemeClr val="tx1"/>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rgbClr val="C00000"/>
                </a:solidFill>
                <a:latin typeface="Arial Rounded MT Bold" pitchFamily="34" charset="0"/>
              </a:rPr>
              <a:t>LA BONNE PART QUE MARIE A CHOISIE : LUC 10 : 38-42 </a:t>
            </a:r>
            <a:endParaRPr lang="en-US" sz="4400" dirty="0" smtClean="0">
              <a:solidFill>
                <a:srgbClr val="C00000"/>
              </a:solidFill>
              <a:latin typeface="Arial Rounded MT Bold" pitchFamily="34" charset="0"/>
            </a:endParaRPr>
          </a:p>
          <a:p>
            <a:pPr algn="just"/>
            <a:r>
              <a:rPr lang="fr-FR" sz="4400" dirty="0" smtClean="0">
                <a:solidFill>
                  <a:schemeClr val="tx1"/>
                </a:solidFill>
                <a:latin typeface="Arial Rounded MT Bold" pitchFamily="34" charset="0"/>
              </a:rPr>
              <a:t>38 ¶ Comme Jésus était en chemin avec ses disciples, il entra dans un village, et une femme, nommée Marthe, le reçut dans sa maison.</a:t>
            </a:r>
            <a:endParaRPr lang="en-US" sz="4400" dirty="0" smtClean="0">
              <a:solidFill>
                <a:schemeClr val="tx1"/>
              </a:solidFill>
              <a:latin typeface="Arial Rounded MT Bold" pitchFamily="34" charset="0"/>
            </a:endParaRPr>
          </a:p>
          <a:p>
            <a:pPr algn="just"/>
            <a:r>
              <a:rPr lang="fr-FR" sz="4400" dirty="0" smtClean="0">
                <a:solidFill>
                  <a:srgbClr val="C00000"/>
                </a:solidFill>
                <a:latin typeface="Arial Rounded MT Bold" pitchFamily="34" charset="0"/>
              </a:rPr>
              <a:t> 39 Elle avait une sœur, nommée Marie, qui, s'étant assise aux pieds du Seigneur, écoutait sa parole.</a:t>
            </a:r>
            <a:endParaRPr lang="en-US" sz="4400" dirty="0" smtClean="0">
              <a:solidFill>
                <a:srgbClr val="C00000"/>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solidFill>
                  <a:schemeClr val="tx1"/>
                </a:solidFill>
                <a:latin typeface="Arial Rounded MT Bold" pitchFamily="34" charset="0"/>
              </a:rPr>
              <a:t> 40 Marthe, occupée à divers soins domestiques, survint et dit: Seigneur, cela ne te fait-il rien que ma sœur me laisse seule pour servir? Dis-lui donc de m'aider.</a:t>
            </a:r>
            <a:endParaRPr lang="en-US" sz="4400" dirty="0" smtClean="0">
              <a:solidFill>
                <a:schemeClr val="tx1"/>
              </a:solidFill>
              <a:latin typeface="Arial Rounded MT Bold" pitchFamily="34" charset="0"/>
            </a:endParaRPr>
          </a:p>
          <a:p>
            <a:pPr algn="just"/>
            <a:r>
              <a:rPr lang="fr-FR" sz="4400" dirty="0" smtClean="0">
                <a:solidFill>
                  <a:srgbClr val="C00000"/>
                </a:solidFill>
                <a:latin typeface="Arial Rounded MT Bold" pitchFamily="34" charset="0"/>
              </a:rPr>
              <a:t> 41 Le Seigneur lui répondit: Marthe, Marthe, tu t'inquiètes et tu t'agites pour beaucoup de choses.</a:t>
            </a:r>
            <a:endParaRPr lang="en-US" sz="4400" dirty="0" smtClean="0">
              <a:solidFill>
                <a:srgbClr val="C00000"/>
              </a:solidFill>
              <a:latin typeface="Arial Rounded MT Bold" pitchFamily="34" charset="0"/>
            </a:endParaRPr>
          </a:p>
          <a:p>
            <a:pPr algn="just"/>
            <a:r>
              <a:rPr lang="fr-FR" sz="4400" dirty="0" smtClean="0">
                <a:solidFill>
                  <a:schemeClr val="tx1"/>
                </a:solidFill>
                <a:latin typeface="Arial Rounded MT Bold" pitchFamily="34" charset="0"/>
              </a:rPr>
              <a:t> 42 Une seule chose est nécessaire. Marie a choisi la bonne part, qui ne lui sera point ôtée.</a:t>
            </a:r>
            <a:endParaRPr lang="en-US" sz="4400" dirty="0">
              <a:solidFill>
                <a:schemeClr val="tx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ctr"/>
            <a:r>
              <a:rPr lang="fr-FR" sz="4400" dirty="0" smtClean="0">
                <a:solidFill>
                  <a:srgbClr val="000066"/>
                </a:solidFill>
                <a:latin typeface="Arial Rounded MT Bold" pitchFamily="34" charset="0"/>
              </a:rPr>
              <a:t>EXPLICATION DES VERSETS</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Le village en question s’appelle Béthanie, à environ 3 kilomètres de Jérusalem.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Ici </a:t>
            </a:r>
            <a:r>
              <a:rPr lang="fr-FR" sz="4400" dirty="0" smtClean="0">
                <a:solidFill>
                  <a:srgbClr val="000066"/>
                </a:solidFill>
                <a:latin typeface="Arial Rounded MT Bold" pitchFamily="34" charset="0"/>
              </a:rPr>
              <a:t>dans Luc chapitre 10 : 38-42, nous trouvons Marthe en train de servir Jésus dénuée de joie.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En plus de cela, Jésus va lui répliquer de son attitude moins gentille.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Elle se fatiguait seule à la cuisine pour préparer un repas  pour Jésus. </a:t>
            </a:r>
            <a:endParaRPr lang="en-US" sz="4400" dirty="0" smtClean="0">
              <a:solidFill>
                <a:srgbClr val="000066"/>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solidFill>
                  <a:schemeClr val="tx1"/>
                </a:solidFill>
                <a:latin typeface="Arial Rounded MT Bold" pitchFamily="34" charset="0"/>
              </a:rPr>
              <a:t>Apparemment</a:t>
            </a:r>
            <a:r>
              <a:rPr lang="fr-FR" sz="4400" dirty="0" smtClean="0">
                <a:solidFill>
                  <a:schemeClr val="tx1"/>
                </a:solidFill>
                <a:latin typeface="Arial Rounded MT Bold" pitchFamily="34" charset="0"/>
              </a:rPr>
              <a:t>, Elle se montrait très hospitalière à l’endroit de son Sauveur, mais au lieu d’être recommandée pour ses soucis, c’était des reproches qu’elle recevait du Maître.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Est-il possible de servir Dieu inlassablement avec une mauvaise attitude ?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Peut-on devenir distrait et désorienté en servant Dieu ? </a:t>
            </a:r>
            <a:endParaRPr lang="en-US" sz="4400" dirty="0" smtClean="0">
              <a:solidFill>
                <a:schemeClr val="tx1"/>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solidFill>
                  <a:schemeClr val="tx1"/>
                </a:solidFill>
                <a:latin typeface="Arial Rounded MT Bold" pitchFamily="34" charset="0"/>
              </a:rPr>
              <a:t>Est-ce </a:t>
            </a:r>
            <a:r>
              <a:rPr lang="fr-FR" sz="4400" dirty="0" smtClean="0">
                <a:solidFill>
                  <a:schemeClr val="tx1"/>
                </a:solidFill>
                <a:latin typeface="Arial Rounded MT Bold" pitchFamily="34" charset="0"/>
              </a:rPr>
              <a:t>que la perplexité et l’excès peuvent nous épier de notre joie de servir Dieu ?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Est-ce que l’indifférence des autres peut drainer notre joie dans le service de Dieu?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Est-ce que nos préoccupations pour effectuer le travail de Dieu peuvent justifier notre manque d’intimité avec Dieu ?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Qu’est-ce qui épie votre joie de servir Dieu ce matin ?  </a:t>
            </a:r>
            <a:endParaRPr lang="en-US" sz="4400" dirty="0" smtClean="0">
              <a:solidFill>
                <a:srgbClr val="000066"/>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Jésus </a:t>
            </a:r>
            <a:r>
              <a:rPr lang="fr-FR" sz="4400" dirty="0" smtClean="0">
                <a:solidFill>
                  <a:schemeClr val="tx1"/>
                </a:solidFill>
                <a:latin typeface="Arial Rounded MT Bold" pitchFamily="34" charset="0"/>
              </a:rPr>
              <a:t>a déclaré, « La moisson est mûre, mais il y a peu d’ouvriers. »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Le manque d’ouvriers cautionne le fait que beaucoup sont trop engagés et font des surmenages dans l’œuvre de Dieu.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Malgré la carence d’ouvriers, ceux qui embrassent le travail de Dieu courent le risque d’avoir leurs œuvres disqualifiées s’ils ne fassent pas attention. </a:t>
            </a:r>
            <a:endParaRPr lang="en-US" sz="4400" dirty="0" smtClean="0">
              <a:solidFill>
                <a:schemeClr val="tx1"/>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solidFill>
                  <a:schemeClr val="tx1"/>
                </a:solidFill>
                <a:latin typeface="Arial Rounded MT Bold" pitchFamily="34" charset="0"/>
              </a:rPr>
              <a:t>Il </a:t>
            </a:r>
            <a:r>
              <a:rPr lang="fr-FR" sz="4400" dirty="0" smtClean="0">
                <a:solidFill>
                  <a:schemeClr val="tx1"/>
                </a:solidFill>
                <a:latin typeface="Arial Rounded MT Bold" pitchFamily="34" charset="0"/>
              </a:rPr>
              <a:t>y a toujours une grande distinction à faire entre le travail de Dieu et l’intimité avec Dieu.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Si notre engagement dans l’œuvre de Dieu parvient à embarrasser notre intimité avec Dieu, nous devons toujours choisir la meilleure part.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Jésus avait de proches amies qui le recevaient dans leurs maisons de temps et autres. </a:t>
            </a:r>
            <a:endParaRPr lang="en-US" sz="4400" dirty="0" smtClean="0">
              <a:solidFill>
                <a:schemeClr val="tx1"/>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chemeClr val="tx1"/>
                </a:solidFill>
                <a:latin typeface="Arial Rounded MT Bold" pitchFamily="34" charset="0"/>
              </a:rPr>
              <a:t>La </a:t>
            </a:r>
            <a:r>
              <a:rPr lang="fr-FR" sz="4400" dirty="0" smtClean="0">
                <a:solidFill>
                  <a:schemeClr val="tx1"/>
                </a:solidFill>
                <a:latin typeface="Arial Rounded MT Bold" pitchFamily="34" charset="0"/>
              </a:rPr>
              <a:t>maison de Marthe était exceptionnelle, parce qu’elle est mentionnée en maintes reprises dans la Bible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Chaque membre de la famille Marthe, Marie et Lazare avait une intimité particulière avec Jésus.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Quand Lazare tombait malade, on envoyait dire à Jésus, « Celui que tu aimes est malade. » </a:t>
            </a:r>
            <a:endParaRPr lang="en-US" sz="4400" dirty="0" smtClean="0">
              <a:solidFill>
                <a:schemeClr val="tx1"/>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fr-FR" sz="4400" dirty="0" smtClean="0">
                <a:solidFill>
                  <a:schemeClr val="tx1"/>
                </a:solidFill>
                <a:latin typeface="Arial Rounded MT Bold" pitchFamily="34" charset="0"/>
              </a:rPr>
              <a:t>En </a:t>
            </a:r>
            <a:r>
              <a:rPr lang="fr-FR" sz="4400" dirty="0" smtClean="0">
                <a:solidFill>
                  <a:schemeClr val="tx1"/>
                </a:solidFill>
                <a:latin typeface="Arial Rounded MT Bold" pitchFamily="34" charset="0"/>
              </a:rPr>
              <a:t>d’autres termes, « ton bon ami, ton meilleur ami, ton copain est malade. » </a:t>
            </a:r>
            <a:endParaRPr lang="en-US" sz="4400" dirty="0" smtClean="0">
              <a:solidFill>
                <a:schemeClr val="tx1"/>
              </a:solidFill>
              <a:latin typeface="Arial Rounded MT Bold" pitchFamily="34" charset="0"/>
            </a:endParaRPr>
          </a:p>
          <a:p>
            <a:pPr lvl="0" algn="just"/>
            <a:r>
              <a:rPr lang="fr-FR" sz="4400" dirty="0" smtClean="0">
                <a:solidFill>
                  <a:srgbClr val="000066"/>
                </a:solidFill>
                <a:latin typeface="Arial Rounded MT Bold" pitchFamily="34" charset="0"/>
              </a:rPr>
              <a:t>Marthe est mentionnée comme la maîtresse de la maison parce  qu’elle était assurément l’ainée de la famille. </a:t>
            </a:r>
            <a:endParaRPr lang="en-US" sz="4400" dirty="0" smtClean="0">
              <a:solidFill>
                <a:srgbClr val="000066"/>
              </a:solidFill>
              <a:latin typeface="Arial Rounded MT Bold" pitchFamily="34" charset="0"/>
            </a:endParaRPr>
          </a:p>
          <a:p>
            <a:pPr lvl="0" algn="just"/>
            <a:r>
              <a:rPr lang="fr-FR" sz="4400" dirty="0" smtClean="0">
                <a:solidFill>
                  <a:schemeClr val="tx1"/>
                </a:solidFill>
                <a:latin typeface="Arial Rounded MT Bold" pitchFamily="34" charset="0"/>
              </a:rPr>
              <a:t>Jésus n’avait pas de maisons sur cette terre, Dieu merci pour les femmes de distinction comme Marthe qui s’assuraient toujours de ses soins. </a:t>
            </a:r>
            <a:endParaRPr lang="en-US" sz="4400" dirty="0" smtClean="0">
              <a:solidFill>
                <a:schemeClr val="tx1"/>
              </a:solidFill>
              <a:latin typeface="Arial Rounded MT Bold" pitchFamily="34" charset="0"/>
            </a:endParaRPr>
          </a:p>
          <a:p>
            <a:pPr algn="just"/>
            <a:r>
              <a:rPr lang="fr-FR" sz="4400" b="1" dirty="0" smtClean="0">
                <a:latin typeface="Arial Rounded MT Bold" pitchFamily="34" charset="0"/>
              </a:rPr>
              <a:t> </a:t>
            </a:r>
            <a:endParaRPr lang="en-US" sz="4400" dirty="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800" b="1" dirty="0" smtClean="0">
                <a:solidFill>
                  <a:srgbClr val="FF0000"/>
                </a:solidFill>
                <a:latin typeface="Arial Rounded MT Bold" pitchFamily="34" charset="0"/>
              </a:rPr>
              <a:t>LA </a:t>
            </a:r>
            <a:r>
              <a:rPr lang="fr-FR" sz="3800" b="1" dirty="0" smtClean="0">
                <a:solidFill>
                  <a:srgbClr val="FF0000"/>
                </a:solidFill>
                <a:latin typeface="Arial Rounded MT Bold" pitchFamily="34" charset="0"/>
              </a:rPr>
              <a:t>REPROCHE DE JÉSUS À L'ÉGARD DE MARTHE </a:t>
            </a:r>
            <a:endParaRPr lang="en-US" sz="3800" dirty="0" smtClean="0">
              <a:solidFill>
                <a:srgbClr val="FF0000"/>
              </a:solidFill>
              <a:latin typeface="Arial Rounded MT Bold" pitchFamily="34" charset="0"/>
            </a:endParaRPr>
          </a:p>
          <a:p>
            <a:pPr lvl="0" algn="just"/>
            <a:r>
              <a:rPr lang="fr-FR" sz="3800" dirty="0" smtClean="0">
                <a:solidFill>
                  <a:schemeClr val="tx1"/>
                </a:solidFill>
                <a:latin typeface="Arial Rounded MT Bold" pitchFamily="34" charset="0"/>
              </a:rPr>
              <a:t>Luc 10 :41 Le Seigneur lui répondit: </a:t>
            </a:r>
            <a:r>
              <a:rPr lang="fr-FR" sz="3800" b="1" u="sng" dirty="0" smtClean="0">
                <a:solidFill>
                  <a:schemeClr val="tx1"/>
                </a:solidFill>
                <a:latin typeface="Arial Rounded MT Bold" pitchFamily="34" charset="0"/>
              </a:rPr>
              <a:t>Marthe</a:t>
            </a:r>
            <a:r>
              <a:rPr lang="fr-FR" sz="3800" b="1" dirty="0" smtClean="0">
                <a:solidFill>
                  <a:schemeClr val="tx1"/>
                </a:solidFill>
                <a:latin typeface="Arial Rounded MT Bold" pitchFamily="34" charset="0"/>
              </a:rPr>
              <a:t>, </a:t>
            </a:r>
            <a:r>
              <a:rPr lang="fr-FR" sz="3800" b="1" u="sng" dirty="0" smtClean="0">
                <a:solidFill>
                  <a:schemeClr val="tx1"/>
                </a:solidFill>
                <a:latin typeface="Arial Rounded MT Bold" pitchFamily="34" charset="0"/>
              </a:rPr>
              <a:t>Marthe</a:t>
            </a:r>
            <a:r>
              <a:rPr lang="fr-FR" sz="3800" dirty="0" smtClean="0">
                <a:solidFill>
                  <a:schemeClr val="tx1"/>
                </a:solidFill>
                <a:latin typeface="Arial Rounded MT Bold" pitchFamily="34" charset="0"/>
              </a:rPr>
              <a:t>, tu t'inquiètes et tu t'agites pour beaucoup de choses. </a:t>
            </a:r>
            <a:endParaRPr lang="en-US" sz="3800" dirty="0" smtClean="0">
              <a:solidFill>
                <a:schemeClr val="tx1"/>
              </a:solidFill>
              <a:latin typeface="Arial Rounded MT Bold" pitchFamily="34" charset="0"/>
            </a:endParaRPr>
          </a:p>
          <a:p>
            <a:pPr lvl="0" algn="just"/>
            <a:r>
              <a:rPr lang="fr-FR" sz="3800" dirty="0" smtClean="0">
                <a:solidFill>
                  <a:srgbClr val="FF0000"/>
                </a:solidFill>
                <a:latin typeface="Arial Rounded MT Bold" pitchFamily="34" charset="0"/>
              </a:rPr>
              <a:t>42 Une seule chose est nécessaire. Marie a choisi la bonne part, qui ne lui sera point ôtée. </a:t>
            </a:r>
            <a:endParaRPr lang="en-US" sz="3800" dirty="0" smtClean="0">
              <a:solidFill>
                <a:srgbClr val="FF0000"/>
              </a:solidFill>
              <a:latin typeface="Arial Rounded MT Bold" pitchFamily="34" charset="0"/>
            </a:endParaRPr>
          </a:p>
          <a:p>
            <a:pPr lvl="0" algn="just"/>
            <a:r>
              <a:rPr lang="fr-FR" sz="3800" dirty="0" smtClean="0">
                <a:solidFill>
                  <a:schemeClr val="tx1"/>
                </a:solidFill>
                <a:latin typeface="Arial Rounded MT Bold" pitchFamily="34" charset="0"/>
              </a:rPr>
              <a:t>Marthe, Marthe indique de l’affection de Jésus envers Marthe. </a:t>
            </a:r>
            <a:endParaRPr lang="en-US" sz="3800" dirty="0" smtClean="0">
              <a:solidFill>
                <a:schemeClr val="tx1"/>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chemeClr val="tx1"/>
                </a:solidFill>
                <a:latin typeface="Arial Rounded MT Bold" pitchFamily="34" charset="0"/>
              </a:rPr>
              <a:t>Tu </a:t>
            </a:r>
            <a:r>
              <a:rPr lang="fr-FR" sz="4400" dirty="0" smtClean="0">
                <a:solidFill>
                  <a:schemeClr val="tx1"/>
                </a:solidFill>
                <a:latin typeface="Arial Rounded MT Bold" pitchFamily="34" charset="0"/>
              </a:rPr>
              <a:t>t’inquiètes </a:t>
            </a:r>
            <a:r>
              <a:rPr lang="fr-FR" sz="4400" dirty="0" smtClean="0">
                <a:solidFill>
                  <a:schemeClr val="tx1"/>
                </a:solidFill>
                <a:latin typeface="Arial Rounded MT Bold" pitchFamily="34" charset="0"/>
              </a:rPr>
              <a:t>de me satisfaire. </a:t>
            </a:r>
            <a:endParaRPr lang="en-US" sz="4400" dirty="0" smtClean="0">
              <a:solidFill>
                <a:schemeClr val="tx1"/>
              </a:solidFill>
              <a:latin typeface="Arial Rounded MT Bold" pitchFamily="34" charset="0"/>
            </a:endParaRPr>
          </a:p>
          <a:p>
            <a:pPr lvl="0" algn="just"/>
            <a:r>
              <a:rPr lang="fr-FR" sz="4400" dirty="0" smtClean="0">
                <a:solidFill>
                  <a:srgbClr val="FF0000"/>
                </a:solidFill>
                <a:latin typeface="Arial Rounded MT Bold" pitchFamily="34" charset="0"/>
              </a:rPr>
              <a:t>Tu t’inquiètes de ce que les critiques vont dire. </a:t>
            </a:r>
            <a:endParaRPr lang="en-US" sz="4400" dirty="0" smtClean="0">
              <a:solidFill>
                <a:srgbClr val="FF0000"/>
              </a:solidFill>
              <a:latin typeface="Arial Rounded MT Bold" pitchFamily="34" charset="0"/>
            </a:endParaRPr>
          </a:p>
          <a:p>
            <a:pPr lvl="0" algn="just"/>
            <a:r>
              <a:rPr lang="fr-FR" sz="4400" dirty="0" smtClean="0">
                <a:solidFill>
                  <a:schemeClr val="tx1"/>
                </a:solidFill>
                <a:latin typeface="Arial Rounded MT Bold" pitchFamily="34" charset="0"/>
              </a:rPr>
              <a:t>Tu t’inquiètes de me servir de la même manière des femmes riches. </a:t>
            </a:r>
            <a:endParaRPr lang="en-US" sz="4400" dirty="0" smtClean="0">
              <a:solidFill>
                <a:schemeClr val="tx1"/>
              </a:solidFill>
              <a:latin typeface="Arial Rounded MT Bold" pitchFamily="34" charset="0"/>
            </a:endParaRPr>
          </a:p>
          <a:p>
            <a:pPr lvl="0" algn="just"/>
            <a:r>
              <a:rPr lang="fr-FR" sz="4400" dirty="0" smtClean="0">
                <a:solidFill>
                  <a:srgbClr val="FF0000"/>
                </a:solidFill>
                <a:latin typeface="Arial Rounded MT Bold" pitchFamily="34" charset="0"/>
              </a:rPr>
              <a:t>Et tu t’agites pour beaucoup de choses </a:t>
            </a:r>
            <a:endParaRPr lang="en-US" sz="4400" dirty="0" smtClean="0">
              <a:solidFill>
                <a:srgbClr val="FF0000"/>
              </a:solidFill>
              <a:latin typeface="Arial Rounded MT Bold" pitchFamily="34" charset="0"/>
            </a:endParaRPr>
          </a:p>
          <a:p>
            <a:pPr lvl="0" algn="just"/>
            <a:r>
              <a:rPr lang="fr-FR" sz="4400" dirty="0" smtClean="0">
                <a:solidFill>
                  <a:schemeClr val="tx1"/>
                </a:solidFill>
                <a:latin typeface="Arial Rounded MT Bold" pitchFamily="34" charset="0"/>
              </a:rPr>
              <a:t>Tu perds ton cool. </a:t>
            </a:r>
            <a:endParaRPr lang="en-US" sz="4400" dirty="0" smtClean="0">
              <a:solidFill>
                <a:schemeClr val="tx1"/>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chemeClr val="tx1"/>
                </a:solidFill>
                <a:latin typeface="Arial Rounded MT Bold" pitchFamily="34" charset="0"/>
              </a:rPr>
              <a:t>Tu </a:t>
            </a:r>
            <a:r>
              <a:rPr lang="fr-FR" sz="4400" dirty="0" smtClean="0">
                <a:solidFill>
                  <a:schemeClr val="tx1"/>
                </a:solidFill>
                <a:latin typeface="Arial Rounded MT Bold" pitchFamily="34" charset="0"/>
              </a:rPr>
              <a:t>perds ta joie </a:t>
            </a:r>
            <a:endParaRPr lang="en-US" sz="4400" dirty="0" smtClean="0">
              <a:solidFill>
                <a:schemeClr val="tx1"/>
              </a:solidFill>
              <a:latin typeface="Arial Rounded MT Bold" pitchFamily="34" charset="0"/>
            </a:endParaRPr>
          </a:p>
          <a:p>
            <a:pPr lvl="0" algn="just"/>
            <a:r>
              <a:rPr lang="fr-FR" sz="4400" dirty="0" smtClean="0">
                <a:solidFill>
                  <a:srgbClr val="FF0000"/>
                </a:solidFill>
                <a:latin typeface="Arial Rounded MT Bold" pitchFamily="34" charset="0"/>
              </a:rPr>
              <a:t>Tu perds ta patience </a:t>
            </a:r>
            <a:endParaRPr lang="en-US" sz="4400" dirty="0" smtClean="0">
              <a:solidFill>
                <a:srgbClr val="FF0000"/>
              </a:solidFill>
              <a:latin typeface="Arial Rounded MT Bold" pitchFamily="34" charset="0"/>
            </a:endParaRPr>
          </a:p>
          <a:p>
            <a:pPr lvl="0" algn="just"/>
            <a:r>
              <a:rPr lang="fr-FR" sz="4400" dirty="0" smtClean="0">
                <a:solidFill>
                  <a:schemeClr val="tx1"/>
                </a:solidFill>
                <a:latin typeface="Arial Rounded MT Bold" pitchFamily="34" charset="0"/>
              </a:rPr>
              <a:t>Tu perds ta confidence </a:t>
            </a:r>
            <a:endParaRPr lang="en-US" sz="4400" dirty="0" smtClean="0">
              <a:solidFill>
                <a:schemeClr val="tx1"/>
              </a:solidFill>
              <a:latin typeface="Arial Rounded MT Bold" pitchFamily="34" charset="0"/>
            </a:endParaRPr>
          </a:p>
          <a:p>
            <a:pPr lvl="0" algn="just"/>
            <a:r>
              <a:rPr lang="fr-FR" sz="4400" dirty="0" smtClean="0">
                <a:solidFill>
                  <a:srgbClr val="FF0000"/>
                </a:solidFill>
                <a:latin typeface="Arial Rounded MT Bold" pitchFamily="34" charset="0"/>
              </a:rPr>
              <a:t>Tu t’imagines des choses qui ne sont pas valables. </a:t>
            </a:r>
            <a:endParaRPr lang="en-US" sz="4400" dirty="0" smtClean="0">
              <a:solidFill>
                <a:srgbClr val="FF0000"/>
              </a:solidFill>
              <a:latin typeface="Arial Rounded MT Bold" pitchFamily="34" charset="0"/>
            </a:endParaRPr>
          </a:p>
          <a:p>
            <a:pPr lvl="0" algn="just"/>
            <a:r>
              <a:rPr lang="fr-FR" sz="4400" dirty="0" smtClean="0">
                <a:solidFill>
                  <a:schemeClr val="tx1"/>
                </a:solidFill>
                <a:latin typeface="Arial Rounded MT Bold" pitchFamily="34" charset="0"/>
              </a:rPr>
              <a:t>Le but de ma visite est de vous voir et passer du temps avec vous. </a:t>
            </a:r>
            <a:endParaRPr lang="en-US" sz="4400" dirty="0" smtClean="0">
              <a:solidFill>
                <a:schemeClr val="tx1"/>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FF0000"/>
                </a:solidFill>
                <a:latin typeface="Arial Rounded MT Bold" pitchFamily="34" charset="0"/>
              </a:rPr>
              <a:t>Ma </a:t>
            </a:r>
            <a:r>
              <a:rPr lang="fr-FR" sz="4400" dirty="0" smtClean="0">
                <a:solidFill>
                  <a:srgbClr val="FF0000"/>
                </a:solidFill>
                <a:latin typeface="Arial Rounded MT Bold" pitchFamily="34" charset="0"/>
              </a:rPr>
              <a:t>visite est pour vous annoncer ma mort à venir. </a:t>
            </a:r>
            <a:endParaRPr lang="en-US" sz="4400" dirty="0" smtClean="0">
              <a:solidFill>
                <a:srgbClr val="FF0000"/>
              </a:solidFill>
              <a:latin typeface="Arial Rounded MT Bold" pitchFamily="34" charset="0"/>
            </a:endParaRPr>
          </a:p>
          <a:p>
            <a:pPr lvl="0" algn="just"/>
            <a:r>
              <a:rPr lang="fr-FR" sz="4400" dirty="0" smtClean="0">
                <a:solidFill>
                  <a:schemeClr val="tx1"/>
                </a:solidFill>
                <a:latin typeface="Arial Rounded MT Bold" pitchFamily="34" charset="0"/>
              </a:rPr>
              <a:t>Ma visite n’était pas pour être servi mais pour servir. </a:t>
            </a:r>
            <a:endParaRPr lang="en-US" sz="4400" dirty="0" smtClean="0">
              <a:solidFill>
                <a:schemeClr val="tx1"/>
              </a:solidFill>
              <a:latin typeface="Arial Rounded MT Bold" pitchFamily="34" charset="0"/>
            </a:endParaRPr>
          </a:p>
          <a:p>
            <a:pPr lvl="0" algn="just"/>
            <a:r>
              <a:rPr lang="fr-FR" sz="4400" dirty="0" smtClean="0">
                <a:solidFill>
                  <a:srgbClr val="FF0000"/>
                </a:solidFill>
                <a:latin typeface="Arial Rounded MT Bold" pitchFamily="34" charset="0"/>
              </a:rPr>
              <a:t>Marie a choisi la bonne part. </a:t>
            </a:r>
            <a:endParaRPr lang="en-US" sz="4400" dirty="0" smtClean="0">
              <a:solidFill>
                <a:srgbClr val="FF0000"/>
              </a:solidFill>
              <a:latin typeface="Arial Rounded MT Bold" pitchFamily="34" charset="0"/>
            </a:endParaRPr>
          </a:p>
          <a:p>
            <a:pPr lvl="0" algn="just"/>
            <a:r>
              <a:rPr lang="fr-FR" sz="4400" dirty="0" smtClean="0">
                <a:solidFill>
                  <a:schemeClr val="tx1"/>
                </a:solidFill>
                <a:latin typeface="Arial Rounded MT Bold" pitchFamily="34" charset="0"/>
              </a:rPr>
              <a:t>Marie a satisfait la raison de ma visite. </a:t>
            </a:r>
            <a:endParaRPr lang="en-US" sz="4400" dirty="0" smtClean="0">
              <a:solidFill>
                <a:schemeClr val="tx1"/>
              </a:solidFill>
              <a:latin typeface="Arial Rounded MT Bold" pitchFamily="34" charset="0"/>
            </a:endParaRPr>
          </a:p>
          <a:p>
            <a:pPr lvl="0" algn="just"/>
            <a:r>
              <a:rPr lang="fr-FR" sz="4400" dirty="0" smtClean="0">
                <a:solidFill>
                  <a:srgbClr val="FF0000"/>
                </a:solidFill>
                <a:latin typeface="Arial Rounded MT Bold" pitchFamily="34" charset="0"/>
              </a:rPr>
              <a:t>Elle </a:t>
            </a:r>
            <a:r>
              <a:rPr lang="fr-FR" sz="4400" dirty="0" smtClean="0">
                <a:solidFill>
                  <a:srgbClr val="FF0000"/>
                </a:solidFill>
                <a:latin typeface="Arial Rounded MT Bold" pitchFamily="34" charset="0"/>
              </a:rPr>
              <a:t>a bénéficié de ma visite au maximum et toi au minimum. </a:t>
            </a:r>
            <a:endParaRPr lang="en-US" sz="4400" dirty="0" smtClean="0">
              <a:solidFill>
                <a:srgbClr val="FF0000"/>
              </a:solidFill>
              <a:latin typeface="Arial Rounded MT Bold" pitchFamily="34" charset="0"/>
            </a:endParaRPr>
          </a:p>
          <a:p>
            <a:pPr algn="just"/>
            <a:endParaRPr lang="en-US" sz="4400" dirty="0" smtClean="0">
              <a:solidFill>
                <a:srgbClr val="66FFFF"/>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66FFFF"/>
                </a:solidFill>
                <a:latin typeface="Arial Rounded MT Bold" pitchFamily="34" charset="0"/>
              </a:rPr>
              <a:t>CONCLUSION</a:t>
            </a:r>
            <a:endParaRPr lang="en-US" sz="4400" dirty="0" smtClean="0">
              <a:solidFill>
                <a:srgbClr val="66FFFF"/>
              </a:solidFill>
              <a:latin typeface="Arial Rounded MT Bold" pitchFamily="34" charset="0"/>
            </a:endParaRPr>
          </a:p>
          <a:p>
            <a:pPr algn="just"/>
            <a:r>
              <a:rPr lang="fr-FR" sz="4400" b="1" dirty="0" smtClean="0">
                <a:latin typeface="Arial Rounded MT Bold" pitchFamily="34" charset="0"/>
              </a:rPr>
              <a:t>LES LEÇONS PRIMORDIALES DE CETTE NARRATIVE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Nous autres qui œuvrons pour Dieu sommes si souvent devenus des Marthe(s) au lieu de Marie(s). </a:t>
            </a:r>
            <a:endParaRPr lang="en-US" sz="4400" dirty="0" smtClean="0">
              <a:solidFill>
                <a:srgbClr val="FFC000"/>
              </a:solidFill>
              <a:latin typeface="Arial Rounded MT Bold" pitchFamily="34" charset="0"/>
            </a:endParaRPr>
          </a:p>
          <a:p>
            <a:pPr lvl="0" algn="just"/>
            <a:r>
              <a:rPr lang="fr-FR" sz="4400" dirty="0" smtClean="0">
                <a:latin typeface="Arial Rounded MT Bold" pitchFamily="34" charset="0"/>
              </a:rPr>
              <a:t>Je </a:t>
            </a:r>
            <a:r>
              <a:rPr lang="fr-FR" sz="4400" dirty="0" smtClean="0">
                <a:latin typeface="Arial Rounded MT Bold" pitchFamily="34" charset="0"/>
              </a:rPr>
              <a:t>partage les mêmes inquiétudes de Marthe. </a:t>
            </a:r>
            <a:endParaRPr lang="en-US" sz="4400" dirty="0" smtClean="0">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Je </a:t>
            </a:r>
            <a:r>
              <a:rPr lang="fr-FR" sz="4400" dirty="0" smtClean="0">
                <a:latin typeface="Arial Rounded MT Bold" pitchFamily="34" charset="0"/>
              </a:rPr>
              <a:t>partage les mêmes soucis de Marthe.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Je partage les mêmes indignations de Marthe. </a:t>
            </a:r>
            <a:endParaRPr lang="en-US" sz="4400" dirty="0" smtClean="0">
              <a:solidFill>
                <a:srgbClr val="FFC000"/>
              </a:solidFill>
              <a:latin typeface="Arial Rounded MT Bold" pitchFamily="34" charset="0"/>
            </a:endParaRPr>
          </a:p>
          <a:p>
            <a:pPr lvl="0" algn="just"/>
            <a:r>
              <a:rPr lang="fr-FR" sz="4400" dirty="0" smtClean="0">
                <a:latin typeface="Arial Rounded MT Bold" pitchFamily="34" charset="0"/>
              </a:rPr>
              <a:t>Je partage les mêmes réactions de Marthe à l’égard des Marie(s)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Je m’adresse à Dieu si souvent de la même manière que Marthe. </a:t>
            </a:r>
            <a:endParaRPr lang="en-US" sz="4400" dirty="0" smtClean="0">
              <a:solidFill>
                <a:srgbClr val="FFC00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latin typeface="Arial Rounded MT Bold" pitchFamily="34" charset="0"/>
              </a:rPr>
              <a:t>Quand </a:t>
            </a:r>
            <a:r>
              <a:rPr lang="fr-FR" sz="4400" dirty="0" smtClean="0">
                <a:latin typeface="Arial Rounded MT Bold" pitchFamily="34" charset="0"/>
              </a:rPr>
              <a:t>il s’agit de surmenages dans l’œuvre de Dieu, je sais que nos réactions sont souvent identiques à celles de Marthe.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Nous devons fortement examiner le motif de nos labeurs pour Dieu. </a:t>
            </a:r>
            <a:endParaRPr lang="en-US" sz="4400" dirty="0" smtClean="0">
              <a:solidFill>
                <a:srgbClr val="FFC000"/>
              </a:solidFill>
              <a:latin typeface="Arial Rounded MT Bold" pitchFamily="34" charset="0"/>
            </a:endParaRPr>
          </a:p>
          <a:p>
            <a:pPr lvl="0" algn="just"/>
            <a:r>
              <a:rPr lang="fr-FR" sz="4400" dirty="0" smtClean="0">
                <a:latin typeface="Arial Rounded MT Bold" pitchFamily="34" charset="0"/>
              </a:rPr>
              <a:t>Nous devons garder une attitude positive envers Dieu et envers les autres qui sont moins engagés que nous dans l’œuvre de Dieu.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Servons Dieu l’Eternel avec </a:t>
            </a:r>
            <a:r>
              <a:rPr lang="fr-FR" sz="4400" dirty="0" smtClean="0">
                <a:solidFill>
                  <a:srgbClr val="FFC000"/>
                </a:solidFill>
                <a:latin typeface="Arial Rounded MT Bold" pitchFamily="34" charset="0"/>
              </a:rPr>
              <a:t>Joie! </a:t>
            </a:r>
            <a:endParaRPr lang="en-US" sz="4400" dirty="0" smtClean="0">
              <a:solidFill>
                <a:srgbClr val="FFC000"/>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Avant </a:t>
            </a:r>
            <a:r>
              <a:rPr lang="fr-FR" sz="4400" dirty="0" smtClean="0">
                <a:latin typeface="Arial Rounded MT Bold" pitchFamily="34" charset="0"/>
              </a:rPr>
              <a:t>de nous engager pieds et mains dans l’œuvre de Dieu, cherchons à savoir si c’est ce que Dieu réclame de nous.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Êtes-vous assez à ses pieds, ou passez-vous tout le temps dans son œuvre ? </a:t>
            </a:r>
            <a:endParaRPr lang="en-US" sz="4400" dirty="0" smtClean="0">
              <a:solidFill>
                <a:srgbClr val="FFC000"/>
              </a:solidFill>
              <a:latin typeface="Arial Rounded MT Bold" pitchFamily="34" charset="0"/>
            </a:endParaRPr>
          </a:p>
          <a:p>
            <a:pPr lvl="0" algn="just"/>
            <a:r>
              <a:rPr lang="fr-FR" sz="4400" dirty="0" smtClean="0">
                <a:latin typeface="Arial Rounded MT Bold" pitchFamily="34" charset="0"/>
              </a:rPr>
              <a:t>Est-ce que votre vie de prière s’améliore ou se détériore. </a:t>
            </a:r>
            <a:endParaRPr lang="en-US" sz="4400" dirty="0" smtClean="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Est-ce </a:t>
            </a:r>
            <a:r>
              <a:rPr lang="fr-FR" sz="4400" dirty="0" smtClean="0">
                <a:latin typeface="Arial Rounded MT Bold" pitchFamily="34" charset="0"/>
              </a:rPr>
              <a:t>que tu sais comment faire la balance entre </a:t>
            </a:r>
            <a:r>
              <a:rPr lang="fr-FR" sz="4400" dirty="0" smtClean="0">
                <a:solidFill>
                  <a:srgbClr val="66FFFF"/>
                </a:solidFill>
                <a:latin typeface="Arial Rounded MT Bold" pitchFamily="34" charset="0"/>
              </a:rPr>
              <a:t>travailler</a:t>
            </a:r>
            <a:r>
              <a:rPr lang="fr-FR" sz="4400" dirty="0" smtClean="0">
                <a:latin typeface="Arial Rounded MT Bold" pitchFamily="34" charset="0"/>
              </a:rPr>
              <a:t> pour Dieu et </a:t>
            </a:r>
            <a:r>
              <a:rPr lang="fr-FR" sz="4400" dirty="0" smtClean="0">
                <a:solidFill>
                  <a:srgbClr val="66FFFF"/>
                </a:solidFill>
                <a:latin typeface="Arial Rounded MT Bold" pitchFamily="34" charset="0"/>
              </a:rPr>
              <a:t>fraterniser</a:t>
            </a:r>
            <a:r>
              <a:rPr lang="fr-FR" sz="4400" dirty="0" smtClean="0">
                <a:latin typeface="Arial Rounded MT Bold" pitchFamily="34" charset="0"/>
              </a:rPr>
              <a:t> </a:t>
            </a:r>
            <a:r>
              <a:rPr lang="fr-FR" sz="4400" dirty="0" smtClean="0">
                <a:latin typeface="Arial Rounded MT Bold" pitchFamily="34" charset="0"/>
              </a:rPr>
              <a:t>et </a:t>
            </a:r>
            <a:r>
              <a:rPr lang="fr-FR" sz="4400" dirty="0" smtClean="0">
                <a:solidFill>
                  <a:srgbClr val="66FFFF"/>
                </a:solidFill>
                <a:latin typeface="Arial Rounded MT Bold" pitchFamily="34" charset="0"/>
              </a:rPr>
              <a:t>divertir</a:t>
            </a:r>
            <a:r>
              <a:rPr lang="fr-FR" sz="4400" dirty="0" smtClean="0">
                <a:latin typeface="Arial Rounded MT Bold" pitchFamily="34" charset="0"/>
              </a:rPr>
              <a:t> avec </a:t>
            </a:r>
            <a:r>
              <a:rPr lang="fr-FR" sz="4400" dirty="0" smtClean="0">
                <a:latin typeface="Arial Rounded MT Bold" pitchFamily="34" charset="0"/>
              </a:rPr>
              <a:t>Dieu. </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préférons tous la meilleure part, celle de rester aux pieds du Seigneur, sans négliger notre part dans le service de Dieu. </a:t>
            </a:r>
            <a:endParaRPr lang="en-US" sz="4400" dirty="0" smtClean="0">
              <a:solidFill>
                <a:srgbClr val="FFC000"/>
              </a:solidFill>
              <a:latin typeface="Arial Rounded MT Bold" pitchFamily="34" charset="0"/>
            </a:endParaRPr>
          </a:p>
          <a:p>
            <a:pPr lvl="0" algn="r"/>
            <a:r>
              <a:rPr lang="fr-FR" sz="4400" dirty="0" smtClean="0">
                <a:solidFill>
                  <a:schemeClr val="bg1"/>
                </a:solidFill>
                <a:latin typeface="Arial Rounded MT Bold" pitchFamily="34" charset="0"/>
              </a:rPr>
              <a:t>AMEN </a:t>
            </a:r>
            <a:r>
              <a:rPr lang="fr-FR" sz="4400" dirty="0" smtClean="0">
                <a:solidFill>
                  <a:schemeClr val="bg1"/>
                </a:solidFill>
                <a:latin typeface="Arial Rounded MT Bold" pitchFamily="34" charset="0"/>
              </a:rPr>
              <a:t>!</a:t>
            </a:r>
            <a:r>
              <a:rPr lang="en-US" sz="4400" dirty="0" smtClean="0">
                <a:solidFill>
                  <a:schemeClr val="bg1"/>
                </a:solidFill>
              </a:rPr>
              <a:t> </a:t>
            </a:r>
            <a:endParaRPr lang="en-US" sz="4400" dirty="0">
              <a:solidFill>
                <a:schemeClr val="bg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56966</TotalTime>
  <Words>1583</Words>
  <Application>Microsoft Macintosh PowerPoint</Application>
  <PresentationFormat>On-screen Show (4:3)</PresentationFormat>
  <Paragraphs>201</Paragraphs>
  <Slides>56</Slides>
  <Notes>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CHRIST THE ROCK CONGREGATION PRÉSENTE ÉTUDIONS LA BIBLE 90ÈME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531</cp:revision>
  <dcterms:created xsi:type="dcterms:W3CDTF">2022-04-13T13:36:19Z</dcterms:created>
  <dcterms:modified xsi:type="dcterms:W3CDTF">2024-09-10T22:30:23Z</dcterms:modified>
</cp:coreProperties>
</file>