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304" r:id="rId2"/>
    <p:sldId id="1878" r:id="rId3"/>
    <p:sldId id="2029" r:id="rId4"/>
    <p:sldId id="2030" r:id="rId5"/>
    <p:sldId id="2028" r:id="rId6"/>
    <p:sldId id="2031" r:id="rId7"/>
    <p:sldId id="2032" r:id="rId8"/>
    <p:sldId id="2033" r:id="rId9"/>
    <p:sldId id="2022" r:id="rId10"/>
    <p:sldId id="2034" r:id="rId11"/>
    <p:sldId id="2035" r:id="rId12"/>
    <p:sldId id="2036" r:id="rId13"/>
    <p:sldId id="2037" r:id="rId14"/>
    <p:sldId id="2038" r:id="rId15"/>
    <p:sldId id="2023" r:id="rId16"/>
    <p:sldId id="2043" r:id="rId17"/>
    <p:sldId id="2044" r:id="rId18"/>
    <p:sldId id="2040" r:id="rId19"/>
    <p:sldId id="2041" r:id="rId20"/>
    <p:sldId id="2024" r:id="rId21"/>
    <p:sldId id="2045" r:id="rId22"/>
    <p:sldId id="2046" r:id="rId23"/>
    <p:sldId id="2047" r:id="rId24"/>
    <p:sldId id="2025" r:id="rId25"/>
    <p:sldId id="2048" r:id="rId26"/>
    <p:sldId id="2049" r:id="rId27"/>
    <p:sldId id="2026" r:id="rId28"/>
    <p:sldId id="2050" r:id="rId29"/>
    <p:sldId id="2051" r:id="rId30"/>
    <p:sldId id="2052" r:id="rId31"/>
    <p:sldId id="2056" r:id="rId32"/>
    <p:sldId id="2053" r:id="rId33"/>
    <p:sldId id="2058" r:id="rId34"/>
    <p:sldId id="2057" r:id="rId35"/>
    <p:sldId id="2054" r:id="rId36"/>
    <p:sldId id="2060" r:id="rId37"/>
    <p:sldId id="2055" r:id="rId38"/>
    <p:sldId id="2061" r:id="rId39"/>
    <p:sldId id="2062" r:id="rId40"/>
    <p:sldId id="2027" r:id="rId41"/>
    <p:sldId id="2063" r:id="rId42"/>
    <p:sldId id="2064" r:id="rId43"/>
    <p:sldId id="2065" r:id="rId44"/>
    <p:sldId id="2012" r:id="rId45"/>
    <p:sldId id="2066" r:id="rId46"/>
    <p:sldId id="2067" r:id="rId47"/>
    <p:sldId id="2068" r:id="rId48"/>
    <p:sldId id="316" r:id="rId49"/>
    <p:sldId id="1675" r:id="rId50"/>
    <p:sldId id="318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33CC"/>
    <a:srgbClr val="460000"/>
    <a:srgbClr val="CC00FF"/>
    <a:srgbClr val="99FF33"/>
    <a:srgbClr val="66FFFF"/>
    <a:srgbClr val="FF9300"/>
    <a:srgbClr val="00FF00"/>
    <a:srgbClr val="002E02"/>
    <a:srgbClr val="80650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003" autoAdjust="0"/>
    <p:restoredTop sz="94444" autoAdjust="0"/>
  </p:normalViewPr>
  <p:slideViewPr>
    <p:cSldViewPr>
      <p:cViewPr varScale="1">
        <p:scale>
          <a:sx n="74" d="100"/>
          <a:sy n="74" d="100"/>
        </p:scale>
        <p:origin x="-90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7726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AF5C8-1D43-4806-8BD8-4B4CD8D04E99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EF3A9-6767-417A-90ED-648F6232A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EF3A9-6767-417A-90ED-648F6232AE4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81207-D212-45AE-B60F-0C7B3FAE7BD5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BLE 2 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991600" cy="6858000"/>
          </a:xfrm>
          <a:prstGeom prst="rect">
            <a:avLst/>
          </a:prstGeom>
          <a:solidFill>
            <a:srgbClr val="00FF00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981200"/>
          </a:xfr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3600" b="1" dirty="0"/>
              <a:t>CHRIST THE ROCK CONGREGATION</a:t>
            </a:r>
            <a:br>
              <a:rPr lang="en-US" sz="3600" b="1" dirty="0"/>
            </a:br>
            <a:r>
              <a:rPr lang="en-US" sz="3600" b="1" dirty="0">
                <a:solidFill>
                  <a:srgbClr val="FF0000"/>
                </a:solidFill>
              </a:rPr>
              <a:t>PRÉSENTE</a:t>
            </a:r>
            <a:r>
              <a:rPr lang="en-US" sz="3600" b="1" dirty="0">
                <a:solidFill>
                  <a:srgbClr val="0033CC"/>
                </a:solidFill>
              </a:rPr>
              <a:t/>
            </a:r>
            <a:br>
              <a:rPr lang="en-US" sz="3600" b="1" dirty="0">
                <a:solidFill>
                  <a:srgbClr val="0033CC"/>
                </a:solidFill>
              </a:rPr>
            </a:br>
            <a:r>
              <a:rPr lang="en-US" sz="3600" b="1" dirty="0">
                <a:solidFill>
                  <a:srgbClr val="0033CC"/>
                </a:solidFill>
              </a:rPr>
              <a:t>ÉTUDIONS LA BIBLE </a:t>
            </a:r>
            <a:r>
              <a:rPr lang="en-US" sz="3600" b="1" dirty="0" smtClean="0">
                <a:solidFill>
                  <a:srgbClr val="0033CC"/>
                </a:solidFill>
              </a:rPr>
              <a:t>88ÈME </a:t>
            </a:r>
            <a:r>
              <a:rPr lang="en-US" sz="3600" b="1" dirty="0">
                <a:solidFill>
                  <a:srgbClr val="0033CC"/>
                </a:solidFill>
              </a:rPr>
              <a:t>SESSION </a:t>
            </a: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600" b="1" dirty="0"/>
              <a:t>ORATEUR: PASTEUR MARC  SIMEON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191000"/>
            <a:ext cx="9144000" cy="2209800"/>
          </a:xfrm>
          <a:solidFill>
            <a:srgbClr val="FF9300">
              <a:alpha val="62000"/>
            </a:srgb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fr-FR" sz="4000" b="1" dirty="0">
                <a:solidFill>
                  <a:srgbClr val="000066"/>
                </a:solidFill>
              </a:rPr>
              <a:t>VENDREDI </a:t>
            </a:r>
            <a:r>
              <a:rPr lang="fr-FR" sz="4000" b="1" dirty="0" smtClean="0">
                <a:solidFill>
                  <a:srgbClr val="000066"/>
                </a:solidFill>
              </a:rPr>
              <a:t>23</a:t>
            </a:r>
            <a:r>
              <a:rPr lang="fr-FR" sz="4000" b="1" dirty="0" smtClean="0">
                <a:solidFill>
                  <a:srgbClr val="000066"/>
                </a:solidFill>
              </a:rPr>
              <a:t> </a:t>
            </a:r>
            <a:r>
              <a:rPr lang="fr-FR" sz="4000" b="1" dirty="0">
                <a:solidFill>
                  <a:srgbClr val="000066"/>
                </a:solidFill>
              </a:rPr>
              <a:t>AOÛT 2024 </a:t>
            </a:r>
          </a:p>
          <a:p>
            <a:pPr>
              <a:spcBef>
                <a:spcPts val="600"/>
              </a:spcBef>
            </a:pPr>
            <a:r>
              <a:rPr lang="fr-FR" sz="2800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</a:t>
            </a:r>
            <a:r>
              <a:rPr lang="fr-FR" sz="2800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DÉMON QUE LES DISCIPLES NE POUVAIENT PAS CHASSER </a:t>
            </a:r>
            <a:endParaRPr lang="fr-FR" sz="2800" b="1" dirty="0" smtClean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fr-FR" sz="4000" b="1" dirty="0" smtClean="0">
                <a:solidFill>
                  <a:srgbClr val="66FFFF"/>
                </a:solidFill>
              </a:rPr>
              <a:t>LUC </a:t>
            </a:r>
            <a:r>
              <a:rPr lang="fr-FR" sz="4000" b="1" dirty="0">
                <a:solidFill>
                  <a:srgbClr val="66FFFF"/>
                </a:solidFill>
              </a:rPr>
              <a:t>9 V </a:t>
            </a:r>
            <a:r>
              <a:rPr lang="fr-FR" sz="4000" b="1" dirty="0" smtClean="0">
                <a:solidFill>
                  <a:srgbClr val="66FFFF"/>
                </a:solidFill>
              </a:rPr>
              <a:t>37</a:t>
            </a:r>
            <a:r>
              <a:rPr lang="fr-FR" sz="4000" b="1" dirty="0" smtClean="0">
                <a:solidFill>
                  <a:srgbClr val="66FFFF"/>
                </a:solidFill>
              </a:rPr>
              <a:t> </a:t>
            </a:r>
            <a:r>
              <a:rPr lang="fr-FR" sz="4000" b="1" dirty="0">
                <a:solidFill>
                  <a:srgbClr val="66FFFF"/>
                </a:solidFill>
              </a:rPr>
              <a:t>- </a:t>
            </a:r>
            <a:r>
              <a:rPr lang="fr-FR" sz="4000" b="1" dirty="0" smtClean="0">
                <a:solidFill>
                  <a:srgbClr val="66FFFF"/>
                </a:solidFill>
              </a:rPr>
              <a:t>56 </a:t>
            </a:r>
            <a:endParaRPr lang="en-US" sz="4000" dirty="0">
              <a:solidFill>
                <a:srgbClr val="66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/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LUC 9 : 37- 42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Lu 9:37 ¶ Le </a:t>
            </a:r>
            <a:r>
              <a:rPr lang="fr-FR" sz="4000" u="sng" dirty="0" smtClean="0">
                <a:solidFill>
                  <a:srgbClr val="0033CC"/>
                </a:solidFill>
                <a:latin typeface="Arial Rounded MT Bold" pitchFamily="34" charset="0"/>
              </a:rPr>
              <a:t>lendemain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, lorsqu'ils furent descendus de la montagne, une grande foule vint au-devant de Jésus.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 38 Et voici, du milieu de la foule un homme s'écria: Maître, je t'en prie, porte les regards sur mon fils, car c'est </a:t>
            </a:r>
            <a:r>
              <a:rPr lang="fr-FR" sz="4000" u="sng" dirty="0" smtClean="0">
                <a:solidFill>
                  <a:srgbClr val="FF0000"/>
                </a:solidFill>
                <a:latin typeface="Arial Rounded MT Bold" pitchFamily="34" charset="0"/>
              </a:rPr>
              <a:t>mon fils unique</a:t>
            </a: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39 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Un esprit le </a:t>
            </a:r>
            <a:r>
              <a:rPr lang="fr-FR" sz="4400" u="sng" dirty="0" smtClean="0">
                <a:solidFill>
                  <a:srgbClr val="0033CC"/>
                </a:solidFill>
                <a:latin typeface="Arial Rounded MT Bold" pitchFamily="34" charset="0"/>
              </a:rPr>
              <a:t>saisit,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 et aussitôt il </a:t>
            </a:r>
            <a:r>
              <a:rPr lang="fr-FR" sz="4400" u="sng" dirty="0" smtClean="0">
                <a:solidFill>
                  <a:srgbClr val="0033CC"/>
                </a:solidFill>
                <a:latin typeface="Arial Rounded MT Bold" pitchFamily="34" charset="0"/>
              </a:rPr>
              <a:t>pousse des cris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; et </a:t>
            </a:r>
            <a:r>
              <a:rPr lang="fr-FR" sz="4400" u="sng" dirty="0" smtClean="0">
                <a:solidFill>
                  <a:srgbClr val="0033CC"/>
                </a:solidFill>
                <a:latin typeface="Arial Rounded MT Bold" pitchFamily="34" charset="0"/>
              </a:rPr>
              <a:t>l'esprit l'agite avec violence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, le fait </a:t>
            </a:r>
            <a:r>
              <a:rPr lang="fr-FR" sz="4400" u="sng" dirty="0" smtClean="0">
                <a:solidFill>
                  <a:srgbClr val="0033CC"/>
                </a:solidFill>
                <a:latin typeface="Arial Rounded MT Bold" pitchFamily="34" charset="0"/>
              </a:rPr>
              <a:t>écumer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, et a de la peine </a:t>
            </a:r>
            <a:r>
              <a:rPr lang="fr-FR" sz="4400" u="sng" dirty="0" smtClean="0">
                <a:solidFill>
                  <a:srgbClr val="0033CC"/>
                </a:solidFill>
                <a:latin typeface="Arial Rounded MT Bold" pitchFamily="34" charset="0"/>
              </a:rPr>
              <a:t>à se retirer de lui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, après </a:t>
            </a:r>
            <a:r>
              <a:rPr lang="fr-FR" sz="4400" u="sng" dirty="0" smtClean="0">
                <a:solidFill>
                  <a:srgbClr val="0033CC"/>
                </a:solidFill>
                <a:latin typeface="Arial Rounded MT Bold" pitchFamily="34" charset="0"/>
              </a:rPr>
              <a:t>l'avoir tout brisé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 40 J'ai </a:t>
            </a:r>
            <a:r>
              <a:rPr lang="fr-FR" sz="4400" u="sng" dirty="0" smtClean="0">
                <a:solidFill>
                  <a:srgbClr val="FF0000"/>
                </a:solidFill>
                <a:latin typeface="Arial Rounded MT Bold" pitchFamily="34" charset="0"/>
              </a:rPr>
              <a:t>prié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 tes disciples de le chasser, et ils </a:t>
            </a:r>
            <a:r>
              <a:rPr lang="fr-FR" sz="4400" u="sng" dirty="0" smtClean="0">
                <a:solidFill>
                  <a:srgbClr val="FF0000"/>
                </a:solidFill>
                <a:latin typeface="Arial Rounded MT Bold" pitchFamily="34" charset="0"/>
              </a:rPr>
              <a:t>n'ont pas pu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41 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Race </a:t>
            </a:r>
            <a:r>
              <a:rPr lang="fr-FR" sz="4000" u="sng" dirty="0" smtClean="0">
                <a:solidFill>
                  <a:srgbClr val="0033CC"/>
                </a:solidFill>
                <a:latin typeface="Arial Rounded MT Bold" pitchFamily="34" charset="0"/>
              </a:rPr>
              <a:t>incrédule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 et </a:t>
            </a:r>
            <a:r>
              <a:rPr lang="fr-FR" sz="4000" u="sng" dirty="0" smtClean="0">
                <a:solidFill>
                  <a:srgbClr val="0033CC"/>
                </a:solidFill>
                <a:latin typeface="Arial Rounded MT Bold" pitchFamily="34" charset="0"/>
              </a:rPr>
              <a:t>perverse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, répondit Jésus, jusqu'à quand serai-je avec vous, et vous supporterai-je? Amène ici ton fils.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 42 Comme il </a:t>
            </a:r>
            <a:r>
              <a:rPr lang="fr-FR" sz="4000" u="sng" dirty="0" smtClean="0">
                <a:solidFill>
                  <a:srgbClr val="FF0000"/>
                </a:solidFill>
                <a:latin typeface="Arial Rounded MT Bold" pitchFamily="34" charset="0"/>
              </a:rPr>
              <a:t>approchait, le démon le jeta par terre</a:t>
            </a: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, et l'agita avec violence. Mais </a:t>
            </a:r>
            <a:r>
              <a:rPr lang="fr-FR" sz="4000" u="sng" dirty="0" smtClean="0">
                <a:solidFill>
                  <a:srgbClr val="FF0000"/>
                </a:solidFill>
                <a:latin typeface="Arial Rounded MT Bold" pitchFamily="34" charset="0"/>
              </a:rPr>
              <a:t>Jésus menaça l'esprit impur,</a:t>
            </a: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 guérit l'enfant, et le rendit à son père</a:t>
            </a: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/>
            <a:r>
              <a:rPr lang="fr-FR" sz="4000" b="1" dirty="0" smtClean="0">
                <a:solidFill>
                  <a:schemeClr val="accent5">
                    <a:lumMod val="50000"/>
                  </a:schemeClr>
                </a:solidFill>
                <a:latin typeface="Arial Rounded MT Bold" pitchFamily="34" charset="0"/>
              </a:rPr>
              <a:t>MARC </a:t>
            </a:r>
            <a:r>
              <a:rPr lang="fr-FR" sz="4000" b="1" dirty="0" smtClean="0">
                <a:solidFill>
                  <a:schemeClr val="accent5">
                    <a:lumMod val="50000"/>
                  </a:schemeClr>
                </a:solidFill>
                <a:latin typeface="Arial Rounded MT Bold" pitchFamily="34" charset="0"/>
              </a:rPr>
              <a:t>9 :21- 30</a:t>
            </a:r>
            <a:endParaRPr lang="en-US" sz="4000" dirty="0" smtClean="0">
              <a:solidFill>
                <a:schemeClr val="accent5">
                  <a:lumMod val="50000"/>
                </a:schemeClr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Mr 9:21 Jésus demanda au père: Combien y a-t-il de temps que cela lui arrive? Depuis son enfance, répondit-il.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Arial Rounded MT Bold" pitchFamily="34" charset="0"/>
              </a:rPr>
              <a:t> 22 Et souvent l'esprit l'a jeté dans le feu et dans l'eau pour le faire périr. Mais, si tu peux quelque chose, viens à notre secours, aie compassion de nous.</a:t>
            </a:r>
            <a:endParaRPr lang="en-US" sz="4000" dirty="0" smtClean="0">
              <a:solidFill>
                <a:schemeClr val="accent5">
                  <a:lumMod val="50000"/>
                </a:schemeClr>
              </a:solidFill>
              <a:latin typeface="Arial Rounded MT Bold" pitchFamily="34" charset="0"/>
            </a:endParaRPr>
          </a:p>
          <a:p>
            <a:pPr algn="just"/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23 </a:t>
            </a:r>
            <a:r>
              <a:rPr lang="fr-FR" sz="4000" dirty="0" smtClean="0">
                <a:latin typeface="Arial Rounded MT Bold" pitchFamily="34" charset="0"/>
              </a:rPr>
              <a:t>Jésus lui dit: Si tu peux!... Tout est possible à celui qui croit.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Arial Rounded MT Bold" pitchFamily="34" charset="0"/>
              </a:rPr>
              <a:t> 24 Aussitôt le père de l'enfant s'écria: Je crois! viens au secours de mon incrédulité!</a:t>
            </a:r>
            <a:endParaRPr lang="en-US" sz="4000" dirty="0" smtClean="0">
              <a:solidFill>
                <a:schemeClr val="accent5">
                  <a:lumMod val="50000"/>
                </a:schemeClr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25 Jésus, voyant accourir la foule, menaça l'esprit impur, et lui dit: Esprit muet et sourd, je te l'ordonne, sors de cet enfant, et n'y rentre plus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26 </a:t>
            </a:r>
            <a:r>
              <a:rPr lang="fr-FR" sz="4400" dirty="0" smtClean="0">
                <a:latin typeface="Arial Rounded MT Bold" pitchFamily="34" charset="0"/>
              </a:rPr>
              <a:t>Et il sortit, en poussant des cris, et en l'agitant avec une grande violence. L'enfant devint comme mort, de sorte que plusieurs disaient qu'il était mort.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chemeClr val="accent5">
                    <a:lumMod val="50000"/>
                  </a:schemeClr>
                </a:solidFill>
                <a:latin typeface="Arial Rounded MT Bold" pitchFamily="34" charset="0"/>
              </a:rPr>
              <a:t> 27 Mais Jésus, l'ayant pris par la main, le fit lever. Et il se tint debout.</a:t>
            </a:r>
            <a:endParaRPr lang="en-US" sz="4400" dirty="0" smtClean="0">
              <a:solidFill>
                <a:schemeClr val="accent5">
                  <a:lumMod val="50000"/>
                </a:schemeClr>
              </a:solidFill>
              <a:latin typeface="Arial Rounded MT Bold" pitchFamily="34" charset="0"/>
            </a:endParaRPr>
          </a:p>
          <a:p>
            <a:pPr algn="just"/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28 Quand Jésus fut entré dans la maison, ses disciples lui demandèrent en particulier: Pourquoi n'avons-nous pu chasser cet esprit?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chemeClr val="accent5">
                    <a:lumMod val="50000"/>
                  </a:schemeClr>
                </a:solidFill>
                <a:latin typeface="Arial Rounded MT Bold" pitchFamily="34" charset="0"/>
              </a:rPr>
              <a:t>29 Il leur dit: Cette espèce-là ne peut sortir que par la prière.</a:t>
            </a:r>
            <a:endParaRPr lang="en-US" sz="4000" dirty="0" smtClean="0">
              <a:solidFill>
                <a:schemeClr val="accent5">
                  <a:lumMod val="50000"/>
                </a:schemeClr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30 ¶ Ils partirent de là, et traversèrent la Galilée. Jésus ne voulait pas qu'on le sût.</a:t>
            </a: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rgbClr val="002060"/>
                </a:solidFill>
                <a:latin typeface="Arial Rounded MT Bold" pitchFamily="34" charset="0"/>
              </a:rPr>
              <a:t>INTRODUCTION</a:t>
            </a:r>
            <a:endParaRPr lang="en-US" sz="40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Aujourd’hui nous sommes arrivés dans un passage qui est un peu difficile.</a:t>
            </a:r>
            <a:endParaRPr lang="en-US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2060"/>
                </a:solidFill>
                <a:latin typeface="Arial Rounded MT Bold" pitchFamily="34" charset="0"/>
              </a:rPr>
              <a:t>Nous allons constater un dilemme, où les disciples de Jésus ne pouvaient pas chasser un démon en particulier</a:t>
            </a:r>
            <a:r>
              <a:rPr lang="fr-FR" sz="4000" dirty="0" smtClean="0">
                <a:solidFill>
                  <a:srgbClr val="00206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9377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Cet 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embarras est le même que nous éprouvons maintenant à chaque fois que nous sommes confrontés à des cas spirituels qui semblent êtres au delà de nos portés.</a:t>
            </a:r>
            <a:endParaRPr lang="en-US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2060"/>
                </a:solidFill>
                <a:latin typeface="Arial Rounded MT Bold" pitchFamily="34" charset="0"/>
              </a:rPr>
              <a:t>Les hommes vont tourner vers nous les chrétiens quand ils cherchent la faveur de Dieu</a:t>
            </a:r>
            <a:r>
              <a:rPr lang="fr-FR" sz="4000" dirty="0" smtClean="0">
                <a:solidFill>
                  <a:srgbClr val="00206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9377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C’était 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en vue de trouver Jésus que le père de l’enfant avait laissé sa maison, mais Jésus était sur la Montagne avec Pierre, Jean et Jacques pour  l’expérience de la transfiguration.</a:t>
            </a:r>
            <a:endParaRPr lang="en-US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2060"/>
                </a:solidFill>
                <a:latin typeface="Arial Rounded MT Bold" pitchFamily="34" charset="0"/>
              </a:rPr>
              <a:t>Les disciples de Jésus avaient déjà l’habitude de chasser les démons avec beaucoup de succès</a:t>
            </a:r>
            <a:r>
              <a:rPr lang="fr-FR" sz="4000" dirty="0" smtClean="0">
                <a:solidFill>
                  <a:srgbClr val="00206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9377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Les 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disciples de Jésus n’avaient pas suivi l’exemple de leur Maître pour mener une vie constante de prière et de sanctification.</a:t>
            </a:r>
            <a:endParaRPr lang="en-US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2060"/>
                </a:solidFill>
                <a:latin typeface="Arial Rounded MT Bold" pitchFamily="34" charset="0"/>
              </a:rPr>
              <a:t>Ils ne comprenaient pas encore le mécanisme du ministère de délivrance.  </a:t>
            </a:r>
            <a:endParaRPr lang="en-US" sz="40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Ce démon était différent. Ce démon était arrogant, téméraire, extrêmement méchant et furieux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93771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Ce 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démon ne craignait pas les menaces des disciples.</a:t>
            </a:r>
            <a:endParaRPr lang="en-US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Ce démon n’avait aucun égard même pour le nom ou la personne de Jésus.</a:t>
            </a:r>
            <a:endParaRPr lang="en-US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2060"/>
                </a:solidFill>
                <a:latin typeface="Arial Rounded MT Bold" pitchFamily="34" charset="0"/>
              </a:rPr>
              <a:t>Dans certains coins où les gens spécialisent dans le ministère de délivrance, on abuse souvent les victimes sous prétexte que c’est le démon qui reçoit les gifles</a:t>
            </a:r>
            <a:r>
              <a:rPr lang="fr-FR" sz="4000" dirty="0" smtClean="0">
                <a:solidFill>
                  <a:srgbClr val="00206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9377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Au 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lieu d’attester leur impuissance, beaucoup martyrisent ces personnes possédées jusqu'à leur tuer parfois. </a:t>
            </a:r>
            <a:endParaRPr lang="en-US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2060"/>
                </a:solidFill>
                <a:latin typeface="Arial Rounded MT Bold" pitchFamily="34" charset="0"/>
              </a:rPr>
              <a:t>Aujourd’hui nous allons focaliser sur les deux récits de Luc et de Marc pour avoir une image plus complète de la scène.</a:t>
            </a:r>
            <a:endParaRPr lang="en-US" sz="4000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93771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EXPLICATION DES VERSETS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Lu 9:37 ¶ Le </a:t>
            </a:r>
            <a:r>
              <a:rPr lang="fr-FR" sz="4000" u="sng" dirty="0" smtClean="0">
                <a:latin typeface="Arial Rounded MT Bold" pitchFamily="34" charset="0"/>
              </a:rPr>
              <a:t>lendemain</a:t>
            </a:r>
            <a:r>
              <a:rPr lang="fr-FR" sz="4000" dirty="0" smtClean="0">
                <a:latin typeface="Arial Rounded MT Bold" pitchFamily="34" charset="0"/>
              </a:rPr>
              <a:t>, lorsqu'ils furent descendus de la montagne, une grande foule vint au-devant de Jésus.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Le lendemain de la transfiguration.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Jésus et trois de ses disciples, notamment Pierre, Jean, et Jacques étaient absents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9377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fr-FR" sz="3800" dirty="0" smtClean="0">
                <a:latin typeface="Arial Rounded MT Bold" pitchFamily="34" charset="0"/>
              </a:rPr>
              <a:t>38 </a:t>
            </a:r>
            <a:r>
              <a:rPr lang="fr-FR" sz="3800" dirty="0" smtClean="0">
                <a:latin typeface="Arial Rounded MT Bold" pitchFamily="34" charset="0"/>
              </a:rPr>
              <a:t>Et voici, du milieu de la foule un homme s'écria: Maître, je t'en prie, porte les regards sur mon fils, car c'est </a:t>
            </a:r>
            <a:r>
              <a:rPr lang="fr-FR" sz="3800" u="sng" dirty="0" smtClean="0">
                <a:latin typeface="Arial Rounded MT Bold" pitchFamily="34" charset="0"/>
              </a:rPr>
              <a:t>mon fils unique</a:t>
            </a:r>
            <a:r>
              <a:rPr lang="fr-FR" sz="3800" dirty="0" smtClean="0">
                <a:latin typeface="Arial Rounded MT Bold" pitchFamily="34" charset="0"/>
              </a:rPr>
              <a:t>.</a:t>
            </a:r>
            <a:endParaRPr lang="en-US" sz="3800" dirty="0" smtClean="0">
              <a:latin typeface="Arial Rounded MT Bold" pitchFamily="34" charset="0"/>
            </a:endParaRPr>
          </a:p>
          <a:p>
            <a:pPr lvl="0" algn="just"/>
            <a:r>
              <a:rPr lang="fr-FR" sz="3800" dirty="0" smtClean="0">
                <a:solidFill>
                  <a:srgbClr val="C00000"/>
                </a:solidFill>
                <a:latin typeface="Arial Rounded MT Bold" pitchFamily="34" charset="0"/>
              </a:rPr>
              <a:t>Le père de l’enfant trouvait la personne qu’il aspirait de voir en voyant venir Jésus.</a:t>
            </a:r>
            <a:endParaRPr lang="en-US" sz="38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3800" dirty="0" smtClean="0">
                <a:latin typeface="Arial Rounded MT Bold" pitchFamily="34" charset="0"/>
              </a:rPr>
              <a:t>Luc paie beaucoup d’attention sur l’extrême urgence des personnes qui suscitaient l’assistance de Jésus</a:t>
            </a:r>
            <a:r>
              <a:rPr lang="fr-FR" sz="3800" dirty="0" smtClean="0">
                <a:latin typeface="Arial Rounded MT Bold" pitchFamily="34" charset="0"/>
              </a:rPr>
              <a:t>.</a:t>
            </a:r>
            <a:endParaRPr lang="en-US" sz="3800" dirty="0" smtClean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93771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C’était </a:t>
            </a:r>
            <a:r>
              <a:rPr lang="fr-FR" sz="4000" dirty="0" smtClean="0">
                <a:latin typeface="Arial Rounded MT Bold" pitchFamily="34" charset="0"/>
              </a:rPr>
              <a:t>son fils unique.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Son enfant souffrait beaucoup depuis son enfance; son enfant était souvent projeté dans l’eau et dans le feu sous l’influence de ce démon.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Le monde médical aurait associé ce cas à l’épilepsie et à d’autres maladies de cette nature. </a:t>
            </a:r>
            <a:endParaRPr lang="en-US" sz="4000" dirty="0" smtClean="0">
              <a:latin typeface="Arial Rounded MT Bold" pitchFamily="34" charset="0"/>
            </a:endParaRPr>
          </a:p>
          <a:p>
            <a:pPr algn="just">
              <a:buNone/>
            </a:pPr>
            <a:endParaRPr lang="en-US" sz="3600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93771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39 </a:t>
            </a:r>
            <a:r>
              <a:rPr lang="fr-FR" sz="4000" dirty="0" smtClean="0">
                <a:latin typeface="Arial Rounded MT Bold" pitchFamily="34" charset="0"/>
              </a:rPr>
              <a:t>Un esprit le </a:t>
            </a:r>
            <a:r>
              <a:rPr lang="fr-FR" sz="4000" u="sng" dirty="0" smtClean="0">
                <a:latin typeface="Arial Rounded MT Bold" pitchFamily="34" charset="0"/>
              </a:rPr>
              <a:t>saisit,</a:t>
            </a:r>
            <a:r>
              <a:rPr lang="fr-FR" sz="4000" dirty="0" smtClean="0">
                <a:latin typeface="Arial Rounded MT Bold" pitchFamily="34" charset="0"/>
              </a:rPr>
              <a:t> et aussitôt il </a:t>
            </a:r>
            <a:r>
              <a:rPr lang="fr-FR" sz="4000" u="sng" dirty="0" smtClean="0">
                <a:latin typeface="Arial Rounded MT Bold" pitchFamily="34" charset="0"/>
              </a:rPr>
              <a:t>pousse des cris</a:t>
            </a:r>
            <a:r>
              <a:rPr lang="fr-FR" sz="4000" dirty="0" smtClean="0">
                <a:latin typeface="Arial Rounded MT Bold" pitchFamily="34" charset="0"/>
              </a:rPr>
              <a:t>; et </a:t>
            </a:r>
            <a:r>
              <a:rPr lang="fr-FR" sz="4000" u="sng" dirty="0" smtClean="0">
                <a:latin typeface="Arial Rounded MT Bold" pitchFamily="34" charset="0"/>
              </a:rPr>
              <a:t>l'esprit l'agite avec violence</a:t>
            </a:r>
            <a:r>
              <a:rPr lang="fr-FR" sz="4000" dirty="0" smtClean="0">
                <a:latin typeface="Arial Rounded MT Bold" pitchFamily="34" charset="0"/>
              </a:rPr>
              <a:t>, le fait </a:t>
            </a:r>
            <a:r>
              <a:rPr lang="fr-FR" sz="4000" u="sng" dirty="0" smtClean="0">
                <a:latin typeface="Arial Rounded MT Bold" pitchFamily="34" charset="0"/>
              </a:rPr>
              <a:t>écumer</a:t>
            </a:r>
            <a:r>
              <a:rPr lang="fr-FR" sz="4000" dirty="0" smtClean="0">
                <a:latin typeface="Arial Rounded MT Bold" pitchFamily="34" charset="0"/>
              </a:rPr>
              <a:t>, et a de la peine </a:t>
            </a:r>
            <a:r>
              <a:rPr lang="fr-FR" sz="4000" u="sng" dirty="0" smtClean="0">
                <a:latin typeface="Arial Rounded MT Bold" pitchFamily="34" charset="0"/>
              </a:rPr>
              <a:t>à se retirer de lui</a:t>
            </a:r>
            <a:r>
              <a:rPr lang="fr-FR" sz="4000" dirty="0" smtClean="0">
                <a:latin typeface="Arial Rounded MT Bold" pitchFamily="34" charset="0"/>
              </a:rPr>
              <a:t>, après </a:t>
            </a:r>
            <a:r>
              <a:rPr lang="fr-FR" sz="4000" u="sng" dirty="0" smtClean="0">
                <a:latin typeface="Arial Rounded MT Bold" pitchFamily="34" charset="0"/>
              </a:rPr>
              <a:t>l'avoir tout brisé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Ce démon connaissait son infériorité par rapport à Jésus, mais cela ne lui empêchait pas de porter son coup sur l’enfant en présence de Jésus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93771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Ce </a:t>
            </a:r>
            <a:r>
              <a:rPr lang="fr-FR" sz="4000" dirty="0" smtClean="0">
                <a:latin typeface="Arial Rounded MT Bold" pitchFamily="34" charset="0"/>
              </a:rPr>
              <a:t>démon savait que Jésus allait lui chasser, mais cela ne le bougeait pas ; il résistait jusqu’au dernier assaut.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Ces genres de démons ont leurs emprises sur des familles, souvent à cause des portes ouvertes depuis des générations antérieures.</a:t>
            </a:r>
            <a:endParaRPr lang="en-US" sz="40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93771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txBody>
          <a:bodyPr>
            <a:noAutofit/>
          </a:bodyPr>
          <a:lstStyle/>
          <a:p>
            <a:pPr algn="just"/>
            <a:r>
              <a:rPr lang="fr-FR" sz="3800" dirty="0" smtClean="0">
                <a:solidFill>
                  <a:schemeClr val="bg1"/>
                </a:solidFill>
                <a:latin typeface="Arial Rounded MT Bold" pitchFamily="34" charset="0"/>
              </a:rPr>
              <a:t>40 J'ai </a:t>
            </a:r>
            <a:r>
              <a:rPr lang="fr-FR" sz="3800" u="sng" dirty="0" smtClean="0">
                <a:solidFill>
                  <a:schemeClr val="bg1"/>
                </a:solidFill>
                <a:latin typeface="Arial Rounded MT Bold" pitchFamily="34" charset="0"/>
              </a:rPr>
              <a:t>prié</a:t>
            </a:r>
            <a:r>
              <a:rPr lang="fr-FR" sz="3800" dirty="0" smtClean="0">
                <a:solidFill>
                  <a:schemeClr val="bg1"/>
                </a:solidFill>
                <a:latin typeface="Arial Rounded MT Bold" pitchFamily="34" charset="0"/>
              </a:rPr>
              <a:t> tes disciples de le chasser, et ils </a:t>
            </a:r>
            <a:r>
              <a:rPr lang="fr-FR" sz="3800" u="sng" dirty="0" smtClean="0">
                <a:solidFill>
                  <a:schemeClr val="bg1"/>
                </a:solidFill>
                <a:latin typeface="Arial Rounded MT Bold" pitchFamily="34" charset="0"/>
              </a:rPr>
              <a:t>n'ont pas pu</a:t>
            </a:r>
            <a:r>
              <a:rPr lang="fr-FR" sz="38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38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3800" dirty="0" smtClean="0">
                <a:solidFill>
                  <a:srgbClr val="FFFF00"/>
                </a:solidFill>
                <a:latin typeface="Arial Rounded MT Bold" pitchFamily="34" charset="0"/>
              </a:rPr>
              <a:t>Tes disciples n’ont pas pu le chasser.</a:t>
            </a:r>
            <a:endParaRPr lang="en-US" sz="38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3800" dirty="0" smtClean="0">
                <a:solidFill>
                  <a:schemeClr val="bg1"/>
                </a:solidFill>
                <a:latin typeface="Arial Rounded MT Bold" pitchFamily="34" charset="0"/>
              </a:rPr>
              <a:t>Par implication, ce démon est supérieur en force à tes disciples.</a:t>
            </a:r>
            <a:endParaRPr lang="en-US" sz="38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3800" dirty="0" smtClean="0">
                <a:solidFill>
                  <a:srgbClr val="FFFF00"/>
                </a:solidFill>
                <a:latin typeface="Arial Rounded MT Bold" pitchFamily="34" charset="0"/>
              </a:rPr>
              <a:t>Les disciples ont fait la tentative de le chasser mais sans aucun succès.</a:t>
            </a:r>
            <a:endParaRPr lang="en-US" sz="38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3800" dirty="0" smtClean="0">
                <a:solidFill>
                  <a:schemeClr val="bg1"/>
                </a:solidFill>
                <a:latin typeface="Arial Rounded MT Bold" pitchFamily="34" charset="0"/>
              </a:rPr>
              <a:t>Quel embarras public ! quelle honte ! quelle confusion </a:t>
            </a:r>
            <a:r>
              <a:rPr lang="fr-FR" sz="3800" dirty="0" smtClean="0">
                <a:solidFill>
                  <a:schemeClr val="bg1"/>
                </a:solidFill>
                <a:latin typeface="Arial Rounded MT Bold" pitchFamily="34" charset="0"/>
              </a:rPr>
              <a:t>!</a:t>
            </a:r>
            <a:endParaRPr lang="en-US" sz="38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93771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41 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Race </a:t>
            </a:r>
            <a:r>
              <a:rPr lang="fr-FR" sz="4000" u="sng" dirty="0" smtClean="0">
                <a:solidFill>
                  <a:schemeClr val="bg1"/>
                </a:solidFill>
                <a:latin typeface="Arial Rounded MT Bold" pitchFamily="34" charset="0"/>
              </a:rPr>
              <a:t>incrédule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et </a:t>
            </a:r>
            <a:r>
              <a:rPr lang="fr-FR" sz="4000" u="sng" dirty="0" smtClean="0">
                <a:solidFill>
                  <a:schemeClr val="bg1"/>
                </a:solidFill>
                <a:latin typeface="Arial Rounded MT Bold" pitchFamily="34" charset="0"/>
              </a:rPr>
              <a:t>perverse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, répondit Jésus, jusqu'à quand serai-je avec vous, et vous supporterai-je? Amène ici ton fils.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Jésus était indigné de la défaite de ses disciples.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Les disciples pourraient dirent à Jésus : « Maitre, nous ne sommes pas encore arrivés dans ce chapitre. 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»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93771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txBody>
          <a:bodyPr>
            <a:normAutofit/>
          </a:bodyPr>
          <a:lstStyle/>
          <a:p>
            <a:pPr lvl="0"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«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 Tu ne nous a pas encore enseigné sur comment gérer ces genres de démons. »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Jésus accusait ses disciples de race incrédule et perverse.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D’après Jésus, les disciples devraient pouvoir chasser ce démon avec la connaissance et l’expérience qu’ils avaient déjà acquises de Lui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93771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txBody>
          <a:bodyPr>
            <a:normAutofit/>
          </a:bodyPr>
          <a:lstStyle/>
          <a:p>
            <a:pPr lvl="0"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Ils 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avaient une trop haute dépendance sur Jésus. Pourvu que le Maître est 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là, on est sécurisé; on 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peut se croiser les bras.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Au lieu de passer des heures en prière comme a l’instar de Jésus, les disciples étaient désengagés spirituellement. </a:t>
            </a:r>
            <a:endParaRPr lang="en-US" sz="4400" dirty="0">
              <a:solidFill>
                <a:srgbClr val="FFFF00"/>
              </a:solidFill>
              <a:effectLst/>
              <a:latin typeface="Arial Rounded MT Bold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93771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txBody>
          <a:bodyPr>
            <a:normAutofit/>
          </a:bodyPr>
          <a:lstStyle/>
          <a:p>
            <a:pPr algn="just"/>
            <a:r>
              <a:rPr lang="fr-FR" sz="3600" dirty="0" smtClean="0">
                <a:latin typeface="Arial Rounded MT Bold" pitchFamily="34" charset="0"/>
              </a:rPr>
              <a:t>42 Comme il </a:t>
            </a:r>
            <a:r>
              <a:rPr lang="fr-FR" sz="3600" u="sng" dirty="0" smtClean="0">
                <a:latin typeface="Arial Rounded MT Bold" pitchFamily="34" charset="0"/>
              </a:rPr>
              <a:t>approchait, le démon le jeta par terre</a:t>
            </a:r>
            <a:r>
              <a:rPr lang="fr-FR" sz="3600" dirty="0" smtClean="0">
                <a:latin typeface="Arial Rounded MT Bold" pitchFamily="34" charset="0"/>
              </a:rPr>
              <a:t>, et l'agita avec violence. Mais </a:t>
            </a:r>
            <a:r>
              <a:rPr lang="fr-FR" sz="3600" u="sng" dirty="0" smtClean="0">
                <a:latin typeface="Arial Rounded MT Bold" pitchFamily="34" charset="0"/>
              </a:rPr>
              <a:t>Jésus menaça l'esprit impur,</a:t>
            </a:r>
            <a:r>
              <a:rPr lang="fr-FR" sz="3600" dirty="0" smtClean="0">
                <a:latin typeface="Arial Rounded MT Bold" pitchFamily="34" charset="0"/>
              </a:rPr>
              <a:t> guérit l'enfant, et le rendit à son père.</a:t>
            </a:r>
            <a:endParaRPr lang="en-US" sz="3600" dirty="0" smtClean="0">
              <a:latin typeface="Arial Rounded MT Bold" pitchFamily="34" charset="0"/>
            </a:endParaRPr>
          </a:p>
          <a:p>
            <a:pPr lvl="0" algn="just"/>
            <a:r>
              <a:rPr lang="fr-FR" sz="3600" dirty="0" smtClean="0">
                <a:solidFill>
                  <a:srgbClr val="0033CC"/>
                </a:solidFill>
                <a:latin typeface="Arial Rounded MT Bold" pitchFamily="34" charset="0"/>
              </a:rPr>
              <a:t>Le démon le jeta par terre pour exhiber son insubordination à </a:t>
            </a:r>
            <a:r>
              <a:rPr lang="fr-FR" sz="3600" dirty="0" smtClean="0">
                <a:solidFill>
                  <a:srgbClr val="0033CC"/>
                </a:solidFill>
                <a:latin typeface="Arial Rounded MT Bold" pitchFamily="34" charset="0"/>
              </a:rPr>
              <a:t>l’égard </a:t>
            </a:r>
            <a:r>
              <a:rPr lang="fr-FR" sz="3600" dirty="0" smtClean="0">
                <a:solidFill>
                  <a:srgbClr val="0033CC"/>
                </a:solidFill>
                <a:latin typeface="Arial Rounded MT Bold" pitchFamily="34" charset="0"/>
              </a:rPr>
              <a:t>de Jésus.</a:t>
            </a:r>
            <a:endParaRPr lang="en-US" sz="36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3600" dirty="0" smtClean="0">
                <a:latin typeface="Arial Rounded MT Bold" pitchFamily="34" charset="0"/>
              </a:rPr>
              <a:t>Il l’agita avec violence en quête d’intimider Jésus comme pareillement à ses disciples. </a:t>
            </a:r>
            <a:endParaRPr lang="en-US" sz="3600" dirty="0" smtClean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93771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txBody>
          <a:bodyPr>
            <a:normAutofit/>
          </a:bodyPr>
          <a:lstStyle/>
          <a:p>
            <a:pPr lvl="0" algn="just"/>
            <a:r>
              <a:rPr lang="fr-FR" sz="3600" dirty="0" smtClean="0">
                <a:latin typeface="Arial Rounded MT Bold" pitchFamily="34" charset="0"/>
              </a:rPr>
              <a:t>Cette </a:t>
            </a:r>
            <a:r>
              <a:rPr lang="fr-FR" sz="3600" dirty="0" smtClean="0">
                <a:latin typeface="Arial Rounded MT Bold" pitchFamily="34" charset="0"/>
              </a:rPr>
              <a:t>attitude de résistance nous dit pourquoi il y aura encore des guerres entre Dieu et le diable.</a:t>
            </a:r>
            <a:endParaRPr lang="en-US" sz="3600" dirty="0" smtClean="0">
              <a:latin typeface="Arial Rounded MT Bold" pitchFamily="34" charset="0"/>
            </a:endParaRPr>
          </a:p>
          <a:p>
            <a:pPr lvl="0" algn="just"/>
            <a:r>
              <a:rPr lang="fr-FR" sz="3600" dirty="0" smtClean="0">
                <a:solidFill>
                  <a:srgbClr val="0033CC"/>
                </a:solidFill>
                <a:latin typeface="Arial Rounded MT Bold" pitchFamily="34" charset="0"/>
              </a:rPr>
              <a:t>La Bataille d’Armageddon à venir n’aura pas lieu en vue de déterminer un vainqueur, car Jésus est déjà vainqueur.</a:t>
            </a:r>
            <a:endParaRPr lang="en-US" sz="36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3600" dirty="0" smtClean="0">
                <a:latin typeface="Arial Rounded MT Bold" pitchFamily="34" charset="0"/>
              </a:rPr>
              <a:t>C’est le caractère typique du diable de défier Dieu jusqu'à la fin ; il veut mourir debout et non sur ses genoux en signe de faiblesse</a:t>
            </a:r>
            <a:r>
              <a:rPr lang="fr-FR" sz="3600" dirty="0" smtClean="0">
                <a:latin typeface="Arial Rounded MT Bold" pitchFamily="34" charset="0"/>
              </a:rPr>
              <a:t>.</a:t>
            </a:r>
            <a:endParaRPr lang="en-US" sz="3600" dirty="0" smtClean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93771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txBody>
          <a:bodyPr>
            <a:normAutofit/>
          </a:bodyPr>
          <a:lstStyle/>
          <a:p>
            <a:pPr lvl="0" algn="just"/>
            <a:r>
              <a:rPr lang="fr-FR" sz="4800" dirty="0" smtClean="0">
                <a:latin typeface="Arial Rounded MT Bold" pitchFamily="34" charset="0"/>
              </a:rPr>
              <a:t>Le </a:t>
            </a:r>
            <a:r>
              <a:rPr lang="fr-FR" sz="4800" dirty="0" smtClean="0">
                <a:latin typeface="Arial Rounded MT Bold" pitchFamily="34" charset="0"/>
              </a:rPr>
              <a:t>diable est le plus orgueilleux et le plus fier de tous les êtres.</a:t>
            </a:r>
            <a:endParaRPr lang="en-US" sz="4800" dirty="0" smtClean="0"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solidFill>
                  <a:srgbClr val="0033CC"/>
                </a:solidFill>
                <a:latin typeface="Arial Rounded MT Bold" pitchFamily="34" charset="0"/>
              </a:rPr>
              <a:t>Il veut être commémoré comme l’Adversaire farouche et redoutable du Dieu Créateur.</a:t>
            </a:r>
            <a:endParaRPr lang="en-US" sz="4800" dirty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93771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0033CC"/>
                </a:solidFill>
                <a:latin typeface="Arial Rounded MT Bold" pitchFamily="34" charset="0"/>
              </a:rPr>
              <a:t>MARC 9 :21- 30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Mr 9:21 Jésus demanda au père: Combien y a-t-il de temps que cela lui arrive? Depuis son enfance, répondit-il.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 22 Et souvent l'esprit l'a jeté dans le feu et dans l'eau pour le faire périr. Mais, si tu peux quelque chose, viens à notre secours, aie compassion de nous.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000" u="sng" dirty="0" smtClean="0">
                <a:latin typeface="Arial Rounded MT Bold" pitchFamily="34" charset="0"/>
              </a:rPr>
              <a:t> 23 Jésus lui dit: Si tu peux!... Tout est possible à celui qui croit</a:t>
            </a:r>
            <a:r>
              <a:rPr lang="fr-FR" sz="4000" u="sng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93771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Luc </a:t>
            </a:r>
            <a:r>
              <a:rPr lang="fr-FR" sz="4000" dirty="0" smtClean="0">
                <a:latin typeface="Arial Rounded MT Bold" pitchFamily="34" charset="0"/>
              </a:rPr>
              <a:t>omet la conversation de Jésus avec le père de l’enfant.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Ce miracle allait aussi réclamer la foi du récipient.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Tout est possible à celui qui croit.  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 24 Aussitôt le père de l'enfant s'écria: Je crois! viens au secours de mon incrédulité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!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93771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 lnSpcReduction="10000"/>
          </a:bodyPr>
          <a:lstStyle/>
          <a:p>
            <a:pPr algn="just"/>
            <a:r>
              <a:rPr lang="fr-FR" sz="4800" dirty="0" smtClean="0">
                <a:latin typeface="Arial Rounded MT Bold" pitchFamily="34" charset="0"/>
              </a:rPr>
              <a:t>Le manque de foi est une incrédulité devant Dieu.</a:t>
            </a:r>
            <a:endParaRPr lang="en-US" sz="4800" dirty="0" smtClean="0"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solidFill>
                  <a:srgbClr val="0033CC"/>
                </a:solidFill>
                <a:latin typeface="Arial Rounded MT Bold" pitchFamily="34" charset="0"/>
              </a:rPr>
              <a:t>Dieu </a:t>
            </a:r>
            <a:r>
              <a:rPr lang="fr-FR" sz="4800" dirty="0" smtClean="0">
                <a:solidFill>
                  <a:srgbClr val="0033CC"/>
                </a:solidFill>
                <a:latin typeface="Arial Rounded MT Bold" pitchFamily="34" charset="0"/>
              </a:rPr>
              <a:t>peut nous aider à générer encore plus de foi en Lui.</a:t>
            </a:r>
            <a:endParaRPr lang="en-US" sz="48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latin typeface="Arial Rounded MT Bold" pitchFamily="34" charset="0"/>
              </a:rPr>
              <a:t>Augmente-nous la foi, demandait les disciples de Jésus dans une autre occasion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93771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25 </a:t>
            </a:r>
            <a:r>
              <a:rPr lang="fr-FR" sz="4000" dirty="0" smtClean="0">
                <a:latin typeface="Arial Rounded MT Bold" pitchFamily="34" charset="0"/>
              </a:rPr>
              <a:t>Jésus, voyant accourir la foule, menaça l'esprit impur, et lui dit: Esprit muet et sourd, je te l'ordonne, sors de cet enfant, et n'y rentre plus.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Ici Jésus indique la nature de l’esprit qui était sur l’enfant.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Esprit muet et sourd, je te l'ordonne, sors de cet enfant, et n'y rentre plus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93771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/>
          </a:bodyPr>
          <a:lstStyle/>
          <a:p>
            <a:pPr lvl="0" algn="just"/>
            <a:r>
              <a:rPr lang="fr-FR" sz="4800" dirty="0" smtClean="0">
                <a:latin typeface="Arial Rounded MT Bold" pitchFamily="34" charset="0"/>
              </a:rPr>
              <a:t>Ce </a:t>
            </a:r>
            <a:r>
              <a:rPr lang="fr-FR" sz="4800" dirty="0" smtClean="0">
                <a:latin typeface="Arial Rounded MT Bold" pitchFamily="34" charset="0"/>
              </a:rPr>
              <a:t>n’était une légion comme dans le cas précédant.</a:t>
            </a:r>
            <a:endParaRPr lang="en-US" sz="4800" dirty="0" smtClean="0"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solidFill>
                  <a:srgbClr val="0033CC"/>
                </a:solidFill>
                <a:latin typeface="Arial Rounded MT Bold" pitchFamily="34" charset="0"/>
              </a:rPr>
              <a:t>Il y a des gens qui s’amusent imprudemment à avoir de longues conversations avec les démons pour savoir de leur natures et de leurs missions</a:t>
            </a:r>
            <a:r>
              <a:rPr lang="fr-FR" sz="4800" dirty="0" smtClean="0">
                <a:solidFill>
                  <a:srgbClr val="0033CC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93771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26 </a:t>
            </a:r>
            <a:r>
              <a:rPr lang="fr-FR" sz="4000" dirty="0" smtClean="0">
                <a:latin typeface="Arial Rounded MT Bold" pitchFamily="34" charset="0"/>
              </a:rPr>
              <a:t>Et il sortit, en poussant des cris, et en l'agitant avec une grande violence. L'enfant devint comme mort, de sorte que plusieurs disaient qu'il était mort.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Cet démon qui ne montrait aucun signe de défaillance envers Jésus, était frappé par la colère de Dieu.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Il poussait de grands cris et il agitait l’enfant avec violence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93771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/>
          </a:bodyPr>
          <a:lstStyle/>
          <a:p>
            <a:pPr lvl="0" algn="just"/>
            <a:r>
              <a:rPr lang="fr-FR" sz="4800" dirty="0" smtClean="0">
                <a:latin typeface="Arial Rounded MT Bold" pitchFamily="34" charset="0"/>
              </a:rPr>
              <a:t>Il </a:t>
            </a:r>
            <a:r>
              <a:rPr lang="fr-FR" sz="4800" dirty="0" smtClean="0">
                <a:latin typeface="Arial Rounded MT Bold" pitchFamily="34" charset="0"/>
              </a:rPr>
              <a:t>ne voulait pas partir mais il n’avait pas le choix.</a:t>
            </a:r>
            <a:endParaRPr lang="en-US" sz="4800" dirty="0" smtClean="0"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solidFill>
                  <a:srgbClr val="C00000"/>
                </a:solidFill>
                <a:latin typeface="Arial Rounded MT Bold" pitchFamily="34" charset="0"/>
              </a:rPr>
              <a:t>Personne ne peut s’opposer a Dieu.</a:t>
            </a:r>
            <a:endParaRPr lang="en-US" sz="48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latin typeface="Arial Rounded MT Bold" pitchFamily="34" charset="0"/>
              </a:rPr>
              <a:t>L'enfant devint comme mort, de sorte que plusieurs disaient qu'il était mort</a:t>
            </a:r>
            <a:r>
              <a:rPr lang="fr-FR" sz="4800" dirty="0" smtClean="0">
                <a:latin typeface="Arial Rounded MT Bold" pitchFamily="34" charset="0"/>
              </a:rPr>
              <a:t>.</a:t>
            </a:r>
            <a:endParaRPr lang="en-US" sz="4800" dirty="0" smtClean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93771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Autofit/>
          </a:bodyPr>
          <a:lstStyle/>
          <a:p>
            <a:pPr lvl="0" algn="just"/>
            <a:r>
              <a:rPr lang="fr-FR" sz="4200" dirty="0" smtClean="0">
                <a:latin typeface="Arial Rounded MT Bold" pitchFamily="34" charset="0"/>
              </a:rPr>
              <a:t>Il </a:t>
            </a:r>
            <a:r>
              <a:rPr lang="fr-FR" sz="4200" dirty="0" smtClean="0">
                <a:latin typeface="Arial Rounded MT Bold" pitchFamily="34" charset="0"/>
              </a:rPr>
              <a:t>prend du temps pour que le maitre du corps reprenne possession de son habitation quand les démons sont chassés.</a:t>
            </a:r>
            <a:endParaRPr lang="en-US" sz="4200" dirty="0" smtClean="0">
              <a:latin typeface="Arial Rounded MT Bold" pitchFamily="34" charset="0"/>
            </a:endParaRPr>
          </a:p>
          <a:p>
            <a:pPr lvl="0" algn="just"/>
            <a:r>
              <a:rPr lang="fr-FR" sz="4200" dirty="0" smtClean="0">
                <a:solidFill>
                  <a:srgbClr val="C00000"/>
                </a:solidFill>
                <a:latin typeface="Arial Rounded MT Bold" pitchFamily="34" charset="0"/>
              </a:rPr>
              <a:t>Des fois, l’esprit de la personne est captivé là-bas dans le monde des esprits malins, ainsi, la délivrance doit se faire à double </a:t>
            </a:r>
            <a:r>
              <a:rPr lang="fr-FR" sz="4200" dirty="0" smtClean="0">
                <a:solidFill>
                  <a:srgbClr val="C00000"/>
                </a:solidFill>
                <a:latin typeface="Arial Rounded MT Bold" pitchFamily="34" charset="0"/>
              </a:rPr>
              <a:t>volets.</a:t>
            </a:r>
            <a:endParaRPr lang="en-US" sz="42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93771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 fontScale="92500"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27 </a:t>
            </a:r>
            <a:r>
              <a:rPr lang="fr-FR" sz="4000" dirty="0" smtClean="0">
                <a:latin typeface="Arial Rounded MT Bold" pitchFamily="34" charset="0"/>
              </a:rPr>
              <a:t>Mais Jésus, l'ayant pris par la main, le fit lever. Et il se tint debout.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28 Quand Jésus fut entré dans la maison, ses disciples lui demandèrent en particulier: </a:t>
            </a: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Pourquoi n'avons-nous pu chasser cet esprit?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29 Il leur dit: Cette espèce-là ne peut sortir que par la prière.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30 ¶ Ils partirent de là, et traversèrent la Galilée. Jésus ne voulait pas qu'on le sût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93771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Dieu </a:t>
            </a:r>
            <a:r>
              <a:rPr lang="fr-FR" sz="4400" dirty="0" smtClean="0">
                <a:latin typeface="Arial Rounded MT Bold" pitchFamily="34" charset="0"/>
              </a:rPr>
              <a:t>nous prépare pour ces genres de combats spirituels.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Exemple:</a:t>
            </a: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Mon 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entretien dans l’un de mes voyages missionnaires en Haïti.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Comment Dieu m’avait avertit que j’allais partir en mission bien avant que le fait arrivait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93771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J’ai </a:t>
            </a:r>
            <a:r>
              <a:rPr lang="fr-FR" sz="4000" dirty="0" smtClean="0">
                <a:latin typeface="Arial Rounded MT Bold" pitchFamily="34" charset="0"/>
              </a:rPr>
              <a:t>effectué de forts combats spirituels dans les rêves avec les forces maléfiques que j’allais avoir à confronter.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Un peu de temps après, une personne que je connaissais de vielle date fit la tentative de me contacter en vue de les accompagner dans un voyage missionnaire en Haïti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93771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Le </a:t>
            </a:r>
            <a:r>
              <a:rPr lang="fr-FR" sz="4000" dirty="0" smtClean="0">
                <a:latin typeface="Arial Rounded MT Bold" pitchFamily="34" charset="0"/>
              </a:rPr>
              <a:t>groupe en question n’était pas à la portée spirituelle de la mission.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Je me retrouvais dans la maison d’un prêtre de vaudou pour la première fois de ma vie pendant l’évangélisation; j’ai ressenti une intense lutte spirituelle instantanément et au soir dans ma couche la lutte continuait encore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93771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Grace </a:t>
            </a:r>
            <a:r>
              <a:rPr lang="fr-FR" sz="4000" dirty="0" smtClean="0">
                <a:latin typeface="Arial Rounded MT Bold" pitchFamily="34" charset="0"/>
              </a:rPr>
              <a:t>à cette victoire qui était assurée bien longtemps avant ma connaissance du voyage,  Dieu rendait le diable impuissant devant moi.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Je restais sur mes gardes pendant toute la durée de la mission, car on ne joue pas avec les choses spirituelles.</a:t>
            </a:r>
            <a:endParaRPr lang="en-US" sz="4000" dirty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93771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000066"/>
                </a:solidFill>
                <a:latin typeface="Arial Rounded MT Bold" pitchFamily="34" charset="0"/>
              </a:rPr>
              <a:t>JESUS PARLE ENCORE DE SA MORT ET SA RESURRECTION</a:t>
            </a:r>
            <a:endParaRPr lang="en-US" sz="40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LUC 9 : 43-56 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43 ¶ Et tous furent frappés de la grandeur de Dieu. Tandis que chacun était dans l'admiration de tout ce que faisait Jésus, il dit à ses disciples:</a:t>
            </a:r>
            <a:endParaRPr lang="en-US" sz="4000" dirty="0" smtClean="0">
              <a:latin typeface="Arial Rounded MT Bold" pitchFamily="34" charset="0"/>
            </a:endParaRPr>
          </a:p>
          <a:p>
            <a:pPr algn="just">
              <a:buNone/>
            </a:pPr>
            <a:endParaRPr lang="en-US" sz="4000" dirty="0" smtClean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93771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44 </a:t>
            </a:r>
            <a:r>
              <a:rPr lang="fr-FR" sz="4000" dirty="0" smtClean="0">
                <a:latin typeface="Arial Rounded MT Bold" pitchFamily="34" charset="0"/>
              </a:rPr>
              <a:t>Pour vous, écoutez bien ceci: Le Fils de l'homme doit être livré entre les mains des hommes.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45 Mais les disciples ne comprenaient pas cette parole; elle était voilée pour eux, afin qu'ils n'en eussent pas le sens; et ils craignaient de l'interroger à ce sujet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93771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800" b="1" dirty="0" smtClean="0">
                <a:solidFill>
                  <a:srgbClr val="C00000"/>
                </a:solidFill>
                <a:latin typeface="Arial Rounded MT Bold" pitchFamily="34" charset="0"/>
              </a:rPr>
              <a:t>QUI </a:t>
            </a:r>
            <a:r>
              <a:rPr lang="fr-FR" sz="4800" b="1" dirty="0" smtClean="0">
                <a:solidFill>
                  <a:srgbClr val="C00000"/>
                </a:solidFill>
                <a:latin typeface="Arial Rounded MT Bold" pitchFamily="34" charset="0"/>
              </a:rPr>
              <a:t>EST LE PLUS GRAND D’ENTRE NOUS</a:t>
            </a:r>
            <a:endParaRPr lang="en-US" sz="48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latin typeface="Arial Rounded MT Bold" pitchFamily="34" charset="0"/>
              </a:rPr>
              <a:t>LE PLUS PETIT PARMI VOUS C’EST CELUI LA QUI EST GRAND 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solidFill>
                  <a:srgbClr val="000066"/>
                </a:solidFill>
                <a:latin typeface="Arial Rounded MT Bold" pitchFamily="34" charset="0"/>
              </a:rPr>
              <a:t>46 Or, une pensée leur vint à l'esprit, savoir lequel d'entre eux était le plus grand</a:t>
            </a:r>
            <a:r>
              <a:rPr lang="fr-FR" sz="4800" dirty="0" smtClean="0">
                <a:solidFill>
                  <a:srgbClr val="000066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93771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47 </a:t>
            </a:r>
            <a:r>
              <a:rPr lang="fr-FR" sz="4000" dirty="0" smtClean="0">
                <a:latin typeface="Arial Rounded MT Bold" pitchFamily="34" charset="0"/>
              </a:rPr>
              <a:t>Jésus, voyant la pensée de leur cœur, prit un petit enfant, le plaça près de lui,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 48 et leur dit: Quiconque reçoit en mon nom ce petit enfant me reçoit moi-même; et quiconque me reçoit </a:t>
            </a:r>
            <a:r>
              <a:rPr lang="fr-FR" sz="4000" dirty="0" err="1" smtClean="0">
                <a:solidFill>
                  <a:srgbClr val="000066"/>
                </a:solidFill>
                <a:latin typeface="Arial Rounded MT Bold" pitchFamily="34" charset="0"/>
              </a:rPr>
              <a:t>reçoit</a:t>
            </a:r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 celui qui m'a envoyé. Car celui qui est le plus petit parmi vous tous, c'est celui-là qui est grand.</a:t>
            </a:r>
            <a:endParaRPr lang="en-US" sz="4000" dirty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93771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  <a:alpha val="38039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QUI 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A LE DROIT DE 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CHASSER LES 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DEMONS?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QUI N’EST PAS CONTRE VOUS EST POUR VOUS</a:t>
            </a:r>
            <a:endParaRPr lang="en-US" sz="40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49 Jean prit la parole, et dit: Maître, nous avons vu un homme qui chasse des démons en ton nom; et nous l'en avons empêché, parce qu'il ne nous suit pas.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>
              <a:buNone/>
            </a:pPr>
            <a:endParaRPr lang="en-US" sz="4000" dirty="0" smtClean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  <a:alpha val="38039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50 </a:t>
            </a:r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Ne l'en empêchez pas, lui répondit Jésus; car qui n'est pas contre vous est pour vous.</a:t>
            </a:r>
            <a:endParaRPr lang="en-US" sz="40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JÉSUS FAIT SON CHEMIN </a:t>
            </a: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VERS JÉRUSALEM </a:t>
            </a: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POUR ÊTRE LIVRÉ 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51 ¶ Lorsque le temps où il devait être enlevé du monde approcha, Jésus prit la résolution de se rendre à Jérusalem.</a:t>
            </a:r>
            <a:endParaRPr lang="en-US" sz="40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endParaRPr lang="en-US" sz="4000" dirty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  <a:alpha val="38039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52 </a:t>
            </a:r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Il envoya devant lui des messagers, qui se mirent en route et entrèrent dans un bourg des Samaritains, pour lui préparer un logement.</a:t>
            </a:r>
            <a:endParaRPr lang="en-US" sz="40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LOGEMENT RÉFUSÉ À JÉSUS DANS UN BOURG DES SAMARITAIN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 53 Mais </a:t>
            </a:r>
            <a:r>
              <a:rPr lang="fr-FR" sz="4000" u="sng" dirty="0" smtClean="0">
                <a:solidFill>
                  <a:srgbClr val="000066"/>
                </a:solidFill>
                <a:latin typeface="Arial Rounded MT Bold" pitchFamily="34" charset="0"/>
              </a:rPr>
              <a:t>on ne le reçut pas</a:t>
            </a:r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, </a:t>
            </a:r>
            <a:r>
              <a:rPr lang="fr-FR" sz="4000" u="sng" dirty="0" smtClean="0">
                <a:solidFill>
                  <a:srgbClr val="000066"/>
                </a:solidFill>
                <a:latin typeface="Arial Rounded MT Bold" pitchFamily="34" charset="0"/>
              </a:rPr>
              <a:t>parce qu'il se dirigeait sur Jérusalem.</a:t>
            </a:r>
            <a:endParaRPr lang="en-US" sz="40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endParaRPr lang="en-US" sz="4000" dirty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  <a:alpha val="38039"/>
            </a:schemeClr>
          </a:solidFill>
        </p:spPr>
        <p:txBody>
          <a:bodyPr>
            <a:normAutofit fontScale="92500"/>
          </a:bodyPr>
          <a:lstStyle/>
          <a:p>
            <a:pPr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54 </a:t>
            </a:r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Les disciples Jacques et Jean, voyant cela, dirent: Seigneur, </a:t>
            </a:r>
            <a:r>
              <a:rPr lang="fr-FR" sz="4000" b="1" dirty="0" smtClean="0">
                <a:solidFill>
                  <a:srgbClr val="000066"/>
                </a:solidFill>
                <a:latin typeface="Arial Rounded MT Bold" pitchFamily="34" charset="0"/>
              </a:rPr>
              <a:t>veux-tu que nous commandions que le feu descende du ciel et les consume</a:t>
            </a:r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?</a:t>
            </a:r>
            <a:endParaRPr lang="en-US" sz="40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 55 Jésus se tourna vers eux, et les réprimanda, disant: 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Vous ne savez de quel esprit vous êtes animés.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 56 Car le Fils de l'homme est venu, </a:t>
            </a:r>
            <a:r>
              <a:rPr lang="fr-FR" sz="4000" u="sng" dirty="0" smtClean="0">
                <a:solidFill>
                  <a:srgbClr val="000066"/>
                </a:solidFill>
                <a:latin typeface="Arial Rounded MT Bold" pitchFamily="34" charset="0"/>
              </a:rPr>
              <a:t>non pour perdre les âmes des hommes</a:t>
            </a:r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, </a:t>
            </a:r>
            <a:r>
              <a:rPr lang="fr-FR" sz="4000" u="sng" dirty="0" smtClean="0">
                <a:solidFill>
                  <a:srgbClr val="000066"/>
                </a:solidFill>
                <a:latin typeface="Arial Rounded MT Bold" pitchFamily="34" charset="0"/>
              </a:rPr>
              <a:t>mais pour les sauver</a:t>
            </a:r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. Et ils allèrent dans un autre bourg</a:t>
            </a:r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. </a:t>
            </a: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AMEN!</a:t>
            </a:r>
            <a:endParaRPr lang="en-US" sz="40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800" b="1" dirty="0">
                <a:solidFill>
                  <a:srgbClr val="C00000"/>
                </a:solidFill>
                <a:latin typeface="Copperplate Gothic Bold" pitchFamily="34" charset="0"/>
              </a:rPr>
              <a:t>Format des rencontres :</a:t>
            </a:r>
            <a:endParaRPr lang="en-US" sz="4800" dirty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just"/>
            <a:r>
              <a:rPr lang="fr-FR" sz="4800" dirty="0"/>
              <a:t>Chaque vendredi de </a:t>
            </a:r>
            <a:r>
              <a:rPr lang="fr-FR" sz="4800" dirty="0">
                <a:solidFill>
                  <a:srgbClr val="C00000"/>
                </a:solidFill>
              </a:rPr>
              <a:t>7 :30 a 9 :00 PM </a:t>
            </a:r>
          </a:p>
          <a:p>
            <a:pPr algn="just"/>
            <a:r>
              <a:rPr lang="en-US" sz="3600" b="1" dirty="0">
                <a:solidFill>
                  <a:srgbClr val="002060"/>
                </a:solidFill>
              </a:rPr>
              <a:t>YouTube Presentation 7:30-8:30pm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346075" lvl="1" indent="-290513"/>
            <a:r>
              <a:rPr lang="en-US" b="1" dirty="0"/>
              <a:t>(Mon, Wed) 7:30-9:30PM     PRAYER MEETING LINE # </a:t>
            </a:r>
            <a:r>
              <a:rPr lang="en-US" b="1" u="sng" dirty="0">
                <a:solidFill>
                  <a:srgbClr val="0000CC"/>
                </a:solidFill>
              </a:rPr>
              <a:t>(774) 217 6502</a:t>
            </a:r>
          </a:p>
          <a:p>
            <a:pPr marL="290513" lvl="1" indent="-290513"/>
            <a:r>
              <a:rPr lang="en-US" b="1" dirty="0">
                <a:solidFill>
                  <a:srgbClr val="003300"/>
                </a:solidFill>
              </a:rPr>
              <a:t>FRIDAY</a:t>
            </a:r>
            <a:r>
              <a:rPr lang="en-US" b="1" dirty="0"/>
              <a:t>: 7:30-9:00pm-----Bible Study (</a:t>
            </a:r>
            <a:r>
              <a:rPr lang="en-US" b="1" dirty="0">
                <a:solidFill>
                  <a:srgbClr val="002060"/>
                </a:solidFill>
              </a:rPr>
              <a:t>YOU TUBE</a:t>
            </a:r>
            <a:r>
              <a:rPr lang="en-US" b="1" dirty="0"/>
              <a:t>)</a:t>
            </a:r>
            <a:endParaRPr lang="en-US" b="1" dirty="0">
              <a:solidFill>
                <a:srgbClr val="003300"/>
              </a:solidFill>
            </a:endParaRPr>
          </a:p>
          <a:p>
            <a:pPr algn="ctr"/>
            <a:r>
              <a:rPr lang="en-US" sz="2400" b="1" dirty="0">
                <a:solidFill>
                  <a:srgbClr val="C00000"/>
                </a:solidFill>
              </a:rPr>
              <a:t>SATURDAY IN CHURCH</a:t>
            </a:r>
          </a:p>
          <a:p>
            <a:pPr lvl="1">
              <a:buNone/>
            </a:pPr>
            <a:r>
              <a:rPr lang="en-US" b="1" dirty="0">
                <a:solidFill>
                  <a:srgbClr val="0000CC"/>
                </a:solidFill>
              </a:rPr>
              <a:t>1:30—3:00 PM </a:t>
            </a:r>
            <a:r>
              <a:rPr lang="en-US" b="1" dirty="0">
                <a:solidFill>
                  <a:srgbClr val="C00000"/>
                </a:solidFill>
              </a:rPr>
              <a:t>CTRC  YOUTH MINISTRY</a:t>
            </a:r>
          </a:p>
          <a:p>
            <a:pPr lvl="1">
              <a:buNone/>
            </a:pPr>
            <a:r>
              <a:rPr lang="en-US" b="1" dirty="0">
                <a:solidFill>
                  <a:srgbClr val="0000CC"/>
                </a:solidFill>
              </a:rPr>
              <a:t>3:00—4:30PM </a:t>
            </a:r>
            <a:r>
              <a:rPr lang="en-US" b="1" dirty="0">
                <a:solidFill>
                  <a:srgbClr val="C00000"/>
                </a:solidFill>
              </a:rPr>
              <a:t>CTRC  CHILDREN MINISTRY</a:t>
            </a:r>
          </a:p>
          <a:p>
            <a:pPr lvl="1">
              <a:buNone/>
            </a:pPr>
            <a:r>
              <a:rPr lang="en-US" b="1" dirty="0">
                <a:solidFill>
                  <a:srgbClr val="0000CC"/>
                </a:solidFill>
              </a:rPr>
              <a:t>7:00—9:PM </a:t>
            </a:r>
            <a:r>
              <a:rPr lang="en-US" b="1" dirty="0">
                <a:solidFill>
                  <a:srgbClr val="C00000"/>
                </a:solidFill>
              </a:rPr>
              <a:t>CTRC  WOMEN MINISTRY</a:t>
            </a:r>
            <a:r>
              <a:rPr lang="en-US" b="1" dirty="0"/>
              <a:t> LINE # </a:t>
            </a:r>
            <a:r>
              <a:rPr lang="en-US" b="1" u="sng" dirty="0">
                <a:solidFill>
                  <a:srgbClr val="0000CC"/>
                </a:solidFill>
              </a:rPr>
              <a:t>(774) 217 6502</a:t>
            </a:r>
          </a:p>
          <a:p>
            <a:pPr lvl="1" algn="ctr">
              <a:buNone/>
            </a:pPr>
            <a:r>
              <a:rPr lang="en-US" b="1" dirty="0">
                <a:solidFill>
                  <a:srgbClr val="0000CC"/>
                </a:solidFill>
              </a:rPr>
              <a:t>SUNDAY</a:t>
            </a:r>
          </a:p>
          <a:p>
            <a:pPr lvl="1">
              <a:buNone/>
            </a:pPr>
            <a:r>
              <a:rPr lang="en-US" b="1" dirty="0">
                <a:solidFill>
                  <a:srgbClr val="0000CC"/>
                </a:solidFill>
              </a:rPr>
              <a:t>9:00—11:00AM </a:t>
            </a:r>
            <a:r>
              <a:rPr lang="en-US" b="1" dirty="0">
                <a:solidFill>
                  <a:srgbClr val="C00000"/>
                </a:solidFill>
              </a:rPr>
              <a:t> (MORNING WORSHIP)</a:t>
            </a:r>
          </a:p>
          <a:p>
            <a:pPr lvl="1">
              <a:buNone/>
            </a:pPr>
            <a:r>
              <a:rPr lang="en-US" b="1" dirty="0">
                <a:solidFill>
                  <a:srgbClr val="0000CC"/>
                </a:solidFill>
              </a:rPr>
              <a:t>12:00PM -2:00PM</a:t>
            </a:r>
            <a:r>
              <a:rPr lang="en-US" b="1" dirty="0">
                <a:solidFill>
                  <a:srgbClr val="C00000"/>
                </a:solidFill>
              </a:rPr>
              <a:t> (CTRC ENGLISH WORSHIP)</a:t>
            </a:r>
          </a:p>
          <a:p>
            <a:pPr>
              <a:buNone/>
            </a:pPr>
            <a:endParaRPr lang="fr-FR" sz="4400" dirty="0"/>
          </a:p>
          <a:p>
            <a:pPr lvl="1"/>
            <a:endParaRPr lang="en-US" sz="3200" dirty="0"/>
          </a:p>
          <a:p>
            <a:pPr>
              <a:buNone/>
            </a:pPr>
            <a:endParaRPr lang="en-US" sz="32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800" b="1" u="sng" dirty="0">
                <a:solidFill>
                  <a:srgbClr val="0033CC"/>
                </a:solidFill>
              </a:rPr>
              <a:t>FLASH! </a:t>
            </a:r>
            <a:r>
              <a:rPr lang="fr-FR" sz="4800" b="1" u="sng" dirty="0">
                <a:solidFill>
                  <a:srgbClr val="FF3300"/>
                </a:solidFill>
              </a:rPr>
              <a:t>FLASH! </a:t>
            </a:r>
            <a:r>
              <a:rPr lang="fr-FR" sz="4800" b="1" u="sng" dirty="0">
                <a:solidFill>
                  <a:srgbClr val="0033CC"/>
                </a:solidFill>
              </a:rPr>
              <a:t>FLASH!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0033CC"/>
                </a:solidFill>
              </a:rPr>
              <a:t>SUNDAY SERVICES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460000"/>
                </a:solidFill>
              </a:rPr>
              <a:t>AM CREOLE FRENCH SERVICE 9-11 AM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FF0000"/>
                </a:solidFill>
              </a:rPr>
              <a:t>SECOND ENGLISH WORSHIP SERVICE 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FF0000"/>
                </a:solidFill>
              </a:rPr>
              <a:t>12:00PM TO 2:00PM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460000"/>
                </a:solidFill>
              </a:rPr>
              <a:t>15 CARY ST, BROCKTON MASS 02302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460000"/>
                </a:solidFill>
              </a:rPr>
              <a:t>TEL: 857-318-3307</a:t>
            </a:r>
          </a:p>
          <a:p>
            <a:r>
              <a:rPr lang="fr-FR" sz="5400" dirty="0"/>
              <a:t>PRIÈRE FINALE</a:t>
            </a:r>
          </a:p>
          <a:p>
            <a:r>
              <a:rPr lang="fr-FR" sz="5400" dirty="0"/>
              <a:t>BENEDICTION</a:t>
            </a:r>
            <a:endParaRPr lang="en-US" sz="5400" dirty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56879</TotalTime>
  <Words>2173</Words>
  <Application>Microsoft Macintosh PowerPoint</Application>
  <PresentationFormat>On-screen Show (4:3)</PresentationFormat>
  <Paragraphs>157</Paragraphs>
  <Slides>50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CHRIST THE ROCK CONGREGATION PRÉSENTE ÉTUDIONS LA BIBLE 88ÈME SESSION  ORATEUR: PASTEUR MARC  SIMEON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</dc:title>
  <dc:creator>MARC EDOUARD SIMEON</dc:creator>
  <cp:lastModifiedBy>MARC EDOUARD SIMEON</cp:lastModifiedBy>
  <cp:revision>511</cp:revision>
  <dcterms:created xsi:type="dcterms:W3CDTF">2022-04-13T13:36:19Z</dcterms:created>
  <dcterms:modified xsi:type="dcterms:W3CDTF">2024-08-20T21:17:27Z</dcterms:modified>
</cp:coreProperties>
</file>