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304" r:id="rId2"/>
    <p:sldId id="1878" r:id="rId3"/>
    <p:sldId id="2022" r:id="rId4"/>
    <p:sldId id="2023" r:id="rId5"/>
    <p:sldId id="2024" r:id="rId6"/>
    <p:sldId id="2025" r:id="rId7"/>
    <p:sldId id="2026" r:id="rId8"/>
    <p:sldId id="2027" r:id="rId9"/>
    <p:sldId id="2012" r:id="rId10"/>
    <p:sldId id="2028" r:id="rId11"/>
    <p:sldId id="2029" r:id="rId12"/>
    <p:sldId id="2030" r:id="rId13"/>
    <p:sldId id="2013" r:id="rId14"/>
    <p:sldId id="2035" r:id="rId15"/>
    <p:sldId id="2032" r:id="rId16"/>
    <p:sldId id="2036" r:id="rId17"/>
    <p:sldId id="2037" r:id="rId18"/>
    <p:sldId id="2038" r:id="rId19"/>
    <p:sldId id="2014" r:id="rId20"/>
    <p:sldId id="2039" r:id="rId21"/>
    <p:sldId id="2040" r:id="rId22"/>
    <p:sldId id="2041" r:id="rId23"/>
    <p:sldId id="2015" r:id="rId24"/>
    <p:sldId id="2042" r:id="rId25"/>
    <p:sldId id="2043" r:id="rId26"/>
    <p:sldId id="2044" r:id="rId27"/>
    <p:sldId id="2019" r:id="rId28"/>
    <p:sldId id="2045" r:id="rId29"/>
    <p:sldId id="2046" r:id="rId30"/>
    <p:sldId id="2047" r:id="rId31"/>
    <p:sldId id="2048" r:id="rId32"/>
    <p:sldId id="2049" r:id="rId33"/>
    <p:sldId id="2016" r:id="rId34"/>
    <p:sldId id="2050" r:id="rId35"/>
    <p:sldId id="2051" r:id="rId36"/>
    <p:sldId id="2052" r:id="rId37"/>
    <p:sldId id="2053" r:id="rId38"/>
    <p:sldId id="2017" r:id="rId39"/>
    <p:sldId id="2054" r:id="rId40"/>
    <p:sldId id="2020" r:id="rId41"/>
    <p:sldId id="2055" r:id="rId42"/>
    <p:sldId id="2056" r:id="rId43"/>
    <p:sldId id="2057" r:id="rId44"/>
    <p:sldId id="2058" r:id="rId45"/>
    <p:sldId id="2059" r:id="rId46"/>
    <p:sldId id="2060" r:id="rId47"/>
    <p:sldId id="2061" r:id="rId48"/>
    <p:sldId id="2021" r:id="rId49"/>
    <p:sldId id="2062" r:id="rId50"/>
    <p:sldId id="2063" r:id="rId51"/>
    <p:sldId id="2064" r:id="rId52"/>
    <p:sldId id="2065" r:id="rId53"/>
    <p:sldId id="2066" r:id="rId54"/>
    <p:sldId id="2067" r:id="rId55"/>
    <p:sldId id="316" r:id="rId56"/>
    <p:sldId id="1675" r:id="rId57"/>
    <p:sldId id="318"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99FF33"/>
    <a:srgbClr val="460000"/>
    <a:srgbClr val="FF9300"/>
    <a:srgbClr val="66FFFF"/>
    <a:srgbClr val="00FF00"/>
    <a:srgbClr val="000066"/>
    <a:srgbClr val="002E02"/>
    <a:srgbClr val="CC00FF"/>
    <a:srgbClr val="8065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68" autoAdjust="0"/>
    <p:restoredTop sz="94509" autoAdjust="0"/>
  </p:normalViewPr>
  <p:slideViewPr>
    <p:cSldViewPr>
      <p:cViewPr varScale="1">
        <p:scale>
          <a:sx n="174" d="100"/>
          <a:sy n="174" d="100"/>
        </p:scale>
        <p:origin x="1992" y="168"/>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8/13/24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33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8/13/24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8/13/24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8/13/24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8/13/24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8/13/24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8/13/24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8/13/24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8/13/24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8/13/24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8/13/24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8/13/24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8/13/24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blipFill>
            <a:blip r:embed="rId4"/>
            <a:tile tx="0" ty="0" sx="100000" sy="100000" flip="none" algn="tl"/>
          </a:blip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br>
              <a:rPr lang="en-US" sz="3600" b="1" dirty="0">
                <a:solidFill>
                  <a:srgbClr val="0033CC"/>
                </a:solidFill>
              </a:rPr>
            </a:br>
            <a:r>
              <a:rPr lang="en-US" sz="3600" b="1" dirty="0">
                <a:solidFill>
                  <a:srgbClr val="0033CC"/>
                </a:solidFill>
              </a:rPr>
              <a:t>ÉTUDIONS LA BIBLE 87ÈME SESSION </a:t>
            </a:r>
            <a:br>
              <a:rPr lang="en-US" sz="3600" b="1" dirty="0"/>
            </a:br>
            <a:r>
              <a:rPr lang="en-US" sz="3600" b="1" dirty="0"/>
              <a:t>ORATEUR: PASTEUR MARC  SIMEON</a:t>
            </a:r>
          </a:p>
        </p:txBody>
      </p:sp>
      <p:sp>
        <p:nvSpPr>
          <p:cNvPr id="3" name="Subtitle 2"/>
          <p:cNvSpPr>
            <a:spLocks noGrp="1"/>
          </p:cNvSpPr>
          <p:nvPr>
            <p:ph type="subTitle" idx="1"/>
          </p:nvPr>
        </p:nvSpPr>
        <p:spPr>
          <a:xfrm>
            <a:off x="0" y="4191000"/>
            <a:ext cx="9144000" cy="2209800"/>
          </a:xfrm>
          <a:solidFill>
            <a:schemeClr val="accent6">
              <a:lumMod val="20000"/>
              <a:lumOff val="80000"/>
              <a:alpha val="62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4000" b="1" dirty="0">
                <a:solidFill>
                  <a:srgbClr val="000066"/>
                </a:solidFill>
              </a:rPr>
              <a:t>VENDREDI 16 AOÛT 2024 </a:t>
            </a:r>
          </a:p>
          <a:p>
            <a:pPr>
              <a:spcBef>
                <a:spcPts val="600"/>
              </a:spcBef>
            </a:pPr>
            <a:r>
              <a:rPr lang="fr-FR" sz="2800" b="1" dirty="0">
                <a:solidFill>
                  <a:srgbClr val="460000"/>
                </a:solidFill>
                <a:effectLst/>
                <a:latin typeface="Arial" panose="020B0604020202020204" pitchFamily="34" charset="0"/>
                <a:ea typeface="Calibri" panose="020F0502020204030204" pitchFamily="34" charset="0"/>
                <a:cs typeface="Times New Roman" panose="02020603050405020304" pitchFamily="18" charset="0"/>
              </a:rPr>
              <a:t>L'IDENTITÉ ET LA </a:t>
            </a:r>
            <a:r>
              <a:rPr lang="fr-FR" sz="2800" b="1" dirty="0">
                <a:solidFill>
                  <a:srgbClr val="460000"/>
                </a:solidFill>
                <a:latin typeface="Arial" panose="020B0604020202020204" pitchFamily="34" charset="0"/>
                <a:ea typeface="Calibri" panose="020F0502020204030204" pitchFamily="34" charset="0"/>
                <a:cs typeface="Times New Roman" panose="02020603050405020304" pitchFamily="18" charset="0"/>
              </a:rPr>
              <a:t>TRANSFIGURATION DE JÉSUS </a:t>
            </a:r>
            <a:endParaRPr lang="en-US" sz="2800" dirty="0">
              <a:solidFill>
                <a:srgbClr val="460000"/>
              </a:solidFill>
              <a:effectLst/>
              <a:latin typeface="Calibri" panose="020F0502020204030204" pitchFamily="34" charset="0"/>
              <a:ea typeface="Calibri" panose="020F0502020204030204" pitchFamily="34" charset="0"/>
              <a:cs typeface="Times New Roman" panose="02020603050405020304" pitchFamily="18" charset="0"/>
            </a:endParaRPr>
          </a:p>
          <a:p>
            <a:r>
              <a:rPr lang="fr-FR" sz="4000" b="1" dirty="0">
                <a:solidFill>
                  <a:srgbClr val="66FFFF"/>
                </a:solidFill>
              </a:rPr>
              <a:t>LUC 9 V 18 - 36 </a:t>
            </a:r>
            <a:endParaRPr lang="en-US" sz="4000" dirty="0">
              <a:solidFill>
                <a:srgbClr val="66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marL="398463" indent="-398463" algn="just">
              <a:spcBef>
                <a:spcPts val="600"/>
              </a:spcBef>
            </a:pPr>
            <a:r>
              <a:rPr lang="fr-FR" sz="4000" b="1"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LUC 9 : 18-36</a:t>
            </a:r>
            <a:endParaRPr lang="en-US"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98463" indent="-398463" algn="just">
              <a:spcBef>
                <a:spcPts val="600"/>
              </a:spcBef>
            </a:pPr>
            <a:r>
              <a:rPr lang="fr-FR" sz="40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Lu 9:18 ¶ Un jour que Jésus priait à l'écart, ayant avec lui ses disciples, il leur posa cette question: Qui dit-on que je suis?</a:t>
            </a:r>
            <a:endParaRPr lang="en-US" sz="40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98463" indent="-398463" algn="just">
              <a:spcBef>
                <a:spcPts val="600"/>
              </a:spcBef>
            </a:pPr>
            <a:r>
              <a:rPr lang="fr-FR" sz="40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19 Ils répondirent: Jean Baptiste; les autres, Élie; les autres, qu'un des anciens prophètes est ressuscité.</a:t>
            </a:r>
            <a:endParaRPr lang="en-US"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98463" indent="-398463" algn="just">
              <a:spcBef>
                <a:spcPts val="600"/>
              </a:spcBef>
            </a:pPr>
            <a:r>
              <a:rPr lang="fr-FR" sz="40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 20 Et vous, leur demanda-t-il, qui dites-vous que je suis? Pierre répondit: Le Christ de Dieu.</a:t>
            </a:r>
            <a:endParaRPr lang="en-US" sz="40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endParaRPr lang="en-US" sz="18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marL="347663" marR="0" indent="-347663" algn="just">
              <a:spcBef>
                <a:spcPts val="600"/>
              </a:spcBef>
              <a:spcAft>
                <a:spcPts val="0"/>
              </a:spcAft>
            </a:pPr>
            <a:r>
              <a:rPr lang="fr-FR" sz="40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21 Jésus leur recommanda sévèrement de ne le dire à personne.</a:t>
            </a:r>
            <a:endParaRPr lang="en-US" sz="40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7663" marR="0" indent="-347663" algn="just">
              <a:spcBef>
                <a:spcPts val="600"/>
              </a:spcBef>
              <a:spcAft>
                <a:spcPts val="0"/>
              </a:spcAft>
            </a:pPr>
            <a:r>
              <a:rPr lang="fr-FR"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 22 Il ajouta qu'il fallait que le Fils de l'homme souffrît beaucoup, qu'il fût rejeté par les anciens, par les principaux sacrificateurs et par les scribes, qu'il fût mis à mort, et qu'il ressuscitât le troisième jour.</a:t>
            </a:r>
            <a:endParaRPr lang="en-US"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7663" marR="0" indent="-347663" algn="just">
              <a:spcBef>
                <a:spcPts val="600"/>
              </a:spcBef>
              <a:spcAft>
                <a:spcPts val="0"/>
              </a:spcAft>
            </a:pPr>
            <a:r>
              <a:rPr lang="fr-FR" sz="40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 23 Puis il dit à tous: Si quelqu'un veut venir après moi, qu'il renonce à lui-même, qu'il se charge chaque jour de sa croix, et qu'il me suive.</a:t>
            </a:r>
            <a:endParaRPr lang="en-US" sz="40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7663" marR="0" indent="-347663" algn="just">
              <a:spcBef>
                <a:spcPts val="600"/>
              </a:spcBef>
              <a:spcAft>
                <a:spcPts val="0"/>
              </a:spcAft>
            </a:pPr>
            <a:r>
              <a:rPr lang="fr-FR" sz="18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 </a:t>
            </a:r>
            <a:endParaRPr lang="en-US" sz="18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9377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347663" marR="0" indent="-347663" algn="just">
              <a:spcBef>
                <a:spcPts val="600"/>
              </a:spcBef>
              <a:spcAft>
                <a:spcPts val="0"/>
              </a:spcAft>
            </a:pPr>
            <a:r>
              <a:rPr lang="fr-FR" sz="36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24 Car celui qui voudra sauver sa vie la perdra, mais celui qui la perdra à cause de moi la sauvera.</a:t>
            </a:r>
            <a:endParaRPr lang="en-US" sz="36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7663" marR="0" indent="-347663" algn="just">
              <a:spcBef>
                <a:spcPts val="600"/>
              </a:spcBef>
              <a:spcAft>
                <a:spcPts val="0"/>
              </a:spcAft>
            </a:pPr>
            <a:r>
              <a:rPr lang="fr-FR" sz="36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 25 Et que servirait-il à un homme de gagner tout le monde, s'il se détruisait ou se perdait lui-même?</a:t>
            </a:r>
            <a:endParaRPr lang="en-US" sz="36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7663" marR="0" indent="-347663" algn="just">
              <a:spcBef>
                <a:spcPts val="600"/>
              </a:spcBef>
              <a:spcAft>
                <a:spcPts val="0"/>
              </a:spcAft>
            </a:pPr>
            <a:r>
              <a:rPr lang="fr-FR" sz="36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 26 Car quiconque aura honte de moi et de mes paroles, le Fils de l'homme aura honte de lui, quand il viendra dans sa gloire, et dans celle du Père et des saints anges.</a:t>
            </a:r>
            <a:endParaRPr lang="en-US" sz="36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9377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347663" marR="0" indent="-347663" algn="just">
              <a:spcBef>
                <a:spcPts val="600"/>
              </a:spcBef>
              <a:spcAft>
                <a:spcPts val="0"/>
              </a:spcAft>
            </a:pPr>
            <a:r>
              <a:rPr lang="fr-FR" sz="36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27 Je vous le dis en vérité, quelques-uns de ceux qui sont ici ne mourront point qu'ils n'aient vu le royaume de Dieu.</a:t>
            </a:r>
            <a:endParaRPr lang="en-US" sz="36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7663" marR="0" indent="-347663" algn="just">
              <a:spcBef>
                <a:spcPts val="600"/>
              </a:spcBef>
              <a:spcAft>
                <a:spcPts val="0"/>
              </a:spcAft>
            </a:pPr>
            <a:r>
              <a:rPr lang="fr-FR" sz="36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 28 ¶ Environ huit jours après qu'il eut dit ces paroles, Jésus prit avec lui Pierre, Jean et Jacques, et il monta sur la montagne pour prier.</a:t>
            </a:r>
            <a:endParaRPr lang="en-US" sz="36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7663" marR="0" indent="-347663" algn="just">
              <a:spcBef>
                <a:spcPts val="600"/>
              </a:spcBef>
              <a:spcAft>
                <a:spcPts val="0"/>
              </a:spcAft>
            </a:pPr>
            <a:r>
              <a:rPr lang="fr-FR" sz="36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 29 Pendant qu'il priait, l'aspect de son visage changea, et son vêtement devint d'une éclatante blancheur.</a:t>
            </a:r>
            <a:endParaRPr lang="en-US" sz="36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9377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347663" marR="0" indent="-347663" algn="just">
              <a:spcBef>
                <a:spcPts val="600"/>
              </a:spcBef>
              <a:spcAft>
                <a:spcPts val="0"/>
              </a:spcAft>
            </a:pPr>
            <a:r>
              <a:rPr lang="fr-FR" sz="36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30 Et voici, deux hommes s'entretenaient avec lui: c'étaient Moïse et Élie,</a:t>
            </a:r>
            <a:endParaRPr lang="en-US" sz="36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7663" marR="0" indent="-347663" algn="just">
              <a:spcBef>
                <a:spcPts val="600"/>
              </a:spcBef>
              <a:spcAft>
                <a:spcPts val="0"/>
              </a:spcAft>
            </a:pPr>
            <a:r>
              <a:rPr lang="fr-FR" sz="36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31 qui, apparaissant dans la gloire, parlaient de son départ qu'il allait accomplir à Jérusalem.</a:t>
            </a:r>
            <a:endParaRPr lang="en-US" sz="36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7663" marR="0" indent="-347663" algn="just">
              <a:spcBef>
                <a:spcPts val="600"/>
              </a:spcBef>
              <a:spcAft>
                <a:spcPts val="0"/>
              </a:spcAft>
            </a:pPr>
            <a:r>
              <a:rPr lang="fr-FR" sz="36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 32 Pierre et ses compagnons étaient appesantis par le sommeil; mais, s'étant tenus éveillés, ils virent la gloire de Jésus et les deux hommes qui étaient avec lui.</a:t>
            </a:r>
            <a:endParaRPr lang="en-US" sz="36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9377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347663" marR="0" indent="-347663" algn="just">
              <a:spcBef>
                <a:spcPts val="600"/>
              </a:spcBef>
              <a:spcAft>
                <a:spcPts val="0"/>
              </a:spcAft>
            </a:pPr>
            <a:r>
              <a:rPr lang="fr-FR" sz="40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33 Au moment où ces hommes se séparaient de Jésus, Pierre lui dit: Maître, il est bon que nous soyons ici; dressons trois tentes, une pour toi, une pour Moïse, et une pour Élie. Il ne savait ce qu'il disait.</a:t>
            </a:r>
            <a:endParaRPr lang="en-US" sz="40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7663" marR="0" indent="-347663" algn="just">
              <a:spcBef>
                <a:spcPts val="600"/>
              </a:spcBef>
              <a:spcAft>
                <a:spcPts val="0"/>
              </a:spcAft>
            </a:pPr>
            <a:r>
              <a:rPr lang="fr-FR" sz="40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34 Comme il parlait ainsi, une nuée vint les couvrir; et les disciples furent saisis de frayeur en les voyant entrer dans la nuée.</a:t>
            </a:r>
            <a:endParaRPr lang="en-US"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9377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347663" marR="0" indent="-347663" algn="just">
              <a:spcBef>
                <a:spcPts val="600"/>
              </a:spcBef>
              <a:spcAft>
                <a:spcPts val="0"/>
              </a:spcAft>
            </a:pPr>
            <a:r>
              <a:rPr lang="fr-FR" sz="40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rPr>
              <a:t>35 Et de la nuée sortit une voix, qui dit: Celui-ci est mon Fils élu: écoutez-le!</a:t>
            </a:r>
            <a:endParaRPr lang="en-US" sz="40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7663" marR="0" indent="-347663" algn="just">
              <a:spcBef>
                <a:spcPts val="600"/>
              </a:spcBef>
              <a:spcAft>
                <a:spcPts val="0"/>
              </a:spcAft>
            </a:pPr>
            <a:r>
              <a:rPr lang="fr-FR"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 36 Quand la voix se fit entendre, Jésus se trouva seul. Les disciples gardèrent le silence, et ils ne racontèrent à personne, en ce temps-là, rien de ce qu'ils avaient vu.</a:t>
            </a:r>
            <a:endParaRPr lang="en-US"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9377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300">
              <a:alpha val="38039"/>
            </a:srgbClr>
          </a:solidFill>
        </p:spPr>
        <p:txBody>
          <a:bodyPr>
            <a:normAutofit/>
          </a:bodyPr>
          <a:lstStyle/>
          <a:p>
            <a:pPr marL="0" marR="0" algn="ctr">
              <a:spcBef>
                <a:spcPts val="600"/>
              </a:spcBef>
              <a:spcAft>
                <a:spcPts val="0"/>
              </a:spcAft>
              <a:buNone/>
            </a:pPr>
            <a:r>
              <a:rPr lang="fr-FR" sz="4000" dirty="0">
                <a:solidFill>
                  <a:srgbClr val="0033CC"/>
                </a:solidFill>
                <a:effectLst/>
                <a:latin typeface="Arial Rounded MT Bold" pitchFamily="34" charset="0"/>
                <a:ea typeface="Calibri" panose="020F0502020204030204" pitchFamily="34" charset="0"/>
                <a:cs typeface="Times New Roman" panose="02020603050405020304" pitchFamily="18" charset="0"/>
              </a:rPr>
              <a:t>INTRODUCTION</a:t>
            </a:r>
            <a:endParaRPr lang="en-US" sz="4000" dirty="0">
              <a:solidFill>
                <a:srgbClr val="0033CC"/>
              </a:solidFill>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La réussite de la campagne missionnaire des disciples et la popularité de Jésus ont cautionnée une grande curiosité parmi le peuple. </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0033CC"/>
                </a:solidFill>
                <a:effectLst/>
                <a:latin typeface="Arial Rounded MT Bold" pitchFamily="34" charset="0"/>
                <a:ea typeface="Calibri" panose="020F0502020204030204" pitchFamily="34" charset="0"/>
                <a:cs typeface="Times New Roman" panose="02020603050405020304" pitchFamily="18" charset="0"/>
              </a:rPr>
              <a:t>Le mouvement était désormais installé malgré l’absence des chefs religieux et politiques.</a:t>
            </a:r>
            <a:endParaRPr lang="en-US" sz="4000" dirty="0">
              <a:solidFill>
                <a:srgbClr val="0033CC"/>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300">
              <a:alpha val="38039"/>
            </a:srgbClr>
          </a:solidFill>
        </p:spPr>
        <p:txBody>
          <a:bodyPr>
            <a:normAutofit/>
          </a:bodyPr>
          <a:lstStyle/>
          <a:p>
            <a:pPr marL="342900" marR="0" lvl="0" indent="-342900" algn="just">
              <a:spcBef>
                <a:spcPts val="0"/>
              </a:spcBef>
              <a:spcAft>
                <a:spcPts val="0"/>
              </a:spcAft>
              <a:buFont typeface="Symbol" pitchFamily="2" charset="2"/>
              <a:buChar char=""/>
            </a:pPr>
            <a:r>
              <a:rPr lang="fr-FR" sz="4400" dirty="0">
                <a:effectLst/>
                <a:latin typeface="Arial Rounded MT Bold" pitchFamily="34" charset="0"/>
                <a:ea typeface="Calibri" panose="020F0502020204030204" pitchFamily="34" charset="0"/>
                <a:cs typeface="Times New Roman" panose="02020603050405020304" pitchFamily="18" charset="0"/>
              </a:rPr>
              <a:t>Beaucoup se demandaient si Jean était le Messie, même après sa mort, certains continuent à croire qu’il est ressuscité.</a:t>
            </a:r>
            <a:endParaRPr lang="en-US" sz="4400" dirty="0">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dirty="0">
                <a:solidFill>
                  <a:srgbClr val="0033CC"/>
                </a:solidFill>
                <a:effectLst/>
                <a:latin typeface="Arial Rounded MT Bold" pitchFamily="34" charset="0"/>
                <a:ea typeface="Calibri" panose="020F0502020204030204" pitchFamily="34" charset="0"/>
                <a:cs typeface="Times New Roman" panose="02020603050405020304" pitchFamily="18" charset="0"/>
              </a:rPr>
              <a:t>Si Jean vivait encore, sa présence s’avérerait nuisible au développent du ministère de Jésus.</a:t>
            </a:r>
            <a:endParaRPr lang="en-US" sz="4400" dirty="0">
              <a:solidFill>
                <a:srgbClr val="0033CC"/>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300">
              <a:alpha val="38039"/>
            </a:srgbClr>
          </a:solidFill>
        </p:spPr>
        <p:txBody>
          <a:bodyPr>
            <a:normAutofit/>
          </a:bodyPr>
          <a:lstStyle/>
          <a:p>
            <a:pPr marL="342900" marR="0" lvl="0" indent="-342900"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Dans leur soif d’un libérateur pour les délivrer de l’occupation de la Rome, le peuple Juif aurait couronné Jean Baptiste de titre de Messie quoiqu’il insistât qu’il ne fût pas le Christ.</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dirty="0">
                <a:solidFill>
                  <a:srgbClr val="0033CC"/>
                </a:solidFill>
                <a:effectLst/>
                <a:latin typeface="Arial Rounded MT Bold" pitchFamily="34" charset="0"/>
                <a:ea typeface="Calibri" panose="020F0502020204030204" pitchFamily="34" charset="0"/>
                <a:cs typeface="Times New Roman" panose="02020603050405020304" pitchFamily="18" charset="0"/>
              </a:rPr>
              <a:t>Le moment de doute que Jean Baptiste a connu avant sa mort fait voir qu’il aurait été susceptible et vulnérable à succomber à cette dernière tentation. </a:t>
            </a:r>
            <a:endParaRPr lang="en-US" sz="3600" dirty="0">
              <a:solidFill>
                <a:srgbClr val="0033CC"/>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300">
              <a:alpha val="38039"/>
            </a:srgbClr>
          </a:solidFill>
        </p:spPr>
        <p:txBody>
          <a:bodyPr>
            <a:normAutofit/>
          </a:bodyPr>
          <a:lstStyle/>
          <a:p>
            <a:pPr marL="342900" marR="0" lvl="0" indent="-342900"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Jésus voulait savoir ce que les gens pensaient de Lui, mais surtout ce que ses disciples concevaient de sa personne. </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0033CC"/>
                </a:solidFill>
                <a:effectLst/>
                <a:latin typeface="Arial Rounded MT Bold" pitchFamily="34" charset="0"/>
                <a:ea typeface="Calibri" panose="020F0502020204030204" pitchFamily="34" charset="0"/>
                <a:cs typeface="Times New Roman" panose="02020603050405020304" pitchFamily="18" charset="0"/>
              </a:rPr>
              <a:t>On va aussi examiner la transfiguration de Jésus-Christ pour en tirer les leçons valables que le Saint Esprit veut communiquer aujourd’hui. </a:t>
            </a:r>
            <a:endParaRPr lang="en-US" sz="4000" dirty="0">
              <a:solidFill>
                <a:srgbClr val="0033CC"/>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marL="282575" indent="-282575" algn="ctr">
              <a:spcBef>
                <a:spcPts val="600"/>
              </a:spcBef>
            </a:pPr>
            <a:r>
              <a:rPr lang="fr-FR" sz="3600" b="1" dirty="0">
                <a:solidFill>
                  <a:srgbClr val="C00000"/>
                </a:solidFill>
                <a:effectLst/>
                <a:latin typeface="Arial Rounded MT Bold" pitchFamily="34" charset="0"/>
                <a:ea typeface="Calibri" panose="020F0502020204030204" pitchFamily="34" charset="0"/>
                <a:cs typeface="Times New Roman" panose="02020603050405020304" pitchFamily="18" charset="0"/>
              </a:rPr>
              <a:t>EXPLICATION DES VERSETS</a:t>
            </a:r>
            <a:endParaRPr lang="en-US" sz="36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282575" indent="-282575" algn="just">
              <a:spcBef>
                <a:spcPts val="600"/>
              </a:spcBef>
            </a:pPr>
            <a:r>
              <a:rPr lang="fr-FR" sz="3600" b="1" dirty="0">
                <a:effectLst/>
                <a:latin typeface="Arial Rounded MT Bold" pitchFamily="34" charset="0"/>
                <a:ea typeface="Calibri" panose="020F0502020204030204" pitchFamily="34" charset="0"/>
                <a:cs typeface="Times New Roman" panose="02020603050405020304" pitchFamily="18" charset="0"/>
              </a:rPr>
              <a:t>LUC 9 : 18-36</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indent="-282575" algn="just">
              <a:spcBef>
                <a:spcPts val="600"/>
              </a:spcBef>
            </a:pPr>
            <a:r>
              <a:rPr lang="fr-FR" sz="3600" b="1" dirty="0">
                <a:solidFill>
                  <a:srgbClr val="C00000"/>
                </a:solidFill>
                <a:effectLst/>
                <a:latin typeface="Arial Rounded MT Bold" pitchFamily="34" charset="0"/>
                <a:ea typeface="Calibri" panose="020F0502020204030204" pitchFamily="34" charset="0"/>
                <a:cs typeface="Times New Roman" panose="02020603050405020304" pitchFamily="18" charset="0"/>
              </a:rPr>
              <a:t>QUI DIT-ON QUE JE SUIS</a:t>
            </a:r>
            <a:endParaRPr lang="en-US" sz="36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282575" indent="-282575" algn="just">
              <a:spcBef>
                <a:spcPts val="600"/>
              </a:spcBef>
            </a:pPr>
            <a:r>
              <a:rPr lang="fr-FR" sz="3600" dirty="0">
                <a:effectLst/>
                <a:latin typeface="Arial Rounded MT Bold" pitchFamily="34" charset="0"/>
                <a:ea typeface="Calibri" panose="020F0502020204030204" pitchFamily="34" charset="0"/>
                <a:cs typeface="Times New Roman" panose="02020603050405020304" pitchFamily="18" charset="0"/>
              </a:rPr>
              <a:t>Lu 9:18 ¶ Un jour que Jésus priait à l'écart, ayant avec lui ses disciples, il leur posa cette question: </a:t>
            </a:r>
            <a:r>
              <a:rPr lang="fr-FR" sz="3600" u="sng" dirty="0">
                <a:effectLst/>
                <a:latin typeface="Arial Rounded MT Bold" pitchFamily="34" charset="0"/>
                <a:ea typeface="Calibri" panose="020F0502020204030204" pitchFamily="34" charset="0"/>
                <a:cs typeface="Times New Roman" panose="02020603050405020304" pitchFamily="18" charset="0"/>
              </a:rPr>
              <a:t>Qui dit-on que je suis</a:t>
            </a:r>
            <a:r>
              <a:rPr lang="fr-FR" sz="3600" dirty="0">
                <a:effectLst/>
                <a:latin typeface="Arial Rounded MT Bold" pitchFamily="34" charset="0"/>
                <a:ea typeface="Calibri" panose="020F0502020204030204" pitchFamily="34" charset="0"/>
                <a:cs typeface="Times New Roman" panose="02020603050405020304" pitchFamily="18" charset="0"/>
              </a:rPr>
              <a:t>?</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indent="-282575" algn="just">
              <a:spcBef>
                <a:spcPts val="600"/>
              </a:spcBef>
            </a:pPr>
            <a:r>
              <a:rPr lang="fr-FR" sz="3600" dirty="0">
                <a:solidFill>
                  <a:srgbClr val="C00000"/>
                </a:solidFill>
                <a:effectLst/>
                <a:latin typeface="Arial Rounded MT Bold" pitchFamily="34" charset="0"/>
                <a:ea typeface="Calibri" panose="020F0502020204030204" pitchFamily="34" charset="0"/>
                <a:cs typeface="Times New Roman" panose="02020603050405020304" pitchFamily="18" charset="0"/>
              </a:rPr>
              <a:t> 19 Ils répondirent: Jean Baptiste; les autres, Élie; les autres, qu'un des anciens prophètes est ressuscité.</a:t>
            </a:r>
            <a:endParaRPr lang="en-US" sz="36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lnSpcReduction="10000"/>
          </a:bodyPr>
          <a:lstStyle/>
          <a:p>
            <a:pPr marL="282575" indent="-282575" algn="just">
              <a:spcBef>
                <a:spcPts val="600"/>
              </a:spcBef>
            </a:pPr>
            <a:r>
              <a:rPr lang="fr-FR" sz="4000" dirty="0">
                <a:effectLst/>
                <a:latin typeface="Arial Rounded MT Bold" pitchFamily="34" charset="0"/>
                <a:ea typeface="Calibri" panose="020F0502020204030204" pitchFamily="34" charset="0"/>
                <a:cs typeface="Times New Roman" panose="02020603050405020304" pitchFamily="18" charset="0"/>
              </a:rPr>
              <a:t>Jésus savait que les gens étaient perplexes et curieux de son identité.</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282575" indent="-282575" algn="just">
              <a:spcBef>
                <a:spcPts val="0"/>
              </a:spcBef>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Les disciples ne savaient pas que cette question était intentionnée à eux.</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282575" indent="-282575" algn="just">
              <a:spcBef>
                <a:spcPts val="0"/>
              </a:spcBef>
            </a:pPr>
            <a:r>
              <a:rPr lang="fr-FR" sz="4000" dirty="0">
                <a:effectLst/>
                <a:latin typeface="Arial Rounded MT Bold" pitchFamily="34" charset="0"/>
                <a:ea typeface="Calibri" panose="020F0502020204030204" pitchFamily="34" charset="0"/>
                <a:cs typeface="Times New Roman" panose="02020603050405020304" pitchFamily="18" charset="0"/>
              </a:rPr>
              <a:t>Bon nombre de personnes se disent chrétiens sans pouvoir expliquer qui est Jésus.</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282575" indent="-282575" algn="just">
              <a:spcBef>
                <a:spcPts val="0"/>
              </a:spcBef>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Qui est Jésus ? qui est Jésus pour toi ?</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457200" algn="just">
              <a:spcBef>
                <a:spcPts val="0"/>
              </a:spcBef>
              <a:buNone/>
            </a:pPr>
            <a:r>
              <a:rPr lang="fr-FR" sz="1800" dirty="0">
                <a:effectLst/>
                <a:latin typeface="Arial Rounded MT Bold" pitchFamily="34" charset="0"/>
                <a:ea typeface="Calibri" panose="020F0502020204030204" pitchFamily="34" charset="0"/>
                <a:cs typeface="Times New Roman" panose="02020603050405020304" pitchFamily="18" charset="0"/>
              </a:rPr>
              <a:t> </a:t>
            </a:r>
            <a:endParaRPr lang="en-US" sz="18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Autofit/>
          </a:bodyPr>
          <a:lstStyle/>
          <a:p>
            <a:pPr marL="0" algn="ctr">
              <a:spcBef>
                <a:spcPts val="600"/>
              </a:spcBef>
              <a:buNone/>
            </a:pPr>
            <a:r>
              <a:rPr lang="fr-FR" sz="3600" dirty="0" err="1">
                <a:solidFill>
                  <a:srgbClr val="C00000"/>
                </a:solidFill>
                <a:effectLst/>
                <a:latin typeface="Arial Rounded MT Bold" pitchFamily="34" charset="0"/>
                <a:ea typeface="Calibri" panose="020F0502020204030204" pitchFamily="34" charset="0"/>
                <a:cs typeface="Times New Roman" panose="02020603050405020304" pitchFamily="18" charset="0"/>
              </a:rPr>
              <a:t>Jezu</a:t>
            </a:r>
            <a:r>
              <a:rPr lang="fr-FR" sz="3600" dirty="0">
                <a:solidFill>
                  <a:srgbClr val="C00000"/>
                </a:solidFill>
                <a:effectLst/>
                <a:latin typeface="Arial Rounded MT Bold" pitchFamily="34" charset="0"/>
                <a:ea typeface="Calibri" panose="020F0502020204030204" pitchFamily="34" charset="0"/>
                <a:cs typeface="Times New Roman" panose="02020603050405020304" pitchFamily="18" charset="0"/>
              </a:rPr>
              <a:t> se tout </a:t>
            </a:r>
            <a:r>
              <a:rPr lang="fr-FR" sz="3600" dirty="0" err="1">
                <a:solidFill>
                  <a:srgbClr val="C00000"/>
                </a:solidFill>
                <a:effectLst/>
                <a:latin typeface="Arial Rounded MT Bold" pitchFamily="34" charset="0"/>
                <a:ea typeface="Calibri" panose="020F0502020204030204" pitchFamily="34" charset="0"/>
                <a:cs typeface="Times New Roman" panose="02020603050405020304" pitchFamily="18" charset="0"/>
              </a:rPr>
              <a:t>bagay</a:t>
            </a:r>
            <a:r>
              <a:rPr lang="fr-FR" sz="3600" dirty="0">
                <a:solidFill>
                  <a:srgbClr val="C00000"/>
                </a:solidFill>
                <a:effectLst/>
                <a:latin typeface="Arial Rounded MT Bold" pitchFamily="34" charset="0"/>
                <a:ea typeface="Calibri" panose="020F0502020204030204" pitchFamily="34" charset="0"/>
                <a:cs typeface="Times New Roman" panose="02020603050405020304" pitchFamily="18" charset="0"/>
              </a:rPr>
              <a:t> pou </a:t>
            </a:r>
            <a:r>
              <a:rPr lang="fr-FR" sz="3600" dirty="0" err="1">
                <a:solidFill>
                  <a:srgbClr val="C00000"/>
                </a:solidFill>
                <a:effectLst/>
                <a:latin typeface="Arial Rounded MT Bold" pitchFamily="34" charset="0"/>
                <a:ea typeface="Calibri" panose="020F0502020204030204" pitchFamily="34" charset="0"/>
                <a:cs typeface="Times New Roman" panose="02020603050405020304" pitchFamily="18" charset="0"/>
              </a:rPr>
              <a:t>mouin</a:t>
            </a:r>
            <a:r>
              <a:rPr lang="fr-FR" sz="3600" dirty="0">
                <a:solidFill>
                  <a:srgbClr val="C00000"/>
                </a:solidFill>
                <a:effectLst/>
                <a:latin typeface="Arial Rounded MT Bold" pitchFamily="34" charset="0"/>
                <a:ea typeface="Calibri" panose="020F0502020204030204" pitchFamily="34" charset="0"/>
                <a:cs typeface="Times New Roman" panose="02020603050405020304" pitchFamily="18" charset="0"/>
              </a:rPr>
              <a:t> # 24 </a:t>
            </a:r>
            <a:r>
              <a:rPr lang="fr-FR" sz="3600" dirty="0" err="1">
                <a:solidFill>
                  <a:srgbClr val="C00000"/>
                </a:solidFill>
                <a:effectLst/>
                <a:latin typeface="Arial Rounded MT Bold" pitchFamily="34" charset="0"/>
                <a:ea typeface="Calibri" panose="020F0502020204030204" pitchFamily="34" charset="0"/>
                <a:cs typeface="Times New Roman" panose="02020603050405020304" pitchFamily="18" charset="0"/>
              </a:rPr>
              <a:t>kreol</a:t>
            </a:r>
            <a:endParaRPr lang="en-US" sz="36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3600" dirty="0">
                <a:solidFill>
                  <a:srgbClr val="C00000"/>
                </a:solidFill>
                <a:effectLst/>
                <a:latin typeface="Arial Rounded MT Bold" pitchFamily="34" charset="0"/>
                <a:ea typeface="Calibri" panose="020F0502020204030204" pitchFamily="34" charset="0"/>
                <a:cs typeface="Times New Roman" panose="02020603050405020304" pitchFamily="18" charset="0"/>
              </a:rPr>
              <a:t>1.</a:t>
            </a:r>
            <a:endParaRPr lang="en-US" sz="36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3600" dirty="0" err="1">
                <a:effectLst/>
                <a:latin typeface="Arial Rounded MT Bold" pitchFamily="34" charset="0"/>
                <a:ea typeface="Calibri" panose="020F0502020204030204" pitchFamily="34" charset="0"/>
                <a:cs typeface="Times New Roman" panose="02020603050405020304" pitchFamily="18" charset="0"/>
              </a:rPr>
              <a:t>Jezu</a:t>
            </a:r>
            <a:r>
              <a:rPr lang="fr-FR" sz="3600" dirty="0">
                <a:effectLst/>
                <a:latin typeface="Arial Rounded MT Bold" pitchFamily="34" charset="0"/>
                <a:ea typeface="Calibri" panose="020F0502020204030204" pitchFamily="34" charset="0"/>
                <a:cs typeface="Times New Roman" panose="02020603050405020304" pitchFamily="18" charset="0"/>
              </a:rPr>
              <a:t> se tout </a:t>
            </a:r>
            <a:r>
              <a:rPr lang="fr-FR" sz="3600" dirty="0" err="1">
                <a:effectLst/>
                <a:latin typeface="Arial Rounded MT Bold" pitchFamily="34" charset="0"/>
                <a:ea typeface="Calibri" panose="020F0502020204030204" pitchFamily="34" charset="0"/>
                <a:cs typeface="Times New Roman" panose="02020603050405020304" pitchFamily="18" charset="0"/>
              </a:rPr>
              <a:t>bagay</a:t>
            </a:r>
            <a:r>
              <a:rPr lang="fr-FR" sz="3600" dirty="0">
                <a:effectLst/>
                <a:latin typeface="Arial Rounded MT Bold" pitchFamily="34" charset="0"/>
                <a:ea typeface="Calibri" panose="020F0502020204030204" pitchFamily="34" charset="0"/>
                <a:cs typeface="Times New Roman" panose="02020603050405020304" pitchFamily="18" charset="0"/>
              </a:rPr>
              <a:t> pou </a:t>
            </a:r>
            <a:r>
              <a:rPr lang="fr-FR" sz="3600" dirty="0" err="1">
                <a:effectLst/>
                <a:latin typeface="Arial Rounded MT Bold" pitchFamily="34" charset="0"/>
                <a:ea typeface="Calibri" panose="020F0502020204030204" pitchFamily="34" charset="0"/>
                <a:cs typeface="Times New Roman" panose="02020603050405020304" pitchFamily="18" charset="0"/>
              </a:rPr>
              <a:t>mwen</a:t>
            </a:r>
            <a:r>
              <a:rPr lang="fr-FR" sz="3600" dirty="0">
                <a:effectLst/>
                <a:latin typeface="Arial Rounded MT Bold" pitchFamily="34" charset="0"/>
                <a:ea typeface="Calibri" panose="020F0502020204030204" pitchFamily="34" charset="0"/>
                <a:cs typeface="Times New Roman" panose="02020603050405020304" pitchFamily="18" charset="0"/>
              </a:rPr>
              <a:t>:</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3600" dirty="0">
                <a:effectLst/>
                <a:latin typeface="Arial Rounded MT Bold" pitchFamily="34" charset="0"/>
                <a:ea typeface="Calibri" panose="020F0502020204030204" pitchFamily="34" charset="0"/>
                <a:cs typeface="Times New Roman" panose="02020603050405020304" pitchFamily="18" charset="0"/>
              </a:rPr>
              <a:t>La </a:t>
            </a:r>
            <a:r>
              <a:rPr lang="fr-FR" sz="3600" dirty="0" err="1">
                <a:effectLst/>
                <a:latin typeface="Arial Rounded MT Bold" pitchFamily="34" charset="0"/>
                <a:ea typeface="Calibri" panose="020F0502020204030204" pitchFamily="34" charset="0"/>
                <a:cs typeface="Times New Roman" panose="02020603050405020304" pitchFamily="18" charset="0"/>
              </a:rPr>
              <a:t>pè</a:t>
            </a:r>
            <a:r>
              <a:rPr lang="fr-FR" sz="3600" dirty="0">
                <a:effectLst/>
                <a:latin typeface="Arial Rounded MT Bold" pitchFamily="34" charset="0"/>
                <a:ea typeface="Calibri" panose="020F0502020204030204" pitchFamily="34" charset="0"/>
                <a:cs typeface="Times New Roman" panose="02020603050405020304" pitchFamily="18" charset="0"/>
              </a:rPr>
              <a:t>, la </a:t>
            </a:r>
            <a:r>
              <a:rPr lang="fr-FR" sz="3600" dirty="0" err="1">
                <a:effectLst/>
                <a:latin typeface="Arial Rounded MT Bold" pitchFamily="34" charset="0"/>
                <a:ea typeface="Calibri" panose="020F0502020204030204" pitchFamily="34" charset="0"/>
                <a:cs typeface="Times New Roman" panose="02020603050405020304" pitchFamily="18" charset="0"/>
              </a:rPr>
              <a:t>jwa</a:t>
            </a:r>
            <a:r>
              <a:rPr lang="fr-FR" sz="3600" dirty="0">
                <a:effectLst/>
                <a:latin typeface="Arial Rounded MT Bold" pitchFamily="34" charset="0"/>
                <a:ea typeface="Calibri" panose="020F0502020204030204" pitchFamily="34" charset="0"/>
                <a:cs typeface="Times New Roman" panose="02020603050405020304" pitchFamily="18" charset="0"/>
              </a:rPr>
              <a:t>, la vi;</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3600" dirty="0">
                <a:effectLst/>
                <a:latin typeface="Arial Rounded MT Bold" pitchFamily="34" charset="0"/>
                <a:ea typeface="Calibri" panose="020F0502020204030204" pitchFamily="34" charset="0"/>
                <a:cs typeface="Times New Roman" panose="02020603050405020304" pitchFamily="18" charset="0"/>
              </a:rPr>
              <a:t>Se Ii </a:t>
            </a:r>
            <a:r>
              <a:rPr lang="fr-FR" sz="3600" dirty="0" err="1">
                <a:effectLst/>
                <a:latin typeface="Arial Rounded MT Bold" pitchFamily="34" charset="0"/>
                <a:ea typeface="Calibri" panose="020F0502020204030204" pitchFamily="34" charset="0"/>
                <a:cs typeface="Times New Roman" panose="02020603050405020304" pitchFamily="18" charset="0"/>
              </a:rPr>
              <a:t>ki</a:t>
            </a:r>
            <a:r>
              <a:rPr lang="fr-FR" sz="3600" dirty="0">
                <a:effectLst/>
                <a:latin typeface="Arial Rounded MT Bold" pitchFamily="34" charset="0"/>
                <a:ea typeface="Calibri" panose="020F0502020204030204" pitchFamily="34" charset="0"/>
                <a:cs typeface="Times New Roman" panose="02020603050405020304" pitchFamily="18" charset="0"/>
              </a:rPr>
              <a:t> </a:t>
            </a:r>
            <a:r>
              <a:rPr lang="fr-FR" sz="3600" dirty="0" err="1">
                <a:effectLst/>
                <a:latin typeface="Arial Rounded MT Bold" pitchFamily="34" charset="0"/>
                <a:ea typeface="Calibri" panose="020F0502020204030204" pitchFamily="34" charset="0"/>
                <a:cs typeface="Times New Roman" panose="02020603050405020304" pitchFamily="18" charset="0"/>
              </a:rPr>
              <a:t>fòs</a:t>
            </a:r>
            <a:r>
              <a:rPr lang="fr-FR" sz="3600" dirty="0">
                <a:effectLst/>
                <a:latin typeface="Arial Rounded MT Bold" pitchFamily="34" charset="0"/>
                <a:ea typeface="Calibri" panose="020F0502020204030204" pitchFamily="34" charset="0"/>
                <a:cs typeface="Times New Roman" panose="02020603050405020304" pitchFamily="18" charset="0"/>
              </a:rPr>
              <a:t> </a:t>
            </a:r>
            <a:r>
              <a:rPr lang="fr-FR" sz="3600" dirty="0" err="1">
                <a:effectLst/>
                <a:latin typeface="Arial Rounded MT Bold" pitchFamily="34" charset="0"/>
                <a:ea typeface="Calibri" panose="020F0502020204030204" pitchFamily="34" charset="0"/>
                <a:cs typeface="Times New Roman" panose="02020603050405020304" pitchFamily="18" charset="0"/>
              </a:rPr>
              <a:t>mwen</a:t>
            </a:r>
            <a:r>
              <a:rPr lang="fr-FR" sz="3600" dirty="0">
                <a:effectLst/>
                <a:latin typeface="Arial Rounded MT Bold" pitchFamily="34" charset="0"/>
                <a:ea typeface="Calibri" panose="020F0502020204030204" pitchFamily="34" charset="0"/>
                <a:cs typeface="Times New Roman" panose="02020603050405020304" pitchFamily="18" charset="0"/>
              </a:rPr>
              <a:t> </a:t>
            </a:r>
            <a:r>
              <a:rPr lang="fr-FR" sz="3600" dirty="0" err="1">
                <a:effectLst/>
                <a:latin typeface="Arial Rounded MT Bold" pitchFamily="34" charset="0"/>
                <a:ea typeface="Calibri" panose="020F0502020204030204" pitchFamily="34" charset="0"/>
                <a:cs typeface="Times New Roman" panose="02020603050405020304" pitchFamily="18" charset="0"/>
              </a:rPr>
              <a:t>tou</a:t>
            </a:r>
            <a:r>
              <a:rPr lang="fr-FR" sz="3600" dirty="0">
                <a:effectLst/>
                <a:latin typeface="Arial Rounded MT Bold" pitchFamily="34" charset="0"/>
                <a:ea typeface="Calibri" panose="020F0502020204030204" pitchFamily="34" charset="0"/>
                <a:cs typeface="Times New Roman" panose="02020603050405020304" pitchFamily="18" charset="0"/>
              </a:rPr>
              <a:t> </a:t>
            </a:r>
            <a:r>
              <a:rPr lang="fr-FR" sz="3600" dirty="0" err="1">
                <a:effectLst/>
                <a:latin typeface="Arial Rounded MT Bold" pitchFamily="34" charset="0"/>
                <a:ea typeface="Calibri" panose="020F0502020204030204" pitchFamily="34" charset="0"/>
                <a:cs typeface="Times New Roman" panose="02020603050405020304" pitchFamily="18" charset="0"/>
              </a:rPr>
              <a:t>Ie</a:t>
            </a:r>
            <a:r>
              <a:rPr lang="fr-FR" sz="3600" dirty="0">
                <a:effectLst/>
                <a:latin typeface="Arial Rounded MT Bold" pitchFamily="34" charset="0"/>
                <a:ea typeface="Calibri" panose="020F0502020204030204" pitchFamily="34" charset="0"/>
                <a:cs typeface="Times New Roman" panose="02020603050405020304" pitchFamily="18" charset="0"/>
              </a:rPr>
              <a:t> </a:t>
            </a:r>
            <a:r>
              <a:rPr lang="fr-FR" sz="3600" dirty="0" err="1">
                <a:effectLst/>
                <a:latin typeface="Arial Rounded MT Bold" pitchFamily="34" charset="0"/>
                <a:ea typeface="Calibri" panose="020F0502020204030204" pitchFamily="34" charset="0"/>
                <a:cs typeface="Times New Roman" panose="02020603050405020304" pitchFamily="18" charset="0"/>
              </a:rPr>
              <a:t>jou</a:t>
            </a:r>
            <a:r>
              <a:rPr lang="fr-FR" sz="3600" dirty="0">
                <a:effectLst/>
                <a:latin typeface="Arial Rounded MT Bold" pitchFamily="34" charset="0"/>
                <a:ea typeface="Calibri" panose="020F0502020204030204" pitchFamily="34" charset="0"/>
                <a:cs typeface="Times New Roman" panose="02020603050405020304" pitchFamily="18" charset="0"/>
              </a:rPr>
              <a:t>,</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en-US" sz="3600" dirty="0" err="1">
                <a:effectLst/>
                <a:latin typeface="Arial Rounded MT Bold" pitchFamily="34" charset="0"/>
                <a:ea typeface="Calibri" panose="020F0502020204030204" pitchFamily="34" charset="0"/>
                <a:cs typeface="Times New Roman" panose="02020603050405020304" pitchFamily="18" charset="0"/>
              </a:rPr>
              <a:t>Mwen</a:t>
            </a:r>
            <a:r>
              <a:rPr lang="en-US" sz="3600" dirty="0">
                <a:effectLst/>
                <a:latin typeface="Arial Rounded MT Bold" pitchFamily="34" charset="0"/>
                <a:ea typeface="Calibri" panose="020F0502020204030204" pitchFamily="34" charset="0"/>
                <a:cs typeface="Times New Roman" panose="02020603050405020304" pitchFamily="18" charset="0"/>
              </a:rPr>
              <a:t> ta </a:t>
            </a:r>
            <a:r>
              <a:rPr lang="en-US" sz="3600" dirty="0" err="1">
                <a:effectLst/>
                <a:latin typeface="Arial Rounded MT Bold" pitchFamily="34" charset="0"/>
                <a:ea typeface="Calibri" panose="020F0502020204030204" pitchFamily="34" charset="0"/>
                <a:cs typeface="Times New Roman" panose="02020603050405020304" pitchFamily="18" charset="0"/>
              </a:rPr>
              <a:t>tonbe</a:t>
            </a:r>
            <a:r>
              <a:rPr lang="en-US" sz="3600" dirty="0">
                <a:effectLst/>
                <a:latin typeface="Arial Rounded MT Bold" pitchFamily="34" charset="0"/>
                <a:ea typeface="Calibri" panose="020F0502020204030204" pitchFamily="34" charset="0"/>
                <a:cs typeface="Times New Roman" panose="02020603050405020304" pitchFamily="18" charset="0"/>
              </a:rPr>
              <a:t> san </a:t>
            </a:r>
            <a:r>
              <a:rPr lang="en-US" sz="3600" dirty="0" err="1">
                <a:effectLst/>
                <a:latin typeface="Arial Rounded MT Bold" pitchFamily="34" charset="0"/>
                <a:ea typeface="Calibri" panose="020F0502020204030204" pitchFamily="34" charset="0"/>
                <a:cs typeface="Times New Roman" panose="02020603050405020304" pitchFamily="18" charset="0"/>
              </a:rPr>
              <a:t>Ii</a:t>
            </a:r>
            <a:r>
              <a:rPr lang="en-US" sz="3600" dirty="0">
                <a:effectLst/>
                <a:latin typeface="Arial Rounded MT Bold" pitchFamily="34" charset="0"/>
                <a:ea typeface="Calibri" panose="020F0502020204030204" pitchFamily="34" charset="0"/>
                <a:cs typeface="Times New Roman" panose="02020603050405020304" pitchFamily="18" charset="0"/>
              </a:rPr>
              <a:t>.</a:t>
            </a:r>
          </a:p>
          <a:p>
            <a:pPr marL="0" algn="ctr">
              <a:spcBef>
                <a:spcPts val="600"/>
              </a:spcBef>
              <a:buNone/>
            </a:pPr>
            <a:r>
              <a:rPr lang="fr-FR" sz="3600" dirty="0" err="1">
                <a:effectLst/>
                <a:latin typeface="Arial Rounded MT Bold" pitchFamily="34" charset="0"/>
                <a:ea typeface="Calibri" panose="020F0502020204030204" pitchFamily="34" charset="0"/>
                <a:cs typeface="Times New Roman" panose="02020603050405020304" pitchFamily="18" charset="0"/>
              </a:rPr>
              <a:t>Lè</a:t>
            </a:r>
            <a:r>
              <a:rPr lang="fr-FR" sz="3600" dirty="0">
                <a:effectLst/>
                <a:latin typeface="Arial Rounded MT Bold" pitchFamily="34" charset="0"/>
                <a:ea typeface="Calibri" panose="020F0502020204030204" pitchFamily="34" charset="0"/>
                <a:cs typeface="Times New Roman" panose="02020603050405020304" pitchFamily="18" charset="0"/>
              </a:rPr>
              <a:t>-m </a:t>
            </a:r>
            <a:r>
              <a:rPr lang="fr-FR" sz="3600" dirty="0" err="1">
                <a:effectLst/>
                <a:latin typeface="Arial Rounded MT Bold" pitchFamily="34" charset="0"/>
                <a:ea typeface="Calibri" panose="020F0502020204030204" pitchFamily="34" charset="0"/>
                <a:cs typeface="Times New Roman" panose="02020603050405020304" pitchFamily="18" charset="0"/>
              </a:rPr>
              <a:t>santi</a:t>
            </a:r>
            <a:r>
              <a:rPr lang="fr-FR" sz="3600" dirty="0">
                <a:effectLst/>
                <a:latin typeface="Arial Rounded MT Bold" pitchFamily="34" charset="0"/>
                <a:ea typeface="Calibri" panose="020F0502020204030204" pitchFamily="34" charset="0"/>
                <a:cs typeface="Times New Roman" panose="02020603050405020304" pitchFamily="18" charset="0"/>
              </a:rPr>
              <a:t>-m tris, se Ii m- chèche;</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3600" dirty="0" err="1">
                <a:effectLst/>
                <a:latin typeface="Arial Rounded MT Bold" pitchFamily="34" charset="0"/>
                <a:ea typeface="Calibri" panose="020F0502020204030204" pitchFamily="34" charset="0"/>
                <a:cs typeface="Times New Roman" panose="02020603050405020304" pitchFamily="18" charset="0"/>
              </a:rPr>
              <a:t>Si-l</a:t>
            </a:r>
            <a:r>
              <a:rPr lang="fr-FR" sz="3600" dirty="0">
                <a:effectLst/>
                <a:latin typeface="Arial Rounded MT Bold" pitchFamily="34" charset="0"/>
                <a:ea typeface="Calibri" panose="020F0502020204030204" pitchFamily="34" charset="0"/>
                <a:cs typeface="Times New Roman" panose="02020603050405020304" pitchFamily="18" charset="0"/>
              </a:rPr>
              <a:t> </a:t>
            </a:r>
            <a:r>
              <a:rPr lang="fr-FR" sz="3600" dirty="0" err="1">
                <a:effectLst/>
                <a:latin typeface="Arial Rounded MT Bold" pitchFamily="34" charset="0"/>
                <a:ea typeface="Calibri" panose="020F0502020204030204" pitchFamily="34" charset="0"/>
                <a:cs typeface="Times New Roman" panose="02020603050405020304" pitchFamily="18" charset="0"/>
              </a:rPr>
              <a:t>pa</a:t>
            </a:r>
            <a:r>
              <a:rPr lang="fr-FR" sz="3600" dirty="0">
                <a:effectLst/>
                <a:latin typeface="Arial Rounded MT Bold" pitchFamily="34" charset="0"/>
                <a:ea typeface="Calibri" panose="020F0502020204030204" pitchFamily="34" charset="0"/>
                <a:cs typeface="Times New Roman" panose="02020603050405020304" pitchFamily="18" charset="0"/>
              </a:rPr>
              <a:t> te la, sa </a:t>
            </a:r>
            <a:r>
              <a:rPr lang="fr-FR" sz="3600" dirty="0" err="1">
                <a:effectLst/>
                <a:latin typeface="Arial Rounded MT Bold" pitchFamily="34" charset="0"/>
                <a:ea typeface="Calibri" panose="020F0502020204030204" pitchFamily="34" charset="0"/>
                <a:cs typeface="Times New Roman" panose="02020603050405020304" pitchFamily="18" charset="0"/>
              </a:rPr>
              <a:t>mwen</a:t>
            </a:r>
            <a:r>
              <a:rPr lang="fr-FR" sz="3600" dirty="0">
                <a:effectLst/>
                <a:latin typeface="Arial Rounded MT Bold" pitchFamily="34" charset="0"/>
                <a:ea typeface="Calibri" panose="020F0502020204030204" pitchFamily="34" charset="0"/>
                <a:cs typeface="Times New Roman" panose="02020603050405020304" pitchFamily="18" charset="0"/>
              </a:rPr>
              <a:t> ta </a:t>
            </a:r>
            <a:r>
              <a:rPr lang="fr-FR" sz="3600" dirty="0" err="1">
                <a:effectLst/>
                <a:latin typeface="Arial Rounded MT Bold" pitchFamily="34" charset="0"/>
                <a:ea typeface="Calibri" panose="020F0502020204030204" pitchFamily="34" charset="0"/>
                <a:cs typeface="Times New Roman" panose="02020603050405020304" pitchFamily="18" charset="0"/>
              </a:rPr>
              <a:t>fè</a:t>
            </a:r>
            <a:r>
              <a:rPr lang="fr-FR" sz="3600" dirty="0">
                <a:effectLst/>
                <a:latin typeface="Arial Rounded MT Bold" pitchFamily="34" charset="0"/>
                <a:ea typeface="Calibri" panose="020F0502020204030204" pitchFamily="34" charset="0"/>
                <a:cs typeface="Times New Roman" panose="02020603050405020304" pitchFamily="18" charset="0"/>
              </a:rPr>
              <a:t>?</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3600" dirty="0" err="1">
                <a:effectLst/>
                <a:latin typeface="Arial Rounded MT Bold" pitchFamily="34" charset="0"/>
                <a:ea typeface="Calibri" panose="020F0502020204030204" pitchFamily="34" charset="0"/>
                <a:cs typeface="Times New Roman" panose="02020603050405020304" pitchFamily="18" charset="0"/>
              </a:rPr>
              <a:t>Lè</a:t>
            </a:r>
            <a:r>
              <a:rPr lang="fr-FR" sz="3600" dirty="0">
                <a:effectLst/>
                <a:latin typeface="Arial Rounded MT Bold" pitchFamily="34" charset="0"/>
                <a:ea typeface="Calibri" panose="020F0502020204030204" pitchFamily="34" charset="0"/>
                <a:cs typeface="Times New Roman" panose="02020603050405020304" pitchFamily="18" charset="0"/>
              </a:rPr>
              <a:t> m-</a:t>
            </a:r>
            <a:r>
              <a:rPr lang="fr-FR" sz="3600" dirty="0" err="1">
                <a:effectLst/>
                <a:latin typeface="Arial Rounded MT Bold" pitchFamily="34" charset="0"/>
                <a:ea typeface="Calibri" panose="020F0502020204030204" pitchFamily="34" charset="0"/>
                <a:cs typeface="Times New Roman" panose="02020603050405020304" pitchFamily="18" charset="0"/>
              </a:rPr>
              <a:t>santi</a:t>
            </a:r>
            <a:r>
              <a:rPr lang="fr-FR" sz="3600" dirty="0">
                <a:effectLst/>
                <a:latin typeface="Arial Rounded MT Bold" pitchFamily="34" charset="0"/>
                <a:ea typeface="Calibri" panose="020F0502020204030204" pitchFamily="34" charset="0"/>
                <a:cs typeface="Times New Roman" panose="02020603050405020304" pitchFamily="18" charset="0"/>
              </a:rPr>
              <a:t>-m tris,</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3600" dirty="0">
                <a:effectLst/>
                <a:latin typeface="Arial Rounded MT Bold" pitchFamily="34" charset="0"/>
                <a:ea typeface="Calibri" panose="020F0502020204030204" pitchFamily="34" charset="0"/>
                <a:cs typeface="Times New Roman" panose="02020603050405020304" pitchFamily="18" charset="0"/>
              </a:rPr>
              <a:t>Li </a:t>
            </a:r>
            <a:r>
              <a:rPr lang="fr-FR" sz="3600" dirty="0" err="1">
                <a:effectLst/>
                <a:latin typeface="Arial Rounded MT Bold" pitchFamily="34" charset="0"/>
                <a:ea typeface="Calibri" panose="020F0502020204030204" pitchFamily="34" charset="0"/>
                <a:cs typeface="Times New Roman" panose="02020603050405020304" pitchFamily="18" charset="0"/>
              </a:rPr>
              <a:t>fè</a:t>
            </a:r>
            <a:r>
              <a:rPr lang="fr-FR" sz="3600" dirty="0">
                <a:effectLst/>
                <a:latin typeface="Arial Rounded MT Bold" pitchFamily="34" charset="0"/>
                <a:ea typeface="Calibri" panose="020F0502020204030204" pitchFamily="34" charset="0"/>
                <a:cs typeface="Times New Roman" panose="02020603050405020304" pitchFamily="18" charset="0"/>
              </a:rPr>
              <a:t> </a:t>
            </a:r>
            <a:r>
              <a:rPr lang="fr-FR" sz="3600" dirty="0" err="1">
                <a:effectLst/>
                <a:latin typeface="Arial Rounded MT Bold" pitchFamily="34" charset="0"/>
                <a:ea typeface="Calibri" panose="020F0502020204030204" pitchFamily="34" charset="0"/>
                <a:cs typeface="Times New Roman" panose="02020603050405020304" pitchFamily="18" charset="0"/>
              </a:rPr>
              <a:t>mwen</a:t>
            </a:r>
            <a:r>
              <a:rPr lang="fr-FR" sz="3600" dirty="0">
                <a:effectLst/>
                <a:latin typeface="Arial Rounded MT Bold" pitchFamily="34" charset="0"/>
                <a:ea typeface="Calibri" panose="020F0502020204030204" pitchFamily="34" charset="0"/>
                <a:cs typeface="Times New Roman" panose="02020603050405020304" pitchFamily="18" charset="0"/>
              </a:rPr>
              <a:t> </a:t>
            </a:r>
            <a:r>
              <a:rPr lang="fr-FR" sz="3600" dirty="0" err="1">
                <a:effectLst/>
                <a:latin typeface="Arial Rounded MT Bold" pitchFamily="34" charset="0"/>
                <a:ea typeface="Calibri" panose="020F0502020204030204" pitchFamily="34" charset="0"/>
                <a:cs typeface="Times New Roman" panose="02020603050405020304" pitchFamily="18" charset="0"/>
              </a:rPr>
              <a:t>ge</a:t>
            </a:r>
            <a:r>
              <a:rPr lang="fr-FR" sz="3600" dirty="0">
                <a:effectLst/>
                <a:latin typeface="Arial Rounded MT Bold" pitchFamily="34" charset="0"/>
                <a:ea typeface="Calibri" panose="020F0502020204030204" pitchFamily="34" charset="0"/>
                <a:cs typeface="Times New Roman" panose="02020603050405020304" pitchFamily="18" charset="0"/>
              </a:rPr>
              <a:t>;</a:t>
            </a:r>
            <a:r>
              <a:rPr lang="en-US" sz="3600" dirty="0">
                <a:latin typeface="Arial Rounded MT Bold" pitchFamily="34" charset="0"/>
                <a:ea typeface="Calibri" panose="020F0502020204030204" pitchFamily="34" charset="0"/>
                <a:cs typeface="Times New Roman" panose="02020603050405020304" pitchFamily="18" charset="0"/>
              </a:rPr>
              <a:t> </a:t>
            </a:r>
            <a:r>
              <a:rPr lang="fr-FR" sz="3600" dirty="0">
                <a:effectLst/>
                <a:latin typeface="Arial Rounded MT Bold" pitchFamily="34" charset="0"/>
                <a:ea typeface="Calibri" panose="020F0502020204030204" pitchFamily="34" charset="0"/>
                <a:cs typeface="Times New Roman" panose="02020603050405020304" pitchFamily="18" charset="0"/>
              </a:rPr>
              <a:t>Li </a:t>
            </a:r>
            <a:r>
              <a:rPr lang="fr-FR" sz="3600" dirty="0" err="1">
                <a:effectLst/>
                <a:latin typeface="Arial Rounded MT Bold" pitchFamily="34" charset="0"/>
                <a:ea typeface="Calibri" panose="020F0502020204030204" pitchFamily="34" charset="0"/>
                <a:cs typeface="Times New Roman" panose="02020603050405020304" pitchFamily="18" charset="0"/>
              </a:rPr>
              <a:t>renmen</a:t>
            </a:r>
            <a:r>
              <a:rPr lang="fr-FR" sz="3600" dirty="0">
                <a:effectLst/>
                <a:latin typeface="Arial Rounded MT Bold" pitchFamily="34" charset="0"/>
                <a:ea typeface="Calibri" panose="020F0502020204030204" pitchFamily="34" charset="0"/>
                <a:cs typeface="Times New Roman" panose="02020603050405020304" pitchFamily="18" charset="0"/>
              </a:rPr>
              <a:t>-m.</a:t>
            </a:r>
            <a:endParaRPr lang="en-US" sz="36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marL="0" algn="ctr">
              <a:spcBef>
                <a:spcPts val="600"/>
              </a:spcBef>
              <a:buNone/>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2.</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err="1">
                <a:effectLst/>
                <a:latin typeface="Arial Rounded MT Bold" pitchFamily="34" charset="0"/>
                <a:ea typeface="Calibri" panose="020F0502020204030204" pitchFamily="34" charset="0"/>
                <a:cs typeface="Times New Roman" panose="02020603050405020304" pitchFamily="18" charset="0"/>
              </a:rPr>
              <a:t>Jezu</a:t>
            </a:r>
            <a:r>
              <a:rPr lang="fr-FR" sz="4000" dirty="0">
                <a:effectLst/>
                <a:latin typeface="Arial Rounded MT Bold" pitchFamily="34" charset="0"/>
                <a:ea typeface="Calibri" panose="020F0502020204030204" pitchFamily="34" charset="0"/>
                <a:cs typeface="Times New Roman" panose="02020603050405020304" pitchFamily="18" charset="0"/>
              </a:rPr>
              <a:t> se tout </a:t>
            </a:r>
            <a:r>
              <a:rPr lang="fr-FR" sz="4000" dirty="0" err="1">
                <a:effectLst/>
                <a:latin typeface="Arial Rounded MT Bold" pitchFamily="34" charset="0"/>
                <a:ea typeface="Calibri" panose="020F0502020204030204" pitchFamily="34" charset="0"/>
                <a:cs typeface="Times New Roman" panose="02020603050405020304" pitchFamily="18" charset="0"/>
              </a:rPr>
              <a:t>bagay</a:t>
            </a:r>
            <a:r>
              <a:rPr lang="fr-FR" sz="4000" dirty="0">
                <a:effectLst/>
                <a:latin typeface="Arial Rounded MT Bold" pitchFamily="34" charset="0"/>
                <a:ea typeface="Calibri" panose="020F0502020204030204" pitchFamily="34" charset="0"/>
                <a:cs typeface="Times New Roman" panose="02020603050405020304" pitchFamily="18" charset="0"/>
              </a:rPr>
              <a:t> pou </a:t>
            </a:r>
            <a:r>
              <a:rPr lang="fr-FR" sz="4000" dirty="0" err="1">
                <a:effectLst/>
                <a:latin typeface="Arial Rounded MT Bold" pitchFamily="34" charset="0"/>
                <a:ea typeface="Calibri" panose="020F0502020204030204" pitchFamily="34" charset="0"/>
                <a:cs typeface="Times New Roman" panose="02020603050405020304" pitchFamily="18" charset="0"/>
              </a:rPr>
              <a:t>mwen</a:t>
            </a:r>
            <a:r>
              <a:rPr lang="fr-FR" sz="4000" dirty="0">
                <a:effectLst/>
                <a:latin typeface="Arial Rounded MT Bold" pitchFamily="34" charset="0"/>
                <a:ea typeface="Calibri" panose="020F0502020204030204" pitchFamily="34" charset="0"/>
                <a:cs typeface="Times New Roman" panose="02020603050405020304" pitchFamily="18" charset="0"/>
              </a:rPr>
              <a:t>,</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Nan tout </a:t>
            </a:r>
            <a:r>
              <a:rPr lang="fr-FR" sz="4000" dirty="0" err="1">
                <a:effectLst/>
                <a:latin typeface="Arial Rounded MT Bold" pitchFamily="34" charset="0"/>
                <a:ea typeface="Calibri" panose="020F0502020204030204" pitchFamily="34" charset="0"/>
                <a:cs typeface="Times New Roman" panose="02020603050405020304" pitchFamily="18" charset="0"/>
              </a:rPr>
              <a:t>eprèv</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chak</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jou</a:t>
            </a:r>
            <a:r>
              <a:rPr lang="fr-FR" sz="4000" dirty="0">
                <a:effectLst/>
                <a:latin typeface="Arial Rounded MT Bold" pitchFamily="34" charset="0"/>
                <a:ea typeface="Calibri" panose="020F0502020204030204" pitchFamily="34" charset="0"/>
                <a:cs typeface="Times New Roman" panose="02020603050405020304" pitchFamily="18" charset="0"/>
              </a:rPr>
              <a:t>.</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Male </a:t>
            </a:r>
            <a:r>
              <a:rPr lang="fr-FR" sz="4000" dirty="0" err="1">
                <a:effectLst/>
                <a:latin typeface="Arial Rounded MT Bold" pitchFamily="34" charset="0"/>
                <a:ea typeface="Calibri" panose="020F0502020204030204" pitchFamily="34" charset="0"/>
                <a:cs typeface="Times New Roman" panose="02020603050405020304" pitchFamily="18" charset="0"/>
              </a:rPr>
              <a:t>kote-l</a:t>
            </a:r>
            <a:r>
              <a:rPr lang="fr-FR" sz="4000" dirty="0">
                <a:effectLst/>
                <a:latin typeface="Arial Rounded MT Bold" pitchFamily="34" charset="0"/>
                <a:ea typeface="Calibri" panose="020F0502020204030204" pitchFamily="34" charset="0"/>
                <a:cs typeface="Times New Roman" panose="02020603050405020304" pitchFamily="18" charset="0"/>
              </a:rPr>
              <a:t> pou </a:t>
            </a:r>
            <a:r>
              <a:rPr lang="fr-FR" sz="4000" dirty="0" err="1">
                <a:effectLst/>
                <a:latin typeface="Arial Rounded MT Bold" pitchFamily="34" charset="0"/>
                <a:ea typeface="Calibri" panose="020F0502020204030204" pitchFamily="34" charset="0"/>
                <a:cs typeface="Times New Roman" panose="02020603050405020304" pitchFamily="18" charset="0"/>
              </a:rPr>
              <a:t>byenfè</a:t>
            </a:r>
            <a:r>
              <a:rPr lang="fr-FR" sz="4000" dirty="0">
                <a:effectLst/>
                <a:latin typeface="Arial Rounded MT Bold" pitchFamily="34" charset="0"/>
                <a:ea typeface="Calibri" panose="020F0502020204030204" pitchFamily="34" charset="0"/>
                <a:cs typeface="Times New Roman" panose="02020603050405020304" pitchFamily="18" charset="0"/>
              </a:rPr>
              <a:t>,</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E Ii ban </a:t>
            </a:r>
            <a:r>
              <a:rPr lang="fr-FR" sz="4000" dirty="0" err="1">
                <a:effectLst/>
                <a:latin typeface="Arial Rounded MT Bold" pitchFamily="34" charset="0"/>
                <a:ea typeface="Calibri" panose="020F0502020204030204" pitchFamily="34" charset="0"/>
                <a:cs typeface="Times New Roman" panose="02020603050405020304" pitchFamily="18" charset="0"/>
              </a:rPr>
              <a:t>mwen</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yo</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toujou</a:t>
            </a:r>
            <a:r>
              <a:rPr lang="fr-FR" sz="4000" dirty="0">
                <a:effectLst/>
                <a:latin typeface="Arial Rounded MT Bold" pitchFamily="34" charset="0"/>
                <a:ea typeface="Calibri" panose="020F0502020204030204" pitchFamily="34" charset="0"/>
                <a:cs typeface="Times New Roman" panose="02020603050405020304" pitchFamily="18" charset="0"/>
              </a:rPr>
              <a:t>.</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Li </a:t>
            </a:r>
            <a:r>
              <a:rPr lang="fr-FR" sz="4000" dirty="0" err="1">
                <a:effectLst/>
                <a:latin typeface="Arial Rounded MT Bold" pitchFamily="34" charset="0"/>
                <a:ea typeface="Calibri" panose="020F0502020204030204" pitchFamily="34" charset="0"/>
                <a:cs typeface="Times New Roman" panose="02020603050405020304" pitchFamily="18" charset="0"/>
              </a:rPr>
              <a:t>voye</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solèy</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ak</a:t>
            </a:r>
            <a:r>
              <a:rPr lang="fr-FR" sz="4000" dirty="0">
                <a:effectLst/>
                <a:latin typeface="Arial Rounded MT Bold" pitchFamily="34" charset="0"/>
                <a:ea typeface="Calibri" panose="020F0502020204030204" pitchFamily="34" charset="0"/>
                <a:cs typeface="Times New Roman" panose="02020603050405020304" pitchFamily="18" charset="0"/>
              </a:rPr>
              <a:t> la pli,</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Li ban </a:t>
            </a:r>
            <a:r>
              <a:rPr lang="fr-FR" sz="4000" dirty="0" err="1">
                <a:effectLst/>
                <a:latin typeface="Arial Rounded MT Bold" pitchFamily="34" charset="0"/>
                <a:ea typeface="Calibri" panose="020F0502020204030204" pitchFamily="34" charset="0"/>
                <a:cs typeface="Times New Roman" panose="02020603050405020304" pitchFamily="18" charset="0"/>
              </a:rPr>
              <a:t>nou</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rekòlt</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avèk</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fwi</a:t>
            </a:r>
            <a:r>
              <a:rPr lang="fr-FR" sz="4000" dirty="0">
                <a:effectLst/>
                <a:latin typeface="Arial Rounded MT Bold" pitchFamily="34" charset="0"/>
                <a:ea typeface="Calibri" panose="020F0502020204030204" pitchFamily="34" charset="0"/>
                <a:cs typeface="Times New Roman" panose="02020603050405020304" pitchFamily="18" charset="0"/>
              </a:rPr>
              <a:t>;</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err="1">
                <a:effectLst/>
                <a:latin typeface="Arial Rounded MT Bold" pitchFamily="34" charset="0"/>
                <a:ea typeface="Calibri" panose="020F0502020204030204" pitchFamily="34" charset="0"/>
                <a:cs typeface="Times New Roman" panose="02020603050405020304" pitchFamily="18" charset="0"/>
              </a:rPr>
              <a:t>Solèy</a:t>
            </a:r>
            <a:r>
              <a:rPr lang="fr-FR" sz="4000" dirty="0">
                <a:effectLst/>
                <a:latin typeface="Arial Rounded MT Bold" pitchFamily="34" charset="0"/>
                <a:ea typeface="Calibri" panose="020F0502020204030204" pitchFamily="34" charset="0"/>
                <a:cs typeface="Times New Roman" panose="02020603050405020304" pitchFamily="18" charset="0"/>
              </a:rPr>
              <a:t>, la pli, </a:t>
            </a:r>
            <a:r>
              <a:rPr lang="fr-FR" sz="4000" dirty="0" err="1">
                <a:effectLst/>
                <a:latin typeface="Arial Rounded MT Bold" pitchFamily="34" charset="0"/>
                <a:ea typeface="Calibri" panose="020F0502020204030204" pitchFamily="34" charset="0"/>
                <a:cs typeface="Times New Roman" panose="02020603050405020304" pitchFamily="18" charset="0"/>
              </a:rPr>
              <a:t>rekòlt</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ak</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fwi</a:t>
            </a:r>
            <a:r>
              <a:rPr lang="fr-FR" sz="4000" dirty="0">
                <a:effectLst/>
                <a:latin typeface="Arial Rounded MT Bold" pitchFamily="34" charset="0"/>
                <a:ea typeface="Calibri" panose="020F0502020204030204" pitchFamily="34" charset="0"/>
                <a:cs typeface="Times New Roman" panose="02020603050405020304" pitchFamily="18" charset="0"/>
              </a:rPr>
              <a:t>;</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Li </a:t>
            </a:r>
            <a:r>
              <a:rPr lang="fr-FR" sz="4000" dirty="0" err="1">
                <a:effectLst/>
                <a:latin typeface="Arial Rounded MT Bold" pitchFamily="34" charset="0"/>
                <a:ea typeface="Calibri" panose="020F0502020204030204" pitchFamily="34" charset="0"/>
                <a:cs typeface="Times New Roman" panose="02020603050405020304" pitchFamily="18" charset="0"/>
              </a:rPr>
              <a:t>renmen</a:t>
            </a:r>
            <a:r>
              <a:rPr lang="fr-FR" sz="4000" dirty="0">
                <a:effectLst/>
                <a:latin typeface="Arial Rounded MT Bold" pitchFamily="34" charset="0"/>
                <a:ea typeface="Calibri" panose="020F0502020204030204" pitchFamily="34" charset="0"/>
                <a:cs typeface="Times New Roman" panose="02020603050405020304" pitchFamily="18" charset="0"/>
              </a:rPr>
              <a:t>-m.</a:t>
            </a:r>
            <a:endParaRPr lang="en-US" sz="40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marL="0" algn="ctr">
              <a:spcBef>
                <a:spcPts val="600"/>
              </a:spcBef>
              <a:buNone/>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3.</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err="1">
                <a:effectLst/>
                <a:latin typeface="Arial Rounded MT Bold" pitchFamily="34" charset="0"/>
                <a:ea typeface="Calibri" panose="020F0502020204030204" pitchFamily="34" charset="0"/>
                <a:cs typeface="Times New Roman" panose="02020603050405020304" pitchFamily="18" charset="0"/>
              </a:rPr>
              <a:t>Jezu</a:t>
            </a:r>
            <a:r>
              <a:rPr lang="fr-FR" sz="4000" dirty="0">
                <a:effectLst/>
                <a:latin typeface="Arial Rounded MT Bold" pitchFamily="34" charset="0"/>
                <a:ea typeface="Calibri" panose="020F0502020204030204" pitchFamily="34" charset="0"/>
                <a:cs typeface="Times New Roman" panose="02020603050405020304" pitchFamily="18" charset="0"/>
              </a:rPr>
              <a:t> se tout </a:t>
            </a:r>
            <a:r>
              <a:rPr lang="fr-FR" sz="4000" dirty="0" err="1">
                <a:effectLst/>
                <a:latin typeface="Arial Rounded MT Bold" pitchFamily="34" charset="0"/>
                <a:ea typeface="Calibri" panose="020F0502020204030204" pitchFamily="34" charset="0"/>
                <a:cs typeface="Times New Roman" panose="02020603050405020304" pitchFamily="18" charset="0"/>
              </a:rPr>
              <a:t>bagay</a:t>
            </a:r>
            <a:r>
              <a:rPr lang="fr-FR" sz="4000" dirty="0">
                <a:effectLst/>
                <a:latin typeface="Arial Rounded MT Bold" pitchFamily="34" charset="0"/>
                <a:ea typeface="Calibri" panose="020F0502020204030204" pitchFamily="34" charset="0"/>
                <a:cs typeface="Times New Roman" panose="02020603050405020304" pitchFamily="18" charset="0"/>
              </a:rPr>
              <a:t> pou </a:t>
            </a:r>
            <a:r>
              <a:rPr lang="fr-FR" sz="4000" dirty="0" err="1">
                <a:effectLst/>
                <a:latin typeface="Arial Rounded MT Bold" pitchFamily="34" charset="0"/>
                <a:ea typeface="Calibri" panose="020F0502020204030204" pitchFamily="34" charset="0"/>
                <a:cs typeface="Times New Roman" panose="02020603050405020304" pitchFamily="18" charset="0"/>
              </a:rPr>
              <a:t>mwen</a:t>
            </a:r>
            <a:r>
              <a:rPr lang="fr-FR" sz="4000" dirty="0">
                <a:effectLst/>
                <a:latin typeface="Arial Rounded MT Bold" pitchFamily="34" charset="0"/>
                <a:ea typeface="Calibri" panose="020F0502020204030204" pitchFamily="34" charset="0"/>
                <a:cs typeface="Times New Roman" panose="02020603050405020304" pitchFamily="18" charset="0"/>
              </a:rPr>
              <a:t>;</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err="1">
                <a:effectLst/>
                <a:latin typeface="Arial Rounded MT Bold" pitchFamily="34" charset="0"/>
                <a:ea typeface="Calibri" panose="020F0502020204030204" pitchFamily="34" charset="0"/>
                <a:cs typeface="Times New Roman" panose="02020603050405020304" pitchFamily="18" charset="0"/>
              </a:rPr>
              <a:t>Mwen</a:t>
            </a:r>
            <a:r>
              <a:rPr lang="fr-FR" sz="4000" dirty="0">
                <a:effectLst/>
                <a:latin typeface="Arial Rounded MT Bold" pitchFamily="34" charset="0"/>
                <a:ea typeface="Calibri" panose="020F0502020204030204" pitchFamily="34" charset="0"/>
                <a:cs typeface="Times New Roman" panose="02020603050405020304" pitchFamily="18" charset="0"/>
              </a:rPr>
              <a:t> va </a:t>
            </a:r>
            <a:r>
              <a:rPr lang="fr-FR" sz="4000" dirty="0" err="1">
                <a:effectLst/>
                <a:latin typeface="Arial Rounded MT Bold" pitchFamily="34" charset="0"/>
                <a:ea typeface="Calibri" panose="020F0502020204030204" pitchFamily="34" charset="0"/>
                <a:cs typeface="Times New Roman" panose="02020603050405020304" pitchFamily="18" charset="0"/>
              </a:rPr>
              <a:t>rete</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fidèl</a:t>
            </a:r>
            <a:r>
              <a:rPr lang="fr-FR" sz="4000" dirty="0">
                <a:effectLst/>
                <a:latin typeface="Arial Rounded MT Bold" pitchFamily="34" charset="0"/>
                <a:ea typeface="Calibri" panose="020F0502020204030204" pitchFamily="34" charset="0"/>
                <a:cs typeface="Times New Roman" panose="02020603050405020304" pitchFamily="18" charset="0"/>
              </a:rPr>
              <a:t>;</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Li si </a:t>
            </a:r>
            <a:r>
              <a:rPr lang="fr-FR" sz="4000" dirty="0" err="1">
                <a:effectLst/>
                <a:latin typeface="Arial Rounded MT Bold" pitchFamily="34" charset="0"/>
                <a:ea typeface="Calibri" panose="020F0502020204030204" pitchFamily="34" charset="0"/>
                <a:cs typeface="Times New Roman" panose="02020603050405020304" pitchFamily="18" charset="0"/>
              </a:rPr>
              <a:t>fidèl</a:t>
            </a:r>
            <a:r>
              <a:rPr lang="fr-FR" sz="4000" dirty="0">
                <a:effectLst/>
                <a:latin typeface="Arial Rounded MT Bold" pitchFamily="34" charset="0"/>
                <a:ea typeface="Calibri" panose="020F0502020204030204" pitchFamily="34" charset="0"/>
                <a:cs typeface="Times New Roman" panose="02020603050405020304" pitchFamily="18" charset="0"/>
              </a:rPr>
              <a:t> pou </a:t>
            </a:r>
            <a:r>
              <a:rPr lang="fr-FR" sz="4000" dirty="0" err="1">
                <a:effectLst/>
                <a:latin typeface="Arial Rounded MT Bold" pitchFamily="34" charset="0"/>
                <a:ea typeface="Calibri" panose="020F0502020204030204" pitchFamily="34" charset="0"/>
                <a:cs typeface="Times New Roman" panose="02020603050405020304" pitchFamily="18" charset="0"/>
              </a:rPr>
              <a:t>mwen</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toujou</a:t>
            </a:r>
            <a:r>
              <a:rPr lang="fr-FR" sz="4000" dirty="0">
                <a:effectLst/>
                <a:latin typeface="Arial Rounded MT Bold" pitchFamily="34" charset="0"/>
                <a:ea typeface="Calibri" panose="020F0502020204030204" pitchFamily="34" charset="0"/>
                <a:cs typeface="Times New Roman" panose="02020603050405020304" pitchFamily="18" charset="0"/>
              </a:rPr>
              <a:t>,</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err="1">
                <a:effectLst/>
                <a:latin typeface="Arial Rounded MT Bold" pitchFamily="34" charset="0"/>
                <a:ea typeface="Calibri" panose="020F0502020204030204" pitchFamily="34" charset="0"/>
                <a:cs typeface="Times New Roman" panose="02020603050405020304" pitchFamily="18" charset="0"/>
              </a:rPr>
              <a:t>Mwen</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pa</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kapab</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nye</a:t>
            </a:r>
            <a:r>
              <a:rPr lang="fr-FR" sz="4000" dirty="0">
                <a:effectLst/>
                <a:latin typeface="Arial Rounded MT Bold" pitchFamily="34" charset="0"/>
                <a:ea typeface="Calibri" panose="020F0502020204030204" pitchFamily="34" charset="0"/>
                <a:cs typeface="Times New Roman" panose="02020603050405020304" pitchFamily="18" charset="0"/>
              </a:rPr>
              <a:t>-Ii.</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err="1">
                <a:effectLst/>
                <a:latin typeface="Arial Rounded MT Bold" pitchFamily="34" charset="0"/>
                <a:ea typeface="Calibri" panose="020F0502020204030204" pitchFamily="34" charset="0"/>
                <a:cs typeface="Times New Roman" panose="02020603050405020304" pitchFamily="18" charset="0"/>
              </a:rPr>
              <a:t>Lè</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map</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suiv</a:t>
            </a:r>
            <a:r>
              <a:rPr lang="fr-FR" sz="4000" dirty="0">
                <a:effectLst/>
                <a:latin typeface="Arial Rounded MT Bold" pitchFamily="34" charset="0"/>
                <a:ea typeface="Calibri" panose="020F0502020204030204" pitchFamily="34" charset="0"/>
                <a:cs typeface="Times New Roman" panose="02020603050405020304" pitchFamily="18" charset="0"/>
              </a:rPr>
              <a:t> Ii, </a:t>
            </a:r>
            <a:r>
              <a:rPr lang="fr-FR" sz="4000" dirty="0" err="1">
                <a:effectLst/>
                <a:latin typeface="Arial Rounded MT Bold" pitchFamily="34" charset="0"/>
                <a:ea typeface="Calibri" panose="020F0502020204030204" pitchFamily="34" charset="0"/>
                <a:cs typeface="Times New Roman" panose="02020603050405020304" pitchFamily="18" charset="0"/>
              </a:rPr>
              <a:t>mwen</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pap</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pèdu</a:t>
            </a:r>
            <a:r>
              <a:rPr lang="fr-FR" sz="4000" dirty="0">
                <a:effectLst/>
                <a:latin typeface="Arial Rounded MT Bold" pitchFamily="34" charset="0"/>
                <a:ea typeface="Calibri" panose="020F0502020204030204" pitchFamily="34" charset="0"/>
                <a:cs typeface="Times New Roman" panose="02020603050405020304" pitchFamily="18" charset="0"/>
              </a:rPr>
              <a:t>;</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Li </a:t>
            </a:r>
            <a:r>
              <a:rPr lang="fr-FR" sz="4000" dirty="0" err="1">
                <a:effectLst/>
                <a:latin typeface="Arial Rounded MT Bold" pitchFamily="34" charset="0"/>
                <a:ea typeface="Calibri" panose="020F0502020204030204" pitchFamily="34" charset="0"/>
                <a:cs typeface="Times New Roman" panose="02020603050405020304" pitchFamily="18" charset="0"/>
              </a:rPr>
              <a:t>veye</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mwen</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jou</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avèk</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nwit</a:t>
            </a:r>
            <a:r>
              <a:rPr lang="fr-FR" sz="4000" dirty="0">
                <a:effectLst/>
                <a:latin typeface="Arial Rounded MT Bold" pitchFamily="34" charset="0"/>
                <a:ea typeface="Calibri" panose="020F0502020204030204" pitchFamily="34" charset="0"/>
                <a:cs typeface="Times New Roman" panose="02020603050405020304" pitchFamily="18" charset="0"/>
              </a:rPr>
              <a:t>;</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algn="ctr">
              <a:spcBef>
                <a:spcPts val="600"/>
              </a:spcBef>
              <a:buNone/>
            </a:pPr>
            <a:r>
              <a:rPr lang="fr-FR" sz="4000" dirty="0" err="1">
                <a:effectLst/>
                <a:latin typeface="Arial Rounded MT Bold" pitchFamily="34" charset="0"/>
                <a:ea typeface="Calibri" panose="020F0502020204030204" pitchFamily="34" charset="0"/>
                <a:cs typeface="Times New Roman" panose="02020603050405020304" pitchFamily="18" charset="0"/>
              </a:rPr>
              <a:t>Mwen</a:t>
            </a:r>
            <a:r>
              <a:rPr lang="fr-FR" sz="4000" dirty="0">
                <a:effectLst/>
                <a:latin typeface="Arial Rounded MT Bold" pitchFamily="34" charset="0"/>
                <a:ea typeface="Calibri" panose="020F0502020204030204" pitchFamily="34" charset="0"/>
                <a:cs typeface="Times New Roman" panose="02020603050405020304" pitchFamily="18" charset="0"/>
              </a:rPr>
              <a:t> pou </a:t>
            </a:r>
            <a:r>
              <a:rPr lang="fr-FR" sz="4000" dirty="0" err="1">
                <a:effectLst/>
                <a:latin typeface="Arial Rounded MT Bold" pitchFamily="34" charset="0"/>
                <a:ea typeface="Calibri" panose="020F0502020204030204" pitchFamily="34" charset="0"/>
                <a:cs typeface="Times New Roman" panose="02020603050405020304" pitchFamily="18" charset="0"/>
              </a:rPr>
              <a:t>suiv</a:t>
            </a:r>
            <a:r>
              <a:rPr lang="fr-FR" sz="4000" dirty="0">
                <a:effectLst/>
                <a:latin typeface="Arial Rounded MT Bold" pitchFamily="34" charset="0"/>
                <a:ea typeface="Calibri" panose="020F0502020204030204" pitchFamily="34" charset="0"/>
                <a:cs typeface="Times New Roman" panose="02020603050405020304" pitchFamily="18" charset="0"/>
              </a:rPr>
              <a:t> Ii </a:t>
            </a:r>
            <a:r>
              <a:rPr lang="fr-FR" sz="4000" dirty="0" err="1">
                <a:effectLst/>
                <a:latin typeface="Arial Rounded MT Bold" pitchFamily="34" charset="0"/>
                <a:ea typeface="Calibri" panose="020F0502020204030204" pitchFamily="34" charset="0"/>
                <a:cs typeface="Times New Roman" panose="02020603050405020304" pitchFamily="18" charset="0"/>
              </a:rPr>
              <a:t>jou</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avèk</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nwit</a:t>
            </a:r>
            <a:r>
              <a:rPr lang="fr-FR" sz="4000" dirty="0">
                <a:effectLst/>
                <a:latin typeface="Arial Rounded MT Bold" pitchFamily="34" charset="0"/>
                <a:ea typeface="Calibri" panose="020F0502020204030204" pitchFamily="34" charset="0"/>
                <a:cs typeface="Times New Roman" panose="02020603050405020304" pitchFamily="18" charset="0"/>
              </a:rPr>
              <a:t>;</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Li </a:t>
            </a:r>
            <a:r>
              <a:rPr lang="fr-FR" sz="4000" dirty="0" err="1">
                <a:effectLst/>
                <a:latin typeface="Arial Rounded MT Bold" pitchFamily="34" charset="0"/>
                <a:ea typeface="Calibri" panose="020F0502020204030204" pitchFamily="34" charset="0"/>
                <a:cs typeface="Times New Roman" panose="02020603050405020304" pitchFamily="18" charset="0"/>
              </a:rPr>
              <a:t>renmen</a:t>
            </a:r>
            <a:r>
              <a:rPr lang="fr-FR" sz="4000" dirty="0">
                <a:effectLst/>
                <a:latin typeface="Arial Rounded MT Bold" pitchFamily="34" charset="0"/>
                <a:ea typeface="Calibri" panose="020F0502020204030204" pitchFamily="34" charset="0"/>
                <a:cs typeface="Times New Roman" panose="02020603050405020304" pitchFamily="18" charset="0"/>
              </a:rPr>
              <a:t>-m.</a:t>
            </a:r>
            <a:endParaRPr lang="en-US" sz="40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marL="0" algn="ctr">
              <a:spcBef>
                <a:spcPts val="600"/>
              </a:spcBef>
              <a:buNone/>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4.</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err="1">
                <a:effectLst/>
                <a:latin typeface="Arial Rounded MT Bold" pitchFamily="34" charset="0"/>
                <a:ea typeface="Calibri" panose="020F0502020204030204" pitchFamily="34" charset="0"/>
                <a:cs typeface="Times New Roman" panose="02020603050405020304" pitchFamily="18" charset="0"/>
              </a:rPr>
              <a:t>Jezu</a:t>
            </a:r>
            <a:r>
              <a:rPr lang="fr-FR" sz="4000" dirty="0">
                <a:effectLst/>
                <a:latin typeface="Arial Rounded MT Bold" pitchFamily="34" charset="0"/>
                <a:ea typeface="Calibri" panose="020F0502020204030204" pitchFamily="34" charset="0"/>
                <a:cs typeface="Times New Roman" panose="02020603050405020304" pitchFamily="18" charset="0"/>
              </a:rPr>
              <a:t> se tout </a:t>
            </a:r>
            <a:r>
              <a:rPr lang="fr-FR" sz="4000" dirty="0" err="1">
                <a:effectLst/>
                <a:latin typeface="Arial Rounded MT Bold" pitchFamily="34" charset="0"/>
                <a:ea typeface="Calibri" panose="020F0502020204030204" pitchFamily="34" charset="0"/>
                <a:cs typeface="Times New Roman" panose="02020603050405020304" pitchFamily="18" charset="0"/>
              </a:rPr>
              <a:t>bagay</a:t>
            </a:r>
            <a:r>
              <a:rPr lang="fr-FR" sz="4000" dirty="0">
                <a:effectLst/>
                <a:latin typeface="Arial Rounded MT Bold" pitchFamily="34" charset="0"/>
                <a:ea typeface="Calibri" panose="020F0502020204030204" pitchFamily="34" charset="0"/>
                <a:cs typeface="Times New Roman" panose="02020603050405020304" pitchFamily="18" charset="0"/>
              </a:rPr>
              <a:t> pou </a:t>
            </a:r>
            <a:r>
              <a:rPr lang="fr-FR" sz="4000" dirty="0" err="1">
                <a:effectLst/>
                <a:latin typeface="Arial Rounded MT Bold" pitchFamily="34" charset="0"/>
                <a:ea typeface="Calibri" panose="020F0502020204030204" pitchFamily="34" charset="0"/>
                <a:cs typeface="Times New Roman" panose="02020603050405020304" pitchFamily="18" charset="0"/>
              </a:rPr>
              <a:t>mwen</a:t>
            </a:r>
            <a:r>
              <a:rPr lang="fr-FR" sz="4000" dirty="0">
                <a:effectLst/>
                <a:latin typeface="Arial Rounded MT Bold" pitchFamily="34" charset="0"/>
                <a:ea typeface="Calibri" panose="020F0502020204030204" pitchFamily="34" charset="0"/>
                <a:cs typeface="Times New Roman" panose="02020603050405020304" pitchFamily="18" charset="0"/>
              </a:rPr>
              <a:t>;</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Pa </a:t>
            </a:r>
            <a:r>
              <a:rPr lang="fr-FR" sz="4000" dirty="0" err="1">
                <a:effectLst/>
                <a:latin typeface="Arial Rounded MT Bold" pitchFamily="34" charset="0"/>
                <a:ea typeface="Calibri" panose="020F0502020204030204" pitchFamily="34" charset="0"/>
                <a:cs typeface="Times New Roman" panose="02020603050405020304" pitchFamily="18" charset="0"/>
              </a:rPr>
              <a:t>gen</a:t>
            </a:r>
            <a:r>
              <a:rPr lang="fr-FR" sz="4000" dirty="0">
                <a:effectLst/>
                <a:latin typeface="Arial Rounded MT Bold" pitchFamily="34" charset="0"/>
                <a:ea typeface="Calibri" panose="020F0502020204030204" pitchFamily="34" charset="0"/>
                <a:cs typeface="Times New Roman" panose="02020603050405020304" pitchFamily="18" charset="0"/>
              </a:rPr>
              <a:t> pi bon </a:t>
            </a:r>
            <a:r>
              <a:rPr lang="fr-FR" sz="4000" dirty="0" err="1">
                <a:effectLst/>
                <a:latin typeface="Arial Rounded MT Bold" pitchFamily="34" charset="0"/>
                <a:ea typeface="Calibri" panose="020F0502020204030204" pitchFamily="34" charset="0"/>
                <a:cs typeface="Times New Roman" panose="02020603050405020304" pitchFamily="18" charset="0"/>
              </a:rPr>
              <a:t>zanmi</a:t>
            </a:r>
            <a:r>
              <a:rPr lang="fr-FR" sz="4000" dirty="0">
                <a:effectLst/>
                <a:latin typeface="Arial Rounded MT Bold" pitchFamily="34" charset="0"/>
                <a:ea typeface="Calibri" panose="020F0502020204030204" pitchFamily="34" charset="0"/>
                <a:cs typeface="Times New Roman" panose="02020603050405020304" pitchFamily="18" charset="0"/>
              </a:rPr>
              <a:t>;</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Ma </a:t>
            </a:r>
            <a:r>
              <a:rPr lang="fr-FR" sz="4000" dirty="0" err="1">
                <a:effectLst/>
                <a:latin typeface="Arial Rounded MT Bold" pitchFamily="34" charset="0"/>
                <a:ea typeface="Calibri" panose="020F0502020204030204" pitchFamily="34" charset="0"/>
                <a:cs typeface="Times New Roman" panose="02020603050405020304" pitchFamily="18" charset="0"/>
              </a:rPr>
              <a:t>mete</a:t>
            </a:r>
            <a:r>
              <a:rPr lang="fr-FR" sz="4000" dirty="0">
                <a:effectLst/>
                <a:latin typeface="Arial Rounded MT Bold" pitchFamily="34" charset="0"/>
                <a:ea typeface="Calibri" panose="020F0502020204030204" pitchFamily="34" charset="0"/>
                <a:cs typeface="Times New Roman" panose="02020603050405020304" pitchFamily="18" charset="0"/>
              </a:rPr>
              <a:t> pou </a:t>
            </a:r>
            <a:r>
              <a:rPr lang="fr-FR" sz="4000" dirty="0" err="1">
                <a:effectLst/>
                <a:latin typeface="Arial Rounded MT Bold" pitchFamily="34" charset="0"/>
                <a:ea typeface="Calibri" panose="020F0502020204030204" pitchFamily="34" charset="0"/>
                <a:cs typeface="Times New Roman" panose="02020603050405020304" pitchFamily="18" charset="0"/>
              </a:rPr>
              <a:t>letènite</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Tout </a:t>
            </a:r>
            <a:r>
              <a:rPr lang="fr-FR" sz="4000" dirty="0" err="1">
                <a:effectLst/>
                <a:latin typeface="Arial Rounded MT Bold" pitchFamily="34" charset="0"/>
                <a:ea typeface="Calibri" panose="020F0502020204030204" pitchFamily="34" charset="0"/>
                <a:cs typeface="Times New Roman" panose="02020603050405020304" pitchFamily="18" charset="0"/>
              </a:rPr>
              <a:t>konfyans</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mwen</a:t>
            </a:r>
            <a:r>
              <a:rPr lang="fr-FR" sz="4000" dirty="0">
                <a:effectLst/>
                <a:latin typeface="Arial Rounded MT Bold" pitchFamily="34" charset="0"/>
                <a:ea typeface="Calibri" panose="020F0502020204030204" pitchFamily="34" charset="0"/>
                <a:cs typeface="Times New Roman" panose="02020603050405020304" pitchFamily="18" charset="0"/>
              </a:rPr>
              <a:t> nan Ii.</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err="1">
                <a:effectLst/>
                <a:latin typeface="Arial Rounded MT Bold" pitchFamily="34" charset="0"/>
                <a:ea typeface="Calibri" panose="020F0502020204030204" pitchFamily="34" charset="0"/>
                <a:cs typeface="Times New Roman" panose="02020603050405020304" pitchFamily="18" charset="0"/>
              </a:rPr>
              <a:t>Lè</a:t>
            </a:r>
            <a:r>
              <a:rPr lang="fr-FR" sz="4000" dirty="0">
                <a:effectLst/>
                <a:latin typeface="Arial Rounded MT Bold" pitchFamily="34" charset="0"/>
                <a:ea typeface="Calibri" panose="020F0502020204030204" pitchFamily="34" charset="0"/>
                <a:cs typeface="Times New Roman" panose="02020603050405020304" pitchFamily="18" charset="0"/>
              </a:rPr>
              <a:t> li </a:t>
            </a:r>
            <a:r>
              <a:rPr lang="fr-FR" sz="4000" dirty="0" err="1">
                <a:effectLst/>
                <a:latin typeface="Arial Rounded MT Bold" pitchFamily="34" charset="0"/>
                <a:ea typeface="Calibri" panose="020F0502020204030204" pitchFamily="34" charset="0"/>
                <a:cs typeface="Times New Roman" panose="02020603050405020304" pitchFamily="18" charset="0"/>
              </a:rPr>
              <a:t>renmen</a:t>
            </a:r>
            <a:r>
              <a:rPr lang="fr-FR" sz="4000" dirty="0">
                <a:effectLst/>
                <a:latin typeface="Arial Rounded MT Bold" pitchFamily="34" charset="0"/>
                <a:ea typeface="Calibri" panose="020F0502020204030204" pitchFamily="34" charset="0"/>
                <a:cs typeface="Times New Roman" panose="02020603050405020304" pitchFamily="18" charset="0"/>
              </a:rPr>
              <a:t>-m, se </a:t>
            </a:r>
            <a:r>
              <a:rPr lang="fr-FR" sz="4000" dirty="0" err="1">
                <a:effectLst/>
                <a:latin typeface="Arial Rounded MT Bold" pitchFamily="34" charset="0"/>
                <a:ea typeface="Calibri" panose="020F0502020204030204" pitchFamily="34" charset="0"/>
                <a:cs typeface="Times New Roman" panose="02020603050405020304" pitchFamily="18" charset="0"/>
              </a:rPr>
              <a:t>bèl</a:t>
            </a:r>
            <a:r>
              <a:rPr lang="fr-FR" sz="4000" dirty="0">
                <a:effectLst/>
                <a:latin typeface="Arial Rounded MT Bold" pitchFamily="34" charset="0"/>
                <a:ea typeface="Calibri" panose="020F0502020204030204" pitchFamily="34" charset="0"/>
                <a:cs typeface="Times New Roman" panose="02020603050405020304" pitchFamily="18" charset="0"/>
              </a:rPr>
              <a:t> la vi;</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Li </a:t>
            </a:r>
            <a:r>
              <a:rPr lang="fr-FR" sz="4000" dirty="0" err="1">
                <a:effectLst/>
                <a:latin typeface="Arial Rounded MT Bold" pitchFamily="34" charset="0"/>
                <a:ea typeface="Calibri" panose="020F0502020204030204" pitchFamily="34" charset="0"/>
                <a:cs typeface="Times New Roman" panose="02020603050405020304" pitchFamily="18" charset="0"/>
              </a:rPr>
              <a:t>bèl</a:t>
            </a:r>
            <a:r>
              <a:rPr lang="fr-FR" sz="4000" dirty="0">
                <a:effectLst/>
                <a:latin typeface="Arial Rounded MT Bold" pitchFamily="34" charset="0"/>
                <a:ea typeface="Calibri" panose="020F0502020204030204" pitchFamily="34" charset="0"/>
                <a:cs typeface="Times New Roman" panose="02020603050405020304" pitchFamily="18" charset="0"/>
              </a:rPr>
              <a:t>, li pape </a:t>
            </a:r>
            <a:r>
              <a:rPr lang="fr-FR" sz="4000" dirty="0" err="1">
                <a:effectLst/>
                <a:latin typeface="Arial Rounded MT Bold" pitchFamily="34" charset="0"/>
                <a:ea typeface="Calibri" panose="020F0502020204030204" pitchFamily="34" charset="0"/>
                <a:cs typeface="Times New Roman" panose="02020603050405020304" pitchFamily="18" charset="0"/>
              </a:rPr>
              <a:t>janm</a:t>
            </a:r>
            <a:r>
              <a:rPr lang="fr-FR" sz="4000" dirty="0">
                <a:effectLst/>
                <a:latin typeface="Arial Rounded MT Bold" pitchFamily="34" charset="0"/>
                <a:ea typeface="Calibri" panose="020F0502020204030204" pitchFamily="34" charset="0"/>
                <a:cs typeface="Times New Roman" panose="02020603050405020304" pitchFamily="18" charset="0"/>
              </a:rPr>
              <a:t> fini;</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Vi </a:t>
            </a:r>
            <a:r>
              <a:rPr lang="fr-FR" sz="4000" dirty="0" err="1">
                <a:effectLst/>
                <a:latin typeface="Arial Rounded MT Bold" pitchFamily="34" charset="0"/>
                <a:ea typeface="Calibri" panose="020F0502020204030204" pitchFamily="34" charset="0"/>
                <a:cs typeface="Times New Roman" panose="02020603050405020304" pitchFamily="18" charset="0"/>
              </a:rPr>
              <a:t>etènel</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Jwa</a:t>
            </a:r>
            <a:r>
              <a:rPr lang="fr-FR" sz="4000" dirty="0">
                <a:effectLst/>
                <a:latin typeface="Arial Rounded MT Bold" pitchFamily="34" charset="0"/>
                <a:ea typeface="Calibri" panose="020F0502020204030204" pitchFamily="34" charset="0"/>
                <a:cs typeface="Times New Roman" panose="02020603050405020304" pitchFamily="18" charset="0"/>
              </a:rPr>
              <a:t> </a:t>
            </a:r>
            <a:r>
              <a:rPr lang="fr-FR" sz="4000" dirty="0" err="1">
                <a:effectLst/>
                <a:latin typeface="Arial Rounded MT Bold" pitchFamily="34" charset="0"/>
                <a:ea typeface="Calibri" panose="020F0502020204030204" pitchFamily="34" charset="0"/>
                <a:cs typeface="Times New Roman" panose="02020603050405020304" pitchFamily="18" charset="0"/>
              </a:rPr>
              <a:t>etènel</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0" algn="ctr">
              <a:spcBef>
                <a:spcPts val="600"/>
              </a:spcBef>
              <a:buNone/>
            </a:pPr>
            <a:r>
              <a:rPr lang="fr-FR" sz="4000" dirty="0">
                <a:effectLst/>
                <a:latin typeface="Arial Rounded MT Bold" pitchFamily="34" charset="0"/>
                <a:ea typeface="Calibri" panose="020F0502020204030204" pitchFamily="34" charset="0"/>
                <a:cs typeface="Times New Roman" panose="02020603050405020304" pitchFamily="18" charset="0"/>
              </a:rPr>
              <a:t>Li </a:t>
            </a:r>
            <a:r>
              <a:rPr lang="fr-FR" sz="4000" dirty="0" err="1">
                <a:effectLst/>
                <a:latin typeface="Arial Rounded MT Bold" pitchFamily="34" charset="0"/>
                <a:ea typeface="Calibri" panose="020F0502020204030204" pitchFamily="34" charset="0"/>
                <a:cs typeface="Times New Roman" panose="02020603050405020304" pitchFamily="18" charset="0"/>
              </a:rPr>
              <a:t>renmen</a:t>
            </a:r>
            <a:r>
              <a:rPr lang="fr-FR" sz="4000" dirty="0">
                <a:effectLst/>
                <a:latin typeface="Arial Rounded MT Bold" pitchFamily="34" charset="0"/>
                <a:ea typeface="Calibri" panose="020F0502020204030204" pitchFamily="34" charset="0"/>
                <a:cs typeface="Times New Roman" panose="02020603050405020304" pitchFamily="18" charset="0"/>
              </a:rPr>
              <a:t>-m.</a:t>
            </a:r>
            <a:endParaRPr lang="en-US" sz="40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marL="457200" indent="-457200" algn="just">
              <a:spcBef>
                <a:spcPts val="600"/>
              </a:spcBef>
            </a:pPr>
            <a:r>
              <a:rPr lang="fr-FR" sz="4000" dirty="0">
                <a:effectLst/>
                <a:latin typeface="Arial Rounded MT Bold" pitchFamily="34" charset="0"/>
                <a:ea typeface="Calibri" panose="020F0502020204030204" pitchFamily="34" charset="0"/>
                <a:cs typeface="Times New Roman" panose="02020603050405020304" pitchFamily="18" charset="0"/>
              </a:rPr>
              <a:t>Jésus est l’incarnation de Dieu ou le Dieu incarné.</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Jésus est la deuxième personne du Dieu trinitaire, ou la deuxième personne de la Trinité Divine.</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Jésus est le Christ de Dieu. (Envoyé de Dieu)</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Jésus est le Fils Unique de Dieu. Certains disent Jésus est le Fils Eternel de Dieu.</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marL="342900" marR="0" lvl="0" indent="-342900"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Jésus est la parole faite chair.</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Jésus est l’Agneau de Dieu qui ôte le péché de l’humanité.</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Jésus est le dernier Adam.</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Jésus est les prémices des morts.</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Jésus est l’Alpha et l’Oméga.</a:t>
            </a: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Jésus est le médiateur entre Dieu le Père et les hommes.</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Jésus est le Lion de la Tribu de Juda.</a:t>
            </a:r>
            <a:endParaRPr lang="en-US" sz="40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marL="342900" marR="0" lvl="0" indent="-342900"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Jésus est le chef fédéral de la race humaine. (Et la domination reposera sur son épaule.)</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Jésus est le Sauveur du monde.</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Jésus est la représentation visible de Dieu.</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Jésus est le Créateur du monde.</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Jésus est le Roi des rois.</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Jésus est le Seigneur des seigneurs.</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marL="342900" marR="0" lvl="0" indent="-342900"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Jésus est la porte du ciel.</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dirty="0">
                <a:solidFill>
                  <a:srgbClr val="C00000"/>
                </a:solidFill>
                <a:effectLst/>
                <a:latin typeface="Arial Rounded MT Bold" pitchFamily="34" charset="0"/>
                <a:ea typeface="Calibri" panose="020F0502020204030204" pitchFamily="34" charset="0"/>
                <a:cs typeface="Times New Roman" panose="02020603050405020304" pitchFamily="18" charset="0"/>
              </a:rPr>
              <a:t>Jésus est la lumière du monde.</a:t>
            </a:r>
            <a:endParaRPr lang="en-US" sz="36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Jésus est Fils de Dieu et Fils de l’homme en même temps.</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dirty="0">
                <a:solidFill>
                  <a:srgbClr val="C00000"/>
                </a:solidFill>
                <a:effectLst/>
                <a:latin typeface="Arial Rounded MT Bold" pitchFamily="34" charset="0"/>
                <a:ea typeface="Calibri" panose="020F0502020204030204" pitchFamily="34" charset="0"/>
                <a:cs typeface="Times New Roman" panose="02020603050405020304" pitchFamily="18" charset="0"/>
              </a:rPr>
              <a:t>Jésus est l’Epoux de l’Eglise. Etc.</a:t>
            </a:r>
            <a:endParaRPr lang="en-US" sz="36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Les hommes qui sont en relation avec Jésus peuvent lui nommer encore par d’autres titres, parce que Jésus est tout en tout.</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600" dirty="0">
                <a:solidFill>
                  <a:srgbClr val="C00000"/>
                </a:solidFill>
                <a:effectLst/>
                <a:latin typeface="Arial Rounded MT Bold" pitchFamily="34" charset="0"/>
                <a:ea typeface="Calibri" panose="020F0502020204030204" pitchFamily="34" charset="0"/>
                <a:cs typeface="Times New Roman" panose="02020603050405020304" pitchFamily="18" charset="0"/>
              </a:rPr>
              <a:t>Ami, Berger, Sauveur, Frère, Epoux, Défenseur, Maitre, etc.</a:t>
            </a:r>
            <a:endParaRPr lang="en-US" sz="36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a:bodyPr>
          <a:lstStyle/>
          <a:p>
            <a:pPr marL="282575" marR="0" indent="-282575" algn="just">
              <a:spcBef>
                <a:spcPts val="600"/>
              </a:spcBef>
              <a:spcAft>
                <a:spcPts val="0"/>
              </a:spcAft>
            </a:pPr>
            <a:r>
              <a:rPr lang="fr-FR" sz="4400" dirty="0">
                <a:solidFill>
                  <a:srgbClr val="0070C0"/>
                </a:solidFill>
                <a:effectLst/>
                <a:latin typeface="Arial Rounded MT Bold" pitchFamily="34" charset="0"/>
                <a:ea typeface="Calibri" panose="020F0502020204030204" pitchFamily="34" charset="0"/>
                <a:cs typeface="Times New Roman" panose="02020603050405020304" pitchFamily="18" charset="0"/>
              </a:rPr>
              <a:t>QUI DITES-VOUS QUE JE SUIS ? </a:t>
            </a:r>
            <a:endParaRPr lang="en-US" sz="4400" dirty="0">
              <a:solidFill>
                <a:srgbClr val="0070C0"/>
              </a:solidFill>
              <a:effectLst/>
              <a:latin typeface="Arial Rounded MT Bold" pitchFamily="34" charset="0"/>
              <a:ea typeface="Calibri" panose="020F0502020204030204" pitchFamily="34" charset="0"/>
              <a:cs typeface="Times New Roman" panose="02020603050405020304" pitchFamily="18" charset="0"/>
            </a:endParaRPr>
          </a:p>
          <a:p>
            <a:pPr marL="282575" marR="0" indent="-282575" algn="just">
              <a:spcBef>
                <a:spcPts val="600"/>
              </a:spcBef>
              <a:spcAft>
                <a:spcPts val="0"/>
              </a:spcAft>
            </a:pPr>
            <a:r>
              <a:rPr lang="fr-FR" sz="4400" dirty="0">
                <a:effectLst/>
                <a:latin typeface="Arial Rounded MT Bold" pitchFamily="34" charset="0"/>
                <a:ea typeface="Calibri" panose="020F0502020204030204" pitchFamily="34" charset="0"/>
                <a:cs typeface="Times New Roman" panose="02020603050405020304" pitchFamily="18" charset="0"/>
              </a:rPr>
              <a:t>20 Et vous, leur demanda-t-il, qui dites-vous que je suis? Pierre répondit: </a:t>
            </a:r>
            <a:r>
              <a:rPr lang="fr-FR" sz="4400" u="sng" dirty="0">
                <a:effectLst/>
                <a:latin typeface="Arial Rounded MT Bold" pitchFamily="34" charset="0"/>
                <a:ea typeface="Calibri" panose="020F0502020204030204" pitchFamily="34" charset="0"/>
                <a:cs typeface="Times New Roman" panose="02020603050405020304" pitchFamily="18" charset="0"/>
              </a:rPr>
              <a:t>Le Christ de Dieu</a:t>
            </a:r>
            <a:r>
              <a:rPr lang="fr-FR" sz="4400" dirty="0">
                <a:effectLst/>
                <a:latin typeface="Arial Rounded MT Bold" pitchFamily="34" charset="0"/>
                <a:ea typeface="Calibri" panose="020F0502020204030204" pitchFamily="34" charset="0"/>
                <a:cs typeface="Times New Roman" panose="02020603050405020304" pitchFamily="18" charset="0"/>
              </a:rPr>
              <a:t>.</a:t>
            </a:r>
            <a:endParaRPr lang="en-US" sz="44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600"/>
              </a:spcBef>
              <a:spcAft>
                <a:spcPts val="0"/>
              </a:spcAft>
              <a:buFont typeface="Symbol" pitchFamily="2" charset="2"/>
              <a:buChar char=""/>
            </a:pPr>
            <a:r>
              <a:rPr lang="fr-FR" sz="4400" dirty="0">
                <a:solidFill>
                  <a:srgbClr val="0070C0"/>
                </a:solidFill>
                <a:effectLst/>
                <a:latin typeface="Arial Rounded MT Bold" pitchFamily="34" charset="0"/>
                <a:ea typeface="Calibri" panose="020F0502020204030204" pitchFamily="34" charset="0"/>
                <a:cs typeface="Times New Roman" panose="02020603050405020304" pitchFamily="18" charset="0"/>
              </a:rPr>
              <a:t>Pierre est toujours le premier à prendre la parole.</a:t>
            </a:r>
            <a:endParaRPr lang="en-US" sz="4400" dirty="0">
              <a:solidFill>
                <a:srgbClr val="0070C0"/>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4400" dirty="0">
                <a:effectLst/>
                <a:latin typeface="Arial Rounded MT Bold" pitchFamily="34" charset="0"/>
                <a:ea typeface="Calibri" panose="020F0502020204030204" pitchFamily="34" charset="0"/>
                <a:cs typeface="Times New Roman" panose="02020603050405020304" pitchFamily="18" charset="0"/>
              </a:rPr>
              <a:t>Tu es le Christ de Dieu.</a:t>
            </a:r>
            <a:endParaRPr lang="en-US" sz="44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a:bodyPr>
          <a:lstStyle/>
          <a:p>
            <a:pPr marL="282575" marR="0" lvl="0" indent="-282575"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Tu es le Christ de Dieu.</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4000" dirty="0">
                <a:solidFill>
                  <a:srgbClr val="0070C0"/>
                </a:solidFill>
                <a:effectLst/>
                <a:latin typeface="Arial Rounded MT Bold" pitchFamily="34" charset="0"/>
                <a:ea typeface="Calibri" panose="020F0502020204030204" pitchFamily="34" charset="0"/>
                <a:cs typeface="Times New Roman" panose="02020603050405020304" pitchFamily="18" charset="0"/>
              </a:rPr>
              <a:t>Tu es le Messie tant attendu depuis la chute de l’homme.</a:t>
            </a:r>
            <a:endParaRPr lang="en-US" sz="4000" dirty="0">
              <a:solidFill>
                <a:srgbClr val="0070C0"/>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En d’autres récits, Jésus répondait à Pierre, ce ne sont la chair et le sang qui t’ont révélé cela mais le Père.</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282575" marR="0" indent="-282575" algn="just">
              <a:spcBef>
                <a:spcPts val="600"/>
              </a:spcBef>
              <a:spcAft>
                <a:spcPts val="0"/>
              </a:spcAft>
            </a:pPr>
            <a:r>
              <a:rPr lang="fr-FR" sz="4000" dirty="0">
                <a:solidFill>
                  <a:srgbClr val="0070C0"/>
                </a:solidFill>
                <a:effectLst/>
                <a:latin typeface="Arial Rounded MT Bold" pitchFamily="34" charset="0"/>
                <a:ea typeface="Calibri" panose="020F0502020204030204" pitchFamily="34" charset="0"/>
                <a:cs typeface="Times New Roman" panose="02020603050405020304" pitchFamily="18" charset="0"/>
              </a:rPr>
              <a:t> 21 Jésus leur recommanda sévèrement de ne le dire à personne</a:t>
            </a:r>
            <a:endParaRPr lang="en-US" sz="4000" dirty="0">
              <a:solidFill>
                <a:srgbClr val="0070C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Autofit/>
          </a:bodyPr>
          <a:lstStyle/>
          <a:p>
            <a:pPr marL="282575" marR="0" lvl="0" indent="-282575" algn="just">
              <a:spcBef>
                <a:spcPts val="60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On se demande pourquoi Jésus voulait garder son identité secrète ?</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solidFill>
                  <a:srgbClr val="0070C0"/>
                </a:solidFill>
                <a:effectLst/>
                <a:latin typeface="Arial Rounded MT Bold" pitchFamily="34" charset="0"/>
                <a:ea typeface="Calibri" panose="020F0502020204030204" pitchFamily="34" charset="0"/>
                <a:cs typeface="Times New Roman" panose="02020603050405020304" pitchFamily="18" charset="0"/>
              </a:rPr>
              <a:t>C’était aux fins de ne pas dévier le plan de Dieu et les prophéties sur son concernant. </a:t>
            </a:r>
            <a:endParaRPr lang="en-US" sz="3600" dirty="0">
              <a:solidFill>
                <a:srgbClr val="0070C0"/>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Afin de ne pas inciter une adoration ou subordination artificielle des religieux.</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solidFill>
                  <a:srgbClr val="0070C0"/>
                </a:solidFill>
                <a:effectLst/>
                <a:latin typeface="Arial Rounded MT Bold" pitchFamily="34" charset="0"/>
                <a:ea typeface="Calibri" panose="020F0502020204030204" pitchFamily="34" charset="0"/>
                <a:cs typeface="Times New Roman" panose="02020603050405020304" pitchFamily="18" charset="0"/>
              </a:rPr>
              <a:t>Parce que les Juifs ne comprenaient pas le pourquoi de sa première venue sur terre.</a:t>
            </a:r>
            <a:endParaRPr lang="en-US" sz="3600" dirty="0">
              <a:solidFill>
                <a:srgbClr val="0070C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a:bodyPr>
          <a:lstStyle/>
          <a:p>
            <a:pPr marL="282575" marR="0" lvl="0" indent="-282575"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Savoir que le Messie était sur les champs aurait causé une révolte prématurée contre la Rome.</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solidFill>
                  <a:srgbClr val="0070C0"/>
                </a:solidFill>
                <a:effectLst/>
                <a:latin typeface="Arial Rounded MT Bold" pitchFamily="34" charset="0"/>
                <a:ea typeface="Calibri" panose="020F0502020204030204" pitchFamily="34" charset="0"/>
                <a:cs typeface="Times New Roman" panose="02020603050405020304" pitchFamily="18" charset="0"/>
              </a:rPr>
              <a:t>Ce fut afin d’éviter de devenir trop populaire et trop fameux parmi le peuple, ceci aurait embarrassé l’accomplissement des différents aspects de sa mission.</a:t>
            </a:r>
            <a:endParaRPr lang="en-US" sz="3600" dirty="0">
              <a:solidFill>
                <a:srgbClr val="0070C0"/>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C’était aussi afin de s’abstenir d’être accusé comme étant un blasphémateur.</a:t>
            </a:r>
            <a:endParaRPr lang="en-US" sz="36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347663" marR="0" indent="-296863" algn="ctr">
              <a:spcBef>
                <a:spcPts val="600"/>
              </a:spcBef>
              <a:spcAft>
                <a:spcPts val="0"/>
              </a:spcAft>
              <a:buNone/>
            </a:pPr>
            <a:r>
              <a:rPr lang="fr-FR" sz="3600" dirty="0">
                <a:solidFill>
                  <a:srgbClr val="FFFF00"/>
                </a:solidFill>
                <a:effectLst/>
                <a:latin typeface="Arial Rounded MT Bold" pitchFamily="34" charset="0"/>
                <a:ea typeface="Calibri" panose="020F0502020204030204" pitchFamily="34" charset="0"/>
                <a:cs typeface="Times New Roman" panose="02020603050405020304" pitchFamily="18" charset="0"/>
              </a:rPr>
              <a:t>LES SPÉCIFICATIONS  DE LA MISSION DE JÉSUS</a:t>
            </a:r>
            <a:endParaRPr lang="en-US" sz="3600" dirty="0">
              <a:solidFill>
                <a:srgbClr val="FFFF00"/>
              </a:solidFill>
              <a:effectLst/>
              <a:latin typeface="Arial Rounded MT Bold" pitchFamily="34" charset="0"/>
              <a:ea typeface="Calibri" panose="020F0502020204030204" pitchFamily="34" charset="0"/>
              <a:cs typeface="Times New Roman" panose="02020603050405020304" pitchFamily="18" charset="0"/>
            </a:endParaRPr>
          </a:p>
          <a:p>
            <a:pPr marL="347663" marR="0" indent="-296863" algn="just">
              <a:spcBef>
                <a:spcPts val="600"/>
              </a:spcBef>
              <a:spcAft>
                <a:spcPts val="0"/>
              </a:spcAft>
            </a:pPr>
            <a:r>
              <a:rPr lang="fr-FR" sz="3600" dirty="0">
                <a:effectLst/>
                <a:latin typeface="Arial Rounded MT Bold" pitchFamily="34" charset="0"/>
                <a:ea typeface="Calibri" panose="020F0502020204030204" pitchFamily="34" charset="0"/>
                <a:cs typeface="Times New Roman" panose="02020603050405020304" pitchFamily="18" charset="0"/>
              </a:rPr>
              <a:t>22 Il ajouta qu'il fallait que </a:t>
            </a:r>
            <a:r>
              <a:rPr lang="fr-FR" sz="3600" u="sng" dirty="0">
                <a:effectLst/>
                <a:latin typeface="Arial Rounded MT Bold" pitchFamily="34" charset="0"/>
                <a:ea typeface="Calibri" panose="020F0502020204030204" pitchFamily="34" charset="0"/>
                <a:cs typeface="Times New Roman" panose="02020603050405020304" pitchFamily="18" charset="0"/>
              </a:rPr>
              <a:t>le Fils de l'homme souffrît beaucoup</a:t>
            </a:r>
            <a:r>
              <a:rPr lang="fr-FR" sz="3600" dirty="0">
                <a:effectLst/>
                <a:latin typeface="Arial Rounded MT Bold" pitchFamily="34" charset="0"/>
                <a:ea typeface="Calibri" panose="020F0502020204030204" pitchFamily="34" charset="0"/>
                <a:cs typeface="Times New Roman" panose="02020603050405020304" pitchFamily="18" charset="0"/>
              </a:rPr>
              <a:t>, qu'il </a:t>
            </a:r>
            <a:r>
              <a:rPr lang="fr-FR" sz="3600" u="sng" dirty="0">
                <a:effectLst/>
                <a:latin typeface="Arial Rounded MT Bold" pitchFamily="34" charset="0"/>
                <a:ea typeface="Calibri" panose="020F0502020204030204" pitchFamily="34" charset="0"/>
                <a:cs typeface="Times New Roman" panose="02020603050405020304" pitchFamily="18" charset="0"/>
              </a:rPr>
              <a:t>fût rejeté par les anciens</a:t>
            </a:r>
            <a:r>
              <a:rPr lang="fr-FR" sz="3600" dirty="0">
                <a:effectLst/>
                <a:latin typeface="Arial Rounded MT Bold" pitchFamily="34" charset="0"/>
                <a:ea typeface="Calibri" panose="020F0502020204030204" pitchFamily="34" charset="0"/>
                <a:cs typeface="Times New Roman" panose="02020603050405020304" pitchFamily="18" charset="0"/>
              </a:rPr>
              <a:t>, par </a:t>
            </a:r>
            <a:r>
              <a:rPr lang="fr-FR" sz="3600" u="sng" dirty="0">
                <a:effectLst/>
                <a:latin typeface="Arial Rounded MT Bold" pitchFamily="34" charset="0"/>
                <a:ea typeface="Calibri" panose="020F0502020204030204" pitchFamily="34" charset="0"/>
                <a:cs typeface="Times New Roman" panose="02020603050405020304" pitchFamily="18" charset="0"/>
              </a:rPr>
              <a:t>les principaux sacrificateurs et par les scribes</a:t>
            </a:r>
            <a:r>
              <a:rPr lang="fr-FR" sz="3600" dirty="0">
                <a:effectLst/>
                <a:latin typeface="Arial Rounded MT Bold" pitchFamily="34" charset="0"/>
                <a:ea typeface="Calibri" panose="020F0502020204030204" pitchFamily="34" charset="0"/>
                <a:cs typeface="Times New Roman" panose="02020603050405020304" pitchFamily="18" charset="0"/>
              </a:rPr>
              <a:t>, qu'il fût </a:t>
            </a:r>
            <a:r>
              <a:rPr lang="fr-FR" sz="3600" u="sng" dirty="0">
                <a:effectLst/>
                <a:latin typeface="Arial Rounded MT Bold" pitchFamily="34" charset="0"/>
                <a:ea typeface="Calibri" panose="020F0502020204030204" pitchFamily="34" charset="0"/>
                <a:cs typeface="Times New Roman" panose="02020603050405020304" pitchFamily="18" charset="0"/>
              </a:rPr>
              <a:t>mis à mort</a:t>
            </a:r>
            <a:r>
              <a:rPr lang="fr-FR" sz="3600" dirty="0">
                <a:effectLst/>
                <a:latin typeface="Arial Rounded MT Bold" pitchFamily="34" charset="0"/>
                <a:ea typeface="Calibri" panose="020F0502020204030204" pitchFamily="34" charset="0"/>
                <a:cs typeface="Times New Roman" panose="02020603050405020304" pitchFamily="18" charset="0"/>
              </a:rPr>
              <a:t>, et qu'il </a:t>
            </a:r>
            <a:r>
              <a:rPr lang="fr-FR" sz="3600" u="sng" dirty="0">
                <a:effectLst/>
                <a:latin typeface="Arial Rounded MT Bold" pitchFamily="34" charset="0"/>
                <a:ea typeface="Calibri" panose="020F0502020204030204" pitchFamily="34" charset="0"/>
                <a:cs typeface="Times New Roman" panose="02020603050405020304" pitchFamily="18" charset="0"/>
              </a:rPr>
              <a:t>ressuscitât le troisième jour</a:t>
            </a:r>
            <a:r>
              <a:rPr lang="fr-FR" sz="3600" dirty="0">
                <a:effectLst/>
                <a:latin typeface="Arial Rounded MT Bold" pitchFamily="34" charset="0"/>
                <a:ea typeface="Calibri" panose="020F0502020204030204" pitchFamily="34" charset="0"/>
                <a:cs typeface="Times New Roman" panose="02020603050405020304" pitchFamily="18" charset="0"/>
              </a:rPr>
              <a:t>.</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347663" marR="0" lvl="0" indent="-296863" algn="just">
              <a:spcBef>
                <a:spcPts val="600"/>
              </a:spcBef>
              <a:spcAft>
                <a:spcPts val="0"/>
              </a:spcAft>
              <a:buFont typeface="Symbol" pitchFamily="2" charset="2"/>
              <a:buChar char=""/>
            </a:pPr>
            <a:r>
              <a:rPr lang="fr-FR" sz="3600" dirty="0" err="1">
                <a:solidFill>
                  <a:srgbClr val="FFFF00"/>
                </a:solidFill>
                <a:effectLst/>
                <a:latin typeface="Arial Rounded MT Bold" pitchFamily="34" charset="0"/>
                <a:ea typeface="Calibri" panose="020F0502020204030204" pitchFamily="34" charset="0"/>
                <a:cs typeface="Times New Roman" panose="02020603050405020304" pitchFamily="18" charset="0"/>
              </a:rPr>
              <a:t>ll</a:t>
            </a:r>
            <a:r>
              <a:rPr lang="fr-FR" sz="3600" dirty="0">
                <a:solidFill>
                  <a:srgbClr val="FFFF00"/>
                </a:solidFill>
                <a:effectLst/>
                <a:latin typeface="Arial Rounded MT Bold" pitchFamily="34" charset="0"/>
                <a:ea typeface="Calibri" panose="020F0502020204030204" pitchFamily="34" charset="0"/>
                <a:cs typeface="Times New Roman" panose="02020603050405020304" pitchFamily="18" charset="0"/>
              </a:rPr>
              <a:t> ajouta qu'il fallait que </a:t>
            </a:r>
            <a:r>
              <a:rPr lang="fr-FR" sz="3600" u="sng" dirty="0">
                <a:solidFill>
                  <a:srgbClr val="FFFF00"/>
                </a:solidFill>
                <a:effectLst/>
                <a:latin typeface="Arial Rounded MT Bold" pitchFamily="34" charset="0"/>
                <a:ea typeface="Calibri" panose="020F0502020204030204" pitchFamily="34" charset="0"/>
                <a:cs typeface="Times New Roman" panose="02020603050405020304" pitchFamily="18" charset="0"/>
              </a:rPr>
              <a:t>le Fils de l'homme souffrît beaucoup</a:t>
            </a:r>
            <a:r>
              <a:rPr lang="fr-FR" sz="3600" dirty="0">
                <a:solidFill>
                  <a:srgbClr val="FFFF00"/>
                </a:solidFill>
                <a:effectLst/>
                <a:latin typeface="Arial Rounded MT Bold" pitchFamily="34" charset="0"/>
                <a:ea typeface="Calibri" panose="020F0502020204030204" pitchFamily="34" charset="0"/>
                <a:cs typeface="Times New Roman" panose="02020603050405020304" pitchFamily="18" charset="0"/>
              </a:rPr>
              <a:t>, </a:t>
            </a:r>
            <a:endParaRPr lang="en-US" sz="3600" dirty="0">
              <a:solidFill>
                <a:srgbClr val="FFFF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347663" marR="0" lvl="0" indent="-296863">
              <a:spcBef>
                <a:spcPts val="0"/>
              </a:spcBef>
              <a:spcAft>
                <a:spcPts val="0"/>
              </a:spcAft>
              <a:buFont typeface="Symbol" pitchFamily="2" charset="2"/>
              <a:buChar char=""/>
            </a:pPr>
            <a:r>
              <a:rPr lang="fr-FR" sz="4800" dirty="0">
                <a:effectLst/>
                <a:latin typeface="Arial Rounded MT Bold" pitchFamily="34" charset="0"/>
                <a:ea typeface="Calibri" panose="020F0502020204030204" pitchFamily="34" charset="0"/>
                <a:cs typeface="Times New Roman" panose="02020603050405020304" pitchFamily="18" charset="0"/>
              </a:rPr>
              <a:t>par </a:t>
            </a:r>
            <a:r>
              <a:rPr lang="fr-FR" sz="4800" u="sng" dirty="0">
                <a:effectLst/>
                <a:latin typeface="Arial Rounded MT Bold" pitchFamily="34" charset="0"/>
                <a:ea typeface="Calibri" panose="020F0502020204030204" pitchFamily="34" charset="0"/>
                <a:cs typeface="Times New Roman" panose="02020603050405020304" pitchFamily="18" charset="0"/>
              </a:rPr>
              <a:t>les principaux sacrificateurs </a:t>
            </a:r>
            <a:endParaRPr lang="en-US" sz="4800" dirty="0">
              <a:effectLst/>
              <a:latin typeface="Arial Rounded MT Bold" pitchFamily="34" charset="0"/>
              <a:ea typeface="Calibri" panose="020F0502020204030204" pitchFamily="34" charset="0"/>
              <a:cs typeface="Times New Roman" panose="02020603050405020304" pitchFamily="18" charset="0"/>
            </a:endParaRPr>
          </a:p>
          <a:p>
            <a:pPr marL="347663" marR="0" lvl="0" indent="-296863">
              <a:spcBef>
                <a:spcPts val="0"/>
              </a:spcBef>
              <a:spcAft>
                <a:spcPts val="0"/>
              </a:spcAft>
              <a:buFont typeface="Symbol" pitchFamily="2" charset="2"/>
              <a:buChar char=""/>
            </a:pPr>
            <a:r>
              <a:rPr lang="fr-FR" sz="4800" u="sng" dirty="0">
                <a:solidFill>
                  <a:srgbClr val="FFFF00"/>
                </a:solidFill>
                <a:effectLst/>
                <a:latin typeface="Arial Rounded MT Bold" pitchFamily="34" charset="0"/>
                <a:ea typeface="Calibri" panose="020F0502020204030204" pitchFamily="34" charset="0"/>
                <a:cs typeface="Times New Roman" panose="02020603050405020304" pitchFamily="18" charset="0"/>
              </a:rPr>
              <a:t>et par les scribes</a:t>
            </a:r>
            <a:r>
              <a:rPr lang="fr-FR" sz="4800" dirty="0">
                <a:solidFill>
                  <a:srgbClr val="FFFF00"/>
                </a:solidFill>
                <a:effectLst/>
                <a:latin typeface="Arial Rounded MT Bold" pitchFamily="34" charset="0"/>
                <a:ea typeface="Calibri" panose="020F0502020204030204" pitchFamily="34" charset="0"/>
                <a:cs typeface="Times New Roman" panose="02020603050405020304" pitchFamily="18" charset="0"/>
              </a:rPr>
              <a:t>, </a:t>
            </a:r>
            <a:endParaRPr lang="en-US" sz="4800" dirty="0">
              <a:solidFill>
                <a:srgbClr val="FFFF00"/>
              </a:solidFill>
              <a:effectLst/>
              <a:latin typeface="Arial Rounded MT Bold" pitchFamily="34" charset="0"/>
              <a:ea typeface="Calibri" panose="020F0502020204030204" pitchFamily="34" charset="0"/>
              <a:cs typeface="Times New Roman" panose="02020603050405020304" pitchFamily="18" charset="0"/>
            </a:endParaRPr>
          </a:p>
          <a:p>
            <a:pPr marL="347663" marR="0" lvl="0" indent="-296863">
              <a:spcBef>
                <a:spcPts val="0"/>
              </a:spcBef>
              <a:spcAft>
                <a:spcPts val="0"/>
              </a:spcAft>
              <a:buFont typeface="Symbol" pitchFamily="2" charset="2"/>
              <a:buChar char=""/>
            </a:pPr>
            <a:r>
              <a:rPr lang="fr-FR" sz="4800" dirty="0">
                <a:effectLst/>
                <a:latin typeface="Arial Rounded MT Bold" pitchFamily="34" charset="0"/>
                <a:ea typeface="Calibri" panose="020F0502020204030204" pitchFamily="34" charset="0"/>
                <a:cs typeface="Times New Roman" panose="02020603050405020304" pitchFamily="18" charset="0"/>
              </a:rPr>
              <a:t>qu'il fût </a:t>
            </a:r>
            <a:r>
              <a:rPr lang="fr-FR" sz="4800" u="sng" dirty="0">
                <a:effectLst/>
                <a:latin typeface="Arial Rounded MT Bold" pitchFamily="34" charset="0"/>
                <a:ea typeface="Calibri" panose="020F0502020204030204" pitchFamily="34" charset="0"/>
                <a:cs typeface="Times New Roman" panose="02020603050405020304" pitchFamily="18" charset="0"/>
              </a:rPr>
              <a:t>mis à mort</a:t>
            </a:r>
            <a:r>
              <a:rPr lang="fr-FR" sz="4800" dirty="0">
                <a:effectLst/>
                <a:latin typeface="Arial Rounded MT Bold" pitchFamily="34" charset="0"/>
                <a:ea typeface="Calibri" panose="020F0502020204030204" pitchFamily="34" charset="0"/>
                <a:cs typeface="Times New Roman" panose="02020603050405020304" pitchFamily="18" charset="0"/>
              </a:rPr>
              <a:t>, </a:t>
            </a:r>
            <a:endParaRPr lang="en-US" sz="4800" dirty="0">
              <a:effectLst/>
              <a:latin typeface="Arial Rounded MT Bold" pitchFamily="34" charset="0"/>
              <a:ea typeface="Calibri" panose="020F0502020204030204" pitchFamily="34" charset="0"/>
              <a:cs typeface="Times New Roman" panose="02020603050405020304" pitchFamily="18" charset="0"/>
            </a:endParaRPr>
          </a:p>
          <a:p>
            <a:pPr marL="347663" marR="0" lvl="0" indent="-296863">
              <a:spcBef>
                <a:spcPts val="0"/>
              </a:spcBef>
              <a:spcAft>
                <a:spcPts val="0"/>
              </a:spcAft>
              <a:buFont typeface="Symbol" pitchFamily="2" charset="2"/>
              <a:buChar char=""/>
            </a:pPr>
            <a:r>
              <a:rPr lang="fr-FR" sz="4800" dirty="0">
                <a:solidFill>
                  <a:srgbClr val="FFFF00"/>
                </a:solidFill>
                <a:effectLst/>
                <a:latin typeface="Arial Rounded MT Bold" pitchFamily="34" charset="0"/>
                <a:ea typeface="Calibri" panose="020F0502020204030204" pitchFamily="34" charset="0"/>
                <a:cs typeface="Times New Roman" panose="02020603050405020304" pitchFamily="18" charset="0"/>
              </a:rPr>
              <a:t>et qu'il </a:t>
            </a:r>
            <a:r>
              <a:rPr lang="fr-FR" sz="4800" u="sng" dirty="0">
                <a:solidFill>
                  <a:srgbClr val="FFFF00"/>
                </a:solidFill>
                <a:effectLst/>
                <a:latin typeface="Arial Rounded MT Bold" pitchFamily="34" charset="0"/>
                <a:ea typeface="Calibri" panose="020F0502020204030204" pitchFamily="34" charset="0"/>
                <a:cs typeface="Times New Roman" panose="02020603050405020304" pitchFamily="18" charset="0"/>
              </a:rPr>
              <a:t>ressuscitât le troisième jour</a:t>
            </a:r>
            <a:r>
              <a:rPr lang="fr-FR" sz="4800" dirty="0">
                <a:solidFill>
                  <a:srgbClr val="FFFF00"/>
                </a:solidFill>
                <a:effectLst/>
                <a:latin typeface="Arial Rounded MT Bold" pitchFamily="34" charset="0"/>
                <a:ea typeface="Calibri" panose="020F0502020204030204" pitchFamily="34" charset="0"/>
                <a:cs typeface="Times New Roman" panose="02020603050405020304" pitchFamily="18" charset="0"/>
              </a:rPr>
              <a:t>.</a:t>
            </a:r>
            <a:endParaRPr lang="en-US" sz="4800" dirty="0">
              <a:solidFill>
                <a:srgbClr val="FFFF00"/>
              </a:solidFill>
              <a:effectLst/>
              <a:latin typeface="Arial Rounded MT Bold" pitchFamily="34" charset="0"/>
              <a:ea typeface="Calibri" panose="020F0502020204030204" pitchFamily="34" charset="0"/>
              <a:cs typeface="Times New Roman" panose="02020603050405020304" pitchFamily="18" charset="0"/>
            </a:endParaRPr>
          </a:p>
          <a:p>
            <a:pPr marL="347663" marR="0" lvl="0" indent="-296863">
              <a:spcBef>
                <a:spcPts val="0"/>
              </a:spcBef>
              <a:spcAft>
                <a:spcPts val="0"/>
              </a:spcAft>
              <a:buFont typeface="Symbol" pitchFamily="2" charset="2"/>
              <a:buChar char=""/>
            </a:pPr>
            <a:r>
              <a:rPr lang="fr-FR" sz="4800" dirty="0">
                <a:effectLst/>
                <a:latin typeface="Arial Rounded MT Bold" pitchFamily="34" charset="0"/>
                <a:ea typeface="Calibri" panose="020F0502020204030204" pitchFamily="34" charset="0"/>
                <a:cs typeface="Times New Roman" panose="02020603050405020304" pitchFamily="18" charset="0"/>
              </a:rPr>
              <a:t>Jésus accepta de venir nous sauver bien qu’il sut du prix associé. </a:t>
            </a:r>
            <a:endParaRPr lang="en-US" sz="48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marL="347663" marR="0" indent="-296863" algn="just">
              <a:spcBef>
                <a:spcPts val="600"/>
              </a:spcBef>
              <a:spcAft>
                <a:spcPts val="0"/>
              </a:spcAft>
            </a:pPr>
            <a:r>
              <a:rPr lang="fr-FR" sz="4400" b="1" dirty="0" err="1">
                <a:solidFill>
                  <a:srgbClr val="FFFF00"/>
                </a:solidFill>
                <a:effectLst/>
                <a:latin typeface="Arial Rounded MT Bold" pitchFamily="34" charset="0"/>
                <a:ea typeface="Calibri" panose="020F0502020204030204" pitchFamily="34" charset="0"/>
                <a:cs typeface="Times New Roman" panose="02020603050405020304" pitchFamily="18" charset="0"/>
              </a:rPr>
              <a:t>Esaïe</a:t>
            </a:r>
            <a:r>
              <a:rPr lang="fr-FR" sz="4400" b="1" dirty="0">
                <a:solidFill>
                  <a:srgbClr val="FFFF00"/>
                </a:solidFill>
                <a:effectLst/>
                <a:latin typeface="Arial Rounded MT Bold" pitchFamily="34" charset="0"/>
                <a:ea typeface="Calibri" panose="020F0502020204030204" pitchFamily="34" charset="0"/>
                <a:cs typeface="Times New Roman" panose="02020603050405020304" pitchFamily="18" charset="0"/>
              </a:rPr>
              <a:t> 53: 2,3,10</a:t>
            </a:r>
            <a:endParaRPr lang="en-US" sz="4400" dirty="0">
              <a:solidFill>
                <a:srgbClr val="FFFF00"/>
              </a:solidFill>
              <a:effectLst/>
              <a:latin typeface="Arial Rounded MT Bold" pitchFamily="34" charset="0"/>
              <a:ea typeface="Calibri" panose="020F0502020204030204" pitchFamily="34" charset="0"/>
              <a:cs typeface="Times New Roman" panose="02020603050405020304" pitchFamily="18" charset="0"/>
            </a:endParaRPr>
          </a:p>
          <a:p>
            <a:pPr marL="347663" marR="0" indent="-296863" algn="just">
              <a:spcBef>
                <a:spcPts val="600"/>
              </a:spcBef>
              <a:spcAft>
                <a:spcPts val="0"/>
              </a:spcAft>
            </a:pPr>
            <a:r>
              <a:rPr lang="fr-FR" sz="4400" dirty="0">
                <a:effectLst/>
                <a:latin typeface="Arial Rounded MT Bold" pitchFamily="34" charset="0"/>
                <a:ea typeface="Calibri" panose="020F0502020204030204" pitchFamily="34" charset="0"/>
                <a:cs typeface="Times New Roman" panose="02020603050405020304" pitchFamily="18" charset="0"/>
              </a:rPr>
              <a:t> 2 Il s'est élevé devant lui comme une faible plante, Comme un rejeton qui sort d'une terre desséchée; Il n'avait ni beauté, ni éclat pour attirer nos regards, Et son aspect n'avait rien pour nous plaire.</a:t>
            </a:r>
            <a:endParaRPr lang="en-US" sz="44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347663" marR="0" indent="-296863" algn="just">
              <a:spcBef>
                <a:spcPts val="600"/>
              </a:spcBef>
              <a:spcAft>
                <a:spcPts val="0"/>
              </a:spcAft>
            </a:pPr>
            <a:r>
              <a:rPr lang="fr-FR" sz="4400" dirty="0">
                <a:solidFill>
                  <a:srgbClr val="FFFF00"/>
                </a:solidFill>
                <a:effectLst/>
                <a:latin typeface="Arial Rounded MT Bold" pitchFamily="34" charset="0"/>
                <a:ea typeface="Calibri" panose="020F0502020204030204" pitchFamily="34" charset="0"/>
                <a:cs typeface="Times New Roman" panose="02020603050405020304" pitchFamily="18" charset="0"/>
              </a:rPr>
              <a:t>3 Méprisé et abandonné des </a:t>
            </a:r>
            <a:r>
              <a:rPr lang="fr-FR" sz="4400" dirty="0">
                <a:effectLst/>
                <a:latin typeface="Arial Rounded MT Bold" pitchFamily="34" charset="0"/>
                <a:ea typeface="Calibri" panose="020F0502020204030204" pitchFamily="34" charset="0"/>
                <a:cs typeface="Times New Roman" panose="02020603050405020304" pitchFamily="18" charset="0"/>
              </a:rPr>
              <a:t>hommes, Homme de douleur et habitué à la souffrance, Semblable à celui dont on détourne le visage, Nous l'avons dédaigné, nous n'avons fait de lui aucun cas.</a:t>
            </a:r>
            <a:endParaRPr lang="en-US" sz="44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347663" marR="0" indent="-296863" algn="just">
              <a:spcBef>
                <a:spcPts val="600"/>
              </a:spcBef>
              <a:spcAft>
                <a:spcPts val="0"/>
              </a:spcAft>
            </a:pPr>
            <a:r>
              <a:rPr lang="fr-FR" sz="4800" dirty="0">
                <a:solidFill>
                  <a:srgbClr val="FFFF00"/>
                </a:solidFill>
                <a:effectLst/>
                <a:latin typeface="Arial Rounded MT Bold" pitchFamily="34" charset="0"/>
                <a:ea typeface="Calibri" panose="020F0502020204030204" pitchFamily="34" charset="0"/>
                <a:cs typeface="Times New Roman" panose="02020603050405020304" pitchFamily="18" charset="0"/>
              </a:rPr>
              <a:t>Isa 53:10 </a:t>
            </a:r>
            <a:r>
              <a:rPr lang="fr-FR" sz="4800" dirty="0">
                <a:effectLst/>
                <a:latin typeface="Arial Rounded MT Bold" pitchFamily="34" charset="0"/>
                <a:ea typeface="Calibri" panose="020F0502020204030204" pitchFamily="34" charset="0"/>
                <a:cs typeface="Times New Roman" panose="02020603050405020304" pitchFamily="18" charset="0"/>
              </a:rPr>
              <a:t>¶ Il a plu à l'Éternel de le briser par la souffrance... Après avoir livré sa vie en sacrifice pour le péché, Il verra une postérité et prolongera ses jours; Et l'œuvre de l'Éternel prospérera entre ses mains.</a:t>
            </a:r>
            <a:endParaRPr lang="en-US" sz="48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347663" marR="0" lvl="0" indent="-296863" algn="just">
              <a:spcBef>
                <a:spcPts val="600"/>
              </a:spcBef>
              <a:spcAft>
                <a:spcPts val="0"/>
              </a:spcAft>
              <a:buFont typeface="Symbol" pitchFamily="2" charset="2"/>
              <a:buChar char=""/>
            </a:pPr>
            <a:r>
              <a:rPr lang="fr-FR" sz="4400" dirty="0">
                <a:effectLst/>
                <a:latin typeface="Arial Rounded MT Bold" pitchFamily="34" charset="0"/>
                <a:ea typeface="Calibri" panose="020F0502020204030204" pitchFamily="34" charset="0"/>
                <a:cs typeface="Times New Roman" panose="02020603050405020304" pitchFamily="18" charset="0"/>
              </a:rPr>
              <a:t>Les Juifs ont passé outre à cette prophétie en pensant au Messie.</a:t>
            </a:r>
            <a:endParaRPr lang="en-US" sz="4400" dirty="0">
              <a:effectLst/>
              <a:latin typeface="Arial Rounded MT Bold" pitchFamily="34" charset="0"/>
              <a:ea typeface="Calibri" panose="020F0502020204030204" pitchFamily="34" charset="0"/>
              <a:cs typeface="Times New Roman" panose="02020603050405020304" pitchFamily="18" charset="0"/>
            </a:endParaRPr>
          </a:p>
          <a:p>
            <a:pPr marL="347663" marR="0" lvl="0" indent="-296863" algn="just">
              <a:spcBef>
                <a:spcPts val="0"/>
              </a:spcBef>
              <a:spcAft>
                <a:spcPts val="0"/>
              </a:spcAft>
              <a:buFont typeface="Symbol" pitchFamily="2" charset="2"/>
              <a:buChar char=""/>
            </a:pPr>
            <a:r>
              <a:rPr lang="fr-FR" sz="4400" dirty="0">
                <a:solidFill>
                  <a:srgbClr val="FFFF00"/>
                </a:solidFill>
                <a:effectLst/>
                <a:latin typeface="Arial Rounded MT Bold" pitchFamily="34" charset="0"/>
                <a:ea typeface="Calibri" panose="020F0502020204030204" pitchFamily="34" charset="0"/>
                <a:cs typeface="Times New Roman" panose="02020603050405020304" pitchFamily="18" charset="0"/>
              </a:rPr>
              <a:t>« Il s’assiéra sur le trône de David son Père d’où il règnera éternellement. »</a:t>
            </a:r>
            <a:r>
              <a:rPr lang="fr-FR" sz="4400" dirty="0">
                <a:effectLst/>
                <a:latin typeface="Arial Rounded MT Bold" pitchFamily="34" charset="0"/>
                <a:ea typeface="Calibri" panose="020F0502020204030204" pitchFamily="34" charset="0"/>
                <a:cs typeface="Times New Roman" panose="02020603050405020304" pitchFamily="18" charset="0"/>
              </a:rPr>
              <a:t>  C’était malheureusement la seule conception du Messie des gens de la génération de Jésus.  </a:t>
            </a:r>
            <a:endParaRPr lang="en-US" sz="4400" dirty="0">
              <a:effectLst/>
              <a:latin typeface="Arial Rounded MT Bold" pitchFamily="34" charset="0"/>
              <a:ea typeface="Calibri" panose="020F0502020204030204" pitchFamily="34" charset="0"/>
              <a:cs typeface="Times New Roman" panose="02020603050405020304" pitchFamily="18" charset="0"/>
            </a:endParaRPr>
          </a:p>
          <a:p>
            <a:pPr marL="0" marR="0" algn="just">
              <a:spcBef>
                <a:spcPts val="600"/>
              </a:spcBef>
              <a:spcAft>
                <a:spcPts val="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282575" marR="0" indent="-282575" algn="ctr">
              <a:spcBef>
                <a:spcPts val="600"/>
              </a:spcBef>
              <a:spcAft>
                <a:spcPts val="0"/>
              </a:spcAft>
              <a:buNone/>
            </a:pPr>
            <a:r>
              <a:rPr lang="fr-FR" sz="3600" dirty="0">
                <a:solidFill>
                  <a:srgbClr val="0033CC"/>
                </a:solidFill>
                <a:effectLst/>
                <a:latin typeface="Arial Rounded MT Bold" pitchFamily="34" charset="0"/>
                <a:ea typeface="Calibri" panose="020F0502020204030204" pitchFamily="34" charset="0"/>
                <a:cs typeface="Times New Roman" panose="02020603050405020304" pitchFamily="18" charset="0"/>
              </a:rPr>
              <a:t>LA CROIX DU DISCIPLE</a:t>
            </a:r>
            <a:endParaRPr lang="en-US" sz="3600" dirty="0">
              <a:solidFill>
                <a:srgbClr val="0033CC"/>
              </a:solidFill>
              <a:effectLst/>
              <a:latin typeface="Arial Rounded MT Bold" pitchFamily="34" charset="0"/>
              <a:ea typeface="Calibri" panose="020F0502020204030204" pitchFamily="34" charset="0"/>
              <a:cs typeface="Times New Roman" panose="02020603050405020304" pitchFamily="18" charset="0"/>
            </a:endParaRPr>
          </a:p>
          <a:p>
            <a:pPr marL="282575" marR="0" indent="-282575" algn="just">
              <a:spcBef>
                <a:spcPts val="600"/>
              </a:spcBef>
              <a:spcAft>
                <a:spcPts val="0"/>
              </a:spcAft>
            </a:pPr>
            <a:r>
              <a:rPr lang="fr-FR" sz="3600" dirty="0">
                <a:effectLst/>
                <a:latin typeface="Arial Rounded MT Bold" pitchFamily="34" charset="0"/>
                <a:ea typeface="Calibri" panose="020F0502020204030204" pitchFamily="34" charset="0"/>
                <a:cs typeface="Times New Roman" panose="02020603050405020304" pitchFamily="18" charset="0"/>
              </a:rPr>
              <a:t> 23 Puis il dit à tous: Si quelqu'un veut venir après moi, </a:t>
            </a:r>
            <a:r>
              <a:rPr lang="fr-FR" sz="3600" u="sng" dirty="0">
                <a:effectLst/>
                <a:latin typeface="Arial Rounded MT Bold" pitchFamily="34" charset="0"/>
                <a:ea typeface="Calibri" panose="020F0502020204030204" pitchFamily="34" charset="0"/>
                <a:cs typeface="Times New Roman" panose="02020603050405020304" pitchFamily="18" charset="0"/>
              </a:rPr>
              <a:t>qu'il renonce à lui-même</a:t>
            </a:r>
            <a:r>
              <a:rPr lang="fr-FR" sz="3600" dirty="0">
                <a:effectLst/>
                <a:latin typeface="Arial Rounded MT Bold" pitchFamily="34" charset="0"/>
                <a:ea typeface="Calibri" panose="020F0502020204030204" pitchFamily="34" charset="0"/>
                <a:cs typeface="Times New Roman" panose="02020603050405020304" pitchFamily="18" charset="0"/>
              </a:rPr>
              <a:t>, qu'il se </a:t>
            </a:r>
            <a:r>
              <a:rPr lang="fr-FR" sz="3600" u="sng" dirty="0">
                <a:effectLst/>
                <a:latin typeface="Arial Rounded MT Bold" pitchFamily="34" charset="0"/>
                <a:ea typeface="Calibri" panose="020F0502020204030204" pitchFamily="34" charset="0"/>
                <a:cs typeface="Times New Roman" panose="02020603050405020304" pitchFamily="18" charset="0"/>
              </a:rPr>
              <a:t>charge chaque jour de sa croix</a:t>
            </a:r>
            <a:r>
              <a:rPr lang="fr-FR" sz="3600" dirty="0">
                <a:effectLst/>
                <a:latin typeface="Arial Rounded MT Bold" pitchFamily="34" charset="0"/>
                <a:ea typeface="Calibri" panose="020F0502020204030204" pitchFamily="34" charset="0"/>
                <a:cs typeface="Times New Roman" panose="02020603050405020304" pitchFamily="18" charset="0"/>
              </a:rPr>
              <a:t>, et </a:t>
            </a:r>
            <a:r>
              <a:rPr lang="fr-FR" sz="3600" u="sng" dirty="0">
                <a:effectLst/>
                <a:latin typeface="Arial Rounded MT Bold" pitchFamily="34" charset="0"/>
                <a:ea typeface="Calibri" panose="020F0502020204030204" pitchFamily="34" charset="0"/>
                <a:cs typeface="Times New Roman" panose="02020603050405020304" pitchFamily="18" charset="0"/>
              </a:rPr>
              <a:t>qu'il me suive</a:t>
            </a:r>
            <a:r>
              <a:rPr lang="fr-FR" sz="3600" dirty="0">
                <a:effectLst/>
                <a:latin typeface="Arial Rounded MT Bold" pitchFamily="34" charset="0"/>
                <a:ea typeface="Calibri" panose="020F0502020204030204" pitchFamily="34" charset="0"/>
                <a:cs typeface="Times New Roman" panose="02020603050405020304" pitchFamily="18" charset="0"/>
              </a:rPr>
              <a:t>.</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marR="0" indent="-282575" algn="just">
              <a:spcBef>
                <a:spcPts val="600"/>
              </a:spcBef>
              <a:spcAft>
                <a:spcPts val="0"/>
              </a:spcAft>
            </a:pPr>
            <a:r>
              <a:rPr lang="fr-FR" sz="3600" dirty="0">
                <a:effectLst/>
                <a:latin typeface="Arial Rounded MT Bold" pitchFamily="34" charset="0"/>
                <a:ea typeface="Calibri" panose="020F0502020204030204" pitchFamily="34" charset="0"/>
                <a:cs typeface="Times New Roman" panose="02020603050405020304" pitchFamily="18" charset="0"/>
              </a:rPr>
              <a:t> </a:t>
            </a:r>
            <a:r>
              <a:rPr lang="fr-FR" sz="3600" dirty="0">
                <a:solidFill>
                  <a:srgbClr val="0033CC"/>
                </a:solidFill>
                <a:effectLst/>
                <a:latin typeface="Arial Rounded MT Bold" pitchFamily="34" charset="0"/>
                <a:ea typeface="Calibri" panose="020F0502020204030204" pitchFamily="34" charset="0"/>
                <a:cs typeface="Times New Roman" panose="02020603050405020304" pitchFamily="18" charset="0"/>
              </a:rPr>
              <a:t>24 Car celui qui </a:t>
            </a:r>
            <a:r>
              <a:rPr lang="fr-FR" sz="3600" u="sng" dirty="0">
                <a:solidFill>
                  <a:srgbClr val="0033CC"/>
                </a:solidFill>
                <a:effectLst/>
                <a:latin typeface="Arial Rounded MT Bold" pitchFamily="34" charset="0"/>
                <a:ea typeface="Calibri" panose="020F0502020204030204" pitchFamily="34" charset="0"/>
                <a:cs typeface="Times New Roman" panose="02020603050405020304" pitchFamily="18" charset="0"/>
              </a:rPr>
              <a:t>voudra sauver sa vie la perdra</a:t>
            </a:r>
            <a:r>
              <a:rPr lang="fr-FR" sz="3600" dirty="0">
                <a:solidFill>
                  <a:srgbClr val="0033CC"/>
                </a:solidFill>
                <a:effectLst/>
                <a:latin typeface="Arial Rounded MT Bold" pitchFamily="34" charset="0"/>
                <a:ea typeface="Calibri" panose="020F0502020204030204" pitchFamily="34" charset="0"/>
                <a:cs typeface="Times New Roman" panose="02020603050405020304" pitchFamily="18" charset="0"/>
              </a:rPr>
              <a:t>, mais celui qui la </a:t>
            </a:r>
            <a:r>
              <a:rPr lang="fr-FR" sz="3600" u="sng" dirty="0">
                <a:solidFill>
                  <a:srgbClr val="0033CC"/>
                </a:solidFill>
                <a:effectLst/>
                <a:latin typeface="Arial Rounded MT Bold" pitchFamily="34" charset="0"/>
                <a:ea typeface="Calibri" panose="020F0502020204030204" pitchFamily="34" charset="0"/>
                <a:cs typeface="Times New Roman" panose="02020603050405020304" pitchFamily="18" charset="0"/>
              </a:rPr>
              <a:t>perdra à cause de moi la sauvera</a:t>
            </a:r>
            <a:r>
              <a:rPr lang="fr-FR" sz="3600" dirty="0">
                <a:solidFill>
                  <a:srgbClr val="0033CC"/>
                </a:solidFill>
                <a:effectLst/>
                <a:latin typeface="Arial Rounded MT Bold" pitchFamily="34" charset="0"/>
                <a:ea typeface="Calibri" panose="020F0502020204030204" pitchFamily="34" charset="0"/>
                <a:cs typeface="Times New Roman" panose="02020603050405020304" pitchFamily="18" charset="0"/>
              </a:rPr>
              <a:t>.</a:t>
            </a:r>
            <a:endParaRPr lang="en-US" sz="3600" dirty="0">
              <a:solidFill>
                <a:srgbClr val="0033CC"/>
              </a:solidFill>
              <a:effectLst/>
              <a:latin typeface="Arial Rounded MT Bold" pitchFamily="34" charset="0"/>
              <a:ea typeface="Calibri" panose="020F0502020204030204" pitchFamily="34" charset="0"/>
              <a:cs typeface="Times New Roman" panose="02020603050405020304" pitchFamily="18" charset="0"/>
            </a:endParaRPr>
          </a:p>
          <a:p>
            <a:pPr marL="282575" marR="0" indent="-282575" algn="just">
              <a:spcBef>
                <a:spcPts val="600"/>
              </a:spcBef>
              <a:spcAft>
                <a:spcPts val="0"/>
              </a:spcAft>
            </a:pPr>
            <a:r>
              <a:rPr lang="fr-FR" sz="3600" dirty="0">
                <a:effectLst/>
                <a:latin typeface="Arial Rounded MT Bold" pitchFamily="34" charset="0"/>
                <a:ea typeface="Calibri" panose="020F0502020204030204" pitchFamily="34" charset="0"/>
                <a:cs typeface="Times New Roman" panose="02020603050405020304" pitchFamily="18" charset="0"/>
              </a:rPr>
              <a:t> 25 Et que servirait-il à un homme de </a:t>
            </a:r>
            <a:r>
              <a:rPr lang="fr-FR" sz="3600" u="sng" dirty="0">
                <a:effectLst/>
                <a:latin typeface="Arial Rounded MT Bold" pitchFamily="34" charset="0"/>
                <a:ea typeface="Calibri" panose="020F0502020204030204" pitchFamily="34" charset="0"/>
                <a:cs typeface="Times New Roman" panose="02020603050405020304" pitchFamily="18" charset="0"/>
              </a:rPr>
              <a:t>gagner tout le monde</a:t>
            </a:r>
            <a:r>
              <a:rPr lang="fr-FR" sz="3600" dirty="0">
                <a:effectLst/>
                <a:latin typeface="Arial Rounded MT Bold" pitchFamily="34" charset="0"/>
                <a:ea typeface="Calibri" panose="020F0502020204030204" pitchFamily="34" charset="0"/>
                <a:cs typeface="Times New Roman" panose="02020603050405020304" pitchFamily="18" charset="0"/>
              </a:rPr>
              <a:t>, s'il se </a:t>
            </a:r>
            <a:r>
              <a:rPr lang="fr-FR" sz="3600" u="sng" dirty="0">
                <a:effectLst/>
                <a:latin typeface="Arial Rounded MT Bold" pitchFamily="34" charset="0"/>
                <a:ea typeface="Calibri" panose="020F0502020204030204" pitchFamily="34" charset="0"/>
                <a:cs typeface="Times New Roman" panose="02020603050405020304" pitchFamily="18" charset="0"/>
              </a:rPr>
              <a:t>détruisait ou se perdait lui-même</a:t>
            </a:r>
            <a:r>
              <a:rPr lang="fr-FR" sz="3600" dirty="0">
                <a:effectLst/>
                <a:latin typeface="Arial Rounded MT Bold" pitchFamily="34" charset="0"/>
                <a:ea typeface="Calibri" panose="020F0502020204030204" pitchFamily="34" charset="0"/>
                <a:cs typeface="Times New Roman" panose="02020603050405020304" pitchFamily="18" charset="0"/>
              </a:rPr>
              <a:t>?</a:t>
            </a:r>
            <a:endParaRPr lang="en-US" sz="36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282575" marR="0" lvl="0" indent="-282575" algn="just">
              <a:spcBef>
                <a:spcPts val="600"/>
              </a:spcBef>
              <a:spcAft>
                <a:spcPts val="0"/>
              </a:spcAft>
              <a:buFont typeface="Symbol" pitchFamily="2" charset="2"/>
              <a:buChar char=""/>
            </a:pPr>
            <a:r>
              <a:rPr lang="fr-FR" sz="3600" u="sng" dirty="0">
                <a:effectLst/>
                <a:latin typeface="Arial Rounded MT Bold" pitchFamily="34" charset="0"/>
                <a:ea typeface="Calibri" panose="020F0502020204030204" pitchFamily="34" charset="0"/>
                <a:cs typeface="Times New Roman" panose="02020603050405020304" pitchFamily="18" charset="0"/>
              </a:rPr>
              <a:t>Qu'il renonce à lui-même</a:t>
            </a:r>
            <a:r>
              <a:rPr lang="fr-FR" sz="3600" dirty="0">
                <a:effectLst/>
                <a:latin typeface="Arial Rounded MT Bold" pitchFamily="34" charset="0"/>
                <a:ea typeface="Calibri" panose="020F0502020204030204" pitchFamily="34" charset="0"/>
                <a:cs typeface="Times New Roman" panose="02020603050405020304" pitchFamily="18" charset="0"/>
              </a:rPr>
              <a:t>, </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solidFill>
                  <a:srgbClr val="0033CC"/>
                </a:solidFill>
                <a:effectLst/>
                <a:latin typeface="Arial Rounded MT Bold" pitchFamily="34" charset="0"/>
                <a:ea typeface="Calibri" panose="020F0502020204030204" pitchFamily="34" charset="0"/>
                <a:cs typeface="Times New Roman" panose="02020603050405020304" pitchFamily="18" charset="0"/>
              </a:rPr>
              <a:t>Qu'il se </a:t>
            </a:r>
            <a:r>
              <a:rPr lang="fr-FR" sz="3600" u="sng" dirty="0">
                <a:solidFill>
                  <a:srgbClr val="0033CC"/>
                </a:solidFill>
                <a:effectLst/>
                <a:latin typeface="Arial Rounded MT Bold" pitchFamily="34" charset="0"/>
                <a:ea typeface="Calibri" panose="020F0502020204030204" pitchFamily="34" charset="0"/>
                <a:cs typeface="Times New Roman" panose="02020603050405020304" pitchFamily="18" charset="0"/>
              </a:rPr>
              <a:t>charge chaque jour de sa croix</a:t>
            </a:r>
            <a:r>
              <a:rPr lang="fr-FR" sz="3600" dirty="0">
                <a:solidFill>
                  <a:srgbClr val="0033CC"/>
                </a:solidFill>
                <a:effectLst/>
                <a:latin typeface="Arial Rounded MT Bold" pitchFamily="34" charset="0"/>
                <a:ea typeface="Calibri" panose="020F0502020204030204" pitchFamily="34" charset="0"/>
                <a:cs typeface="Times New Roman" panose="02020603050405020304" pitchFamily="18" charset="0"/>
              </a:rPr>
              <a:t>, et </a:t>
            </a:r>
            <a:r>
              <a:rPr lang="fr-FR" sz="3600" u="sng" dirty="0">
                <a:solidFill>
                  <a:srgbClr val="0033CC"/>
                </a:solidFill>
                <a:effectLst/>
                <a:latin typeface="Arial Rounded MT Bold" pitchFamily="34" charset="0"/>
                <a:ea typeface="Calibri" panose="020F0502020204030204" pitchFamily="34" charset="0"/>
                <a:cs typeface="Times New Roman" panose="02020603050405020304" pitchFamily="18" charset="0"/>
              </a:rPr>
              <a:t>qu'il me suive</a:t>
            </a:r>
            <a:r>
              <a:rPr lang="fr-FR" sz="3600" dirty="0">
                <a:solidFill>
                  <a:srgbClr val="0033CC"/>
                </a:solidFill>
                <a:effectLst/>
                <a:latin typeface="Arial Rounded MT Bold" pitchFamily="34" charset="0"/>
                <a:ea typeface="Calibri" panose="020F0502020204030204" pitchFamily="34" charset="0"/>
                <a:cs typeface="Times New Roman" panose="02020603050405020304" pitchFamily="18" charset="0"/>
              </a:rPr>
              <a:t>.</a:t>
            </a:r>
            <a:endParaRPr lang="en-US" sz="3600" dirty="0">
              <a:solidFill>
                <a:srgbClr val="0033CC"/>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Car celui qui </a:t>
            </a:r>
            <a:r>
              <a:rPr lang="fr-FR" sz="3600" u="sng" dirty="0">
                <a:effectLst/>
                <a:latin typeface="Arial Rounded MT Bold" pitchFamily="34" charset="0"/>
                <a:ea typeface="Calibri" panose="020F0502020204030204" pitchFamily="34" charset="0"/>
                <a:cs typeface="Times New Roman" panose="02020603050405020304" pitchFamily="18" charset="0"/>
              </a:rPr>
              <a:t>voudra sauver sa vie la perdra</a:t>
            </a:r>
            <a:r>
              <a:rPr lang="fr-FR" sz="3600" dirty="0">
                <a:effectLst/>
                <a:latin typeface="Arial Rounded MT Bold" pitchFamily="34" charset="0"/>
                <a:ea typeface="Calibri" panose="020F0502020204030204" pitchFamily="34" charset="0"/>
                <a:cs typeface="Times New Roman" panose="02020603050405020304" pitchFamily="18" charset="0"/>
              </a:rPr>
              <a:t>, </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solidFill>
                  <a:srgbClr val="0033CC"/>
                </a:solidFill>
                <a:effectLst/>
                <a:latin typeface="Arial Rounded MT Bold" pitchFamily="34" charset="0"/>
                <a:ea typeface="Calibri" panose="020F0502020204030204" pitchFamily="34" charset="0"/>
                <a:cs typeface="Times New Roman" panose="02020603050405020304" pitchFamily="18" charset="0"/>
              </a:rPr>
              <a:t>Celui qui la </a:t>
            </a:r>
            <a:r>
              <a:rPr lang="fr-FR" sz="3600" u="sng" dirty="0">
                <a:solidFill>
                  <a:srgbClr val="0033CC"/>
                </a:solidFill>
                <a:effectLst/>
                <a:latin typeface="Arial Rounded MT Bold" pitchFamily="34" charset="0"/>
                <a:ea typeface="Calibri" panose="020F0502020204030204" pitchFamily="34" charset="0"/>
                <a:cs typeface="Times New Roman" panose="02020603050405020304" pitchFamily="18" charset="0"/>
              </a:rPr>
              <a:t>perdra à cause de moi la sauvera</a:t>
            </a:r>
            <a:r>
              <a:rPr lang="fr-FR" sz="3600" dirty="0">
                <a:solidFill>
                  <a:srgbClr val="0033CC"/>
                </a:solidFill>
                <a:effectLst/>
                <a:latin typeface="Arial Rounded MT Bold" pitchFamily="34" charset="0"/>
                <a:ea typeface="Calibri" panose="020F0502020204030204" pitchFamily="34" charset="0"/>
                <a:cs typeface="Times New Roman" panose="02020603050405020304" pitchFamily="18" charset="0"/>
              </a:rPr>
              <a:t>.</a:t>
            </a:r>
            <a:endParaRPr lang="en-US" sz="3600" dirty="0">
              <a:solidFill>
                <a:srgbClr val="0033CC"/>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Quiconque </a:t>
            </a:r>
            <a:r>
              <a:rPr lang="fr-FR" sz="3600" u="sng" dirty="0">
                <a:effectLst/>
                <a:latin typeface="Arial Rounded MT Bold" pitchFamily="34" charset="0"/>
                <a:ea typeface="Calibri" panose="020F0502020204030204" pitchFamily="34" charset="0"/>
                <a:cs typeface="Times New Roman" panose="02020603050405020304" pitchFamily="18" charset="0"/>
              </a:rPr>
              <a:t>aura honte de moi et de mes paroles, le Fils de l'homme aura honte de lui</a:t>
            </a:r>
            <a:r>
              <a:rPr lang="fr-FR" sz="3600" dirty="0">
                <a:effectLst/>
                <a:latin typeface="Arial Rounded MT Bold" pitchFamily="34" charset="0"/>
                <a:ea typeface="Calibri" panose="020F0502020204030204" pitchFamily="34" charset="0"/>
                <a:cs typeface="Times New Roman" panose="02020603050405020304" pitchFamily="18" charset="0"/>
              </a:rPr>
              <a:t>, quand il viendra dans sa gloire, et dans celle du Père et des saints anges.</a:t>
            </a:r>
            <a:endParaRPr lang="en-US" sz="36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282575" marR="0" lvl="0" indent="-282575"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La croix du disciple est inévitable.</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Tous les chrétiens auront à souffrir dans ce monde d’une manière ou d’une autre.</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solidFill>
                  <a:srgbClr val="0033CC"/>
                </a:solidFill>
                <a:effectLst/>
                <a:latin typeface="Arial Rounded MT Bold" pitchFamily="34" charset="0"/>
                <a:ea typeface="Calibri" panose="020F0502020204030204" pitchFamily="34" charset="0"/>
                <a:cs typeface="Times New Roman" panose="02020603050405020304" pitchFamily="18" charset="0"/>
              </a:rPr>
              <a:t>La souffrance du chrétien est un impératif venant de Dieu.</a:t>
            </a:r>
            <a:endParaRPr lang="en-US" sz="3600" dirty="0">
              <a:solidFill>
                <a:srgbClr val="0033CC"/>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Tout comme il a plu au Père de briser le Fils par la souffrance, Dieu en fera autant à tous ceux qui vont hériter sa gloire éternelle.</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solidFill>
                  <a:srgbClr val="0033CC"/>
                </a:solidFill>
                <a:effectLst/>
                <a:latin typeface="Arial Rounded MT Bold" pitchFamily="34" charset="0"/>
                <a:ea typeface="Calibri" panose="020F0502020204030204" pitchFamily="34" charset="0"/>
                <a:cs typeface="Times New Roman" panose="02020603050405020304" pitchFamily="18" charset="0"/>
              </a:rPr>
              <a:t>Si nous souffrons avec Lui, nous règnerons aussi avec Lui.</a:t>
            </a:r>
            <a:endParaRPr lang="en-US" sz="3600" dirty="0">
              <a:solidFill>
                <a:srgbClr val="0033CC"/>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marL="282575" marR="0" indent="-282575" algn="just">
              <a:spcBef>
                <a:spcPts val="600"/>
              </a:spcBef>
              <a:spcAft>
                <a:spcPts val="0"/>
              </a:spcAft>
            </a:pPr>
            <a:r>
              <a:rPr lang="fr-FR" sz="4000" dirty="0">
                <a:effectLst/>
                <a:latin typeface="Arial Rounded MT Bold" pitchFamily="34" charset="0"/>
                <a:ea typeface="Calibri" panose="020F0502020204030204" pitchFamily="34" charset="0"/>
                <a:cs typeface="Times New Roman" panose="02020603050405020304" pitchFamily="18" charset="0"/>
              </a:rPr>
              <a:t>26 Car quiconque </a:t>
            </a:r>
            <a:r>
              <a:rPr lang="fr-FR" sz="4000" u="sng" dirty="0">
                <a:effectLst/>
                <a:latin typeface="Arial Rounded MT Bold" pitchFamily="34" charset="0"/>
                <a:ea typeface="Calibri" panose="020F0502020204030204" pitchFamily="34" charset="0"/>
                <a:cs typeface="Times New Roman" panose="02020603050405020304" pitchFamily="18" charset="0"/>
              </a:rPr>
              <a:t>aura honte de moi et de mes paroles, le Fils de l'homme aura honte de lui</a:t>
            </a:r>
            <a:r>
              <a:rPr lang="fr-FR" sz="4000" dirty="0">
                <a:effectLst/>
                <a:latin typeface="Arial Rounded MT Bold" pitchFamily="34" charset="0"/>
                <a:ea typeface="Calibri" panose="020F0502020204030204" pitchFamily="34" charset="0"/>
                <a:cs typeface="Times New Roman" panose="02020603050405020304" pitchFamily="18" charset="0"/>
              </a:rPr>
              <a:t>, quand il viendra dans sa gloire, et dans celle du Père et des saints anges.</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600"/>
              </a:spcBef>
              <a:spcAft>
                <a:spcPts val="0"/>
              </a:spcAft>
              <a:buFont typeface="Symbol" pitchFamily="2" charset="2"/>
              <a:buChar char=""/>
            </a:pPr>
            <a:r>
              <a:rPr lang="fr-FR" sz="4000" dirty="0">
                <a:solidFill>
                  <a:srgbClr val="0033CC"/>
                </a:solidFill>
                <a:effectLst/>
                <a:latin typeface="Arial Rounded MT Bold" pitchFamily="34" charset="0"/>
                <a:ea typeface="Calibri" panose="020F0502020204030204" pitchFamily="34" charset="0"/>
                <a:cs typeface="Times New Roman" panose="02020603050405020304" pitchFamily="18" charset="0"/>
              </a:rPr>
              <a:t>Avoir honte de témoigner sa foi aux autres afin de ne pas être mal vu des hommes de cette génération.</a:t>
            </a:r>
            <a:endParaRPr lang="en-US" sz="4000" dirty="0">
              <a:solidFill>
                <a:srgbClr val="0033CC"/>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Avoir honte de porter sa croix journellement pour la cause de Dieu.</a:t>
            </a:r>
            <a:endParaRPr lang="en-US" sz="40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282575" marR="0" lvl="0" indent="-282575"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Avoir honte de s’identifier avec les chrétiens pour s’épargner des persécutions.</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solidFill>
                  <a:srgbClr val="0033CC"/>
                </a:solidFill>
                <a:effectLst/>
                <a:latin typeface="Arial Rounded MT Bold" pitchFamily="34" charset="0"/>
                <a:ea typeface="Calibri" panose="020F0502020204030204" pitchFamily="34" charset="0"/>
                <a:cs typeface="Times New Roman" panose="02020603050405020304" pitchFamily="18" charset="0"/>
              </a:rPr>
              <a:t>Avoir honte de prendre la défense de la parole de Dieu dans ce monde.</a:t>
            </a:r>
            <a:endParaRPr lang="en-US" sz="3600" dirty="0">
              <a:solidFill>
                <a:srgbClr val="0033CC"/>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Exemple récente des cérémonies blasphématoires d’ouverture et de clôture des Jeux Olympiques de France 2024.</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solidFill>
                  <a:srgbClr val="0033CC"/>
                </a:solidFill>
                <a:effectLst/>
                <a:latin typeface="Arial Rounded MT Bold" pitchFamily="34" charset="0"/>
                <a:ea typeface="Calibri" panose="020F0502020204030204" pitchFamily="34" charset="0"/>
                <a:cs typeface="Times New Roman" panose="02020603050405020304" pitchFamily="18" charset="0"/>
              </a:rPr>
              <a:t>L’atrocité de cette offense contre Dieu devraient provoquer les athlètes chrétiens à une réaction révoltante. </a:t>
            </a:r>
            <a:endParaRPr lang="en-US" sz="3600" dirty="0">
              <a:solidFill>
                <a:srgbClr val="0033CC"/>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282575" marR="0" indent="-282575" algn="just">
              <a:spcBef>
                <a:spcPts val="600"/>
              </a:spcBef>
              <a:spcAft>
                <a:spcPts val="0"/>
              </a:spcAft>
            </a:pPr>
            <a:r>
              <a:rPr lang="fr-FR" sz="4400" b="1" dirty="0">
                <a:effectLst/>
                <a:latin typeface="Arial Rounded MT Bold" pitchFamily="34" charset="0"/>
                <a:ea typeface="Calibri" panose="020F0502020204030204" pitchFamily="34" charset="0"/>
                <a:cs typeface="Times New Roman" panose="02020603050405020304" pitchFamily="18" charset="0"/>
              </a:rPr>
              <a:t>27 Je vous le dis en vérité, quelques-uns de ceux qui sont ici ne mourront point qu'ils n'aient vu le royaume de Dieu.</a:t>
            </a:r>
            <a:endParaRPr lang="en-US" sz="44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600"/>
              </a:spcBef>
              <a:spcAft>
                <a:spcPts val="0"/>
              </a:spcAft>
              <a:buFont typeface="Symbol" pitchFamily="2" charset="2"/>
              <a:buChar char=""/>
            </a:pPr>
            <a:r>
              <a:rPr lang="en-US" sz="4400" dirty="0">
                <a:solidFill>
                  <a:srgbClr val="0033CC"/>
                </a:solidFill>
                <a:effectLst/>
                <a:latin typeface="Arial Rounded MT Bold" pitchFamily="34" charset="0"/>
                <a:ea typeface="Calibri" panose="020F0502020204030204" pitchFamily="34" charset="0"/>
                <a:cs typeface="Times New Roman" panose="02020603050405020304" pitchFamily="18" charset="0"/>
              </a:rPr>
              <a:t>The term “trailer” is used when people are privileged to see the highlights of a movie before its official release.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282575" marR="0" lvl="0" indent="-282575" algn="just">
              <a:spcBef>
                <a:spcPts val="0"/>
              </a:spcBef>
              <a:spcAft>
                <a:spcPts val="0"/>
              </a:spcAft>
              <a:buFont typeface="Symbol" pitchFamily="2" charset="2"/>
              <a:buChar char=""/>
            </a:pPr>
            <a:r>
              <a:rPr lang="en-US" sz="4600" dirty="0">
                <a:effectLst/>
                <a:latin typeface="Arial Rounded MT Bold" pitchFamily="34" charset="0"/>
                <a:ea typeface="Calibri" panose="020F0502020204030204" pitchFamily="34" charset="0"/>
                <a:cs typeface="Times New Roman" panose="02020603050405020304" pitchFamily="18" charset="0"/>
              </a:rPr>
              <a:t>Only three of the disciples were selected to have the first glimpse of the glorified Jesus.</a:t>
            </a:r>
          </a:p>
          <a:p>
            <a:pPr marL="282575" marR="0" lvl="0" indent="-282575" algn="just">
              <a:spcBef>
                <a:spcPts val="0"/>
              </a:spcBef>
              <a:spcAft>
                <a:spcPts val="0"/>
              </a:spcAft>
              <a:buFont typeface="Symbol" pitchFamily="2" charset="2"/>
              <a:buChar char=""/>
            </a:pPr>
            <a:r>
              <a:rPr lang="en-US" sz="4600" dirty="0">
                <a:solidFill>
                  <a:srgbClr val="0033CC"/>
                </a:solidFill>
                <a:effectLst/>
                <a:latin typeface="Arial Rounded MT Bold" pitchFamily="34" charset="0"/>
                <a:ea typeface="Calibri" panose="020F0502020204030204" pitchFamily="34" charset="0"/>
                <a:cs typeface="Times New Roman" panose="02020603050405020304" pitchFamily="18" charset="0"/>
              </a:rPr>
              <a:t>Jesus wanted to validate his teaching with a few witnesses.</a:t>
            </a:r>
          </a:p>
          <a:p>
            <a:pPr marL="282575" marR="0" lvl="0" indent="-282575" algn="just">
              <a:spcBef>
                <a:spcPts val="0"/>
              </a:spcBef>
              <a:spcAft>
                <a:spcPts val="0"/>
              </a:spcAft>
              <a:buFont typeface="Symbol" pitchFamily="2" charset="2"/>
              <a:buChar char=""/>
            </a:pPr>
            <a:r>
              <a:rPr lang="en-US" sz="4600" dirty="0">
                <a:effectLst/>
                <a:latin typeface="Arial Rounded MT Bold" pitchFamily="34" charset="0"/>
                <a:ea typeface="Calibri" panose="020F0502020204030204" pitchFamily="34" charset="0"/>
                <a:cs typeface="Times New Roman" panose="02020603050405020304" pitchFamily="18" charset="0"/>
              </a:rPr>
              <a:t>The fulfillment of that prophecy only took 8 days to accomplish.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Autofit/>
          </a:bodyPr>
          <a:lstStyle/>
          <a:p>
            <a:pPr marL="282575" marR="0" indent="-231775" algn="just">
              <a:spcBef>
                <a:spcPts val="600"/>
              </a:spcBef>
              <a:spcAft>
                <a:spcPts val="0"/>
              </a:spcAft>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LA TANSFIGURATION DE JÉSUS</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282575" marR="0" indent="-231775" algn="just">
              <a:spcBef>
                <a:spcPts val="600"/>
              </a:spcBef>
              <a:spcAft>
                <a:spcPts val="0"/>
              </a:spcAft>
            </a:pPr>
            <a:r>
              <a:rPr lang="fr-FR" sz="4000" dirty="0">
                <a:solidFill>
                  <a:schemeClr val="tx1"/>
                </a:solidFill>
                <a:effectLst/>
                <a:latin typeface="Arial Rounded MT Bold" pitchFamily="34" charset="0"/>
                <a:ea typeface="Calibri" panose="020F0502020204030204" pitchFamily="34" charset="0"/>
                <a:cs typeface="Times New Roman" panose="02020603050405020304" pitchFamily="18" charset="0"/>
              </a:rPr>
              <a:t>Lu 9:28 ¶ Environ huit jours après qu'il eut dit ces paroles, Jésus prit avec lui Pierre, Jean et Jacques, et il monta sur la montagne pour prier.</a:t>
            </a:r>
            <a:endParaRPr lang="en-US" sz="4000" dirty="0">
              <a:solidFill>
                <a:schemeClr val="tx1"/>
              </a:solidFill>
              <a:effectLst/>
              <a:latin typeface="Arial Rounded MT Bold" pitchFamily="34" charset="0"/>
              <a:ea typeface="Calibri" panose="020F0502020204030204" pitchFamily="34" charset="0"/>
              <a:cs typeface="Times New Roman" panose="02020603050405020304" pitchFamily="18" charset="0"/>
            </a:endParaRPr>
          </a:p>
          <a:p>
            <a:pPr marL="282575" marR="0" indent="-231775" algn="just">
              <a:spcBef>
                <a:spcPts val="600"/>
              </a:spcBef>
              <a:spcAft>
                <a:spcPts val="0"/>
              </a:spcAft>
            </a:pPr>
            <a:r>
              <a:rPr lang="fr-FR" sz="4000" dirty="0">
                <a:solidFill>
                  <a:schemeClr val="tx1"/>
                </a:solidFill>
                <a:effectLst/>
                <a:latin typeface="Arial Rounded MT Bold" pitchFamily="34" charset="0"/>
                <a:ea typeface="Calibri" panose="020F0502020204030204" pitchFamily="34" charset="0"/>
                <a:cs typeface="Times New Roman" panose="02020603050405020304" pitchFamily="18" charset="0"/>
              </a:rPr>
              <a:t> </a:t>
            </a: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29 Pendant qu'il priait, l'aspect de son visage changea, et son vêtement devint d'une éclatante blancheur.</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282575" marR="0" indent="-231775" algn="just">
              <a:spcBef>
                <a:spcPts val="600"/>
              </a:spcBef>
              <a:spcAft>
                <a:spcPts val="0"/>
              </a:spcAft>
              <a:buNone/>
            </a:pPr>
            <a:endParaRPr lang="en-US" sz="3600" dirty="0">
              <a:solidFill>
                <a:schemeClr val="tx1"/>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282575" marR="0" indent="-231775" algn="just">
              <a:spcBef>
                <a:spcPts val="600"/>
              </a:spcBef>
              <a:spcAft>
                <a:spcPts val="0"/>
              </a:spcAft>
            </a:pPr>
            <a:r>
              <a:rPr lang="fr-FR" sz="4000" dirty="0">
                <a:solidFill>
                  <a:schemeClr val="tx1"/>
                </a:solidFill>
                <a:effectLst/>
                <a:latin typeface="Arial Rounded MT Bold" pitchFamily="34" charset="0"/>
                <a:ea typeface="Calibri" panose="020F0502020204030204" pitchFamily="34" charset="0"/>
                <a:cs typeface="Times New Roman" panose="02020603050405020304" pitchFamily="18" charset="0"/>
              </a:rPr>
              <a:t>30 Et voici, deux hommes s'entretenaient avec lui: c'étaient Moïse et Élie,</a:t>
            </a:r>
            <a:endParaRPr lang="en-US" sz="4000" dirty="0">
              <a:solidFill>
                <a:schemeClr val="tx1"/>
              </a:solidFill>
              <a:effectLst/>
              <a:latin typeface="Arial Rounded MT Bold" pitchFamily="34" charset="0"/>
              <a:ea typeface="Calibri" panose="020F0502020204030204" pitchFamily="34" charset="0"/>
              <a:cs typeface="Times New Roman" panose="02020603050405020304" pitchFamily="18" charset="0"/>
            </a:endParaRPr>
          </a:p>
          <a:p>
            <a:pPr marL="282575" marR="0" indent="-231775" algn="just">
              <a:spcBef>
                <a:spcPts val="600"/>
              </a:spcBef>
              <a:spcAft>
                <a:spcPts val="0"/>
              </a:spcAft>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 31 qui, apparaissant dans la gloire, parlaient de son départ qu'il allait accomplir à Jérusalem.</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31775" algn="just">
              <a:spcBef>
                <a:spcPts val="600"/>
              </a:spcBef>
              <a:spcAft>
                <a:spcPts val="0"/>
              </a:spcAft>
              <a:buFont typeface="Symbol" pitchFamily="2" charset="2"/>
              <a:buChar char=""/>
            </a:pPr>
            <a:r>
              <a:rPr lang="fr-FR" sz="4000" dirty="0">
                <a:solidFill>
                  <a:schemeClr val="tx1"/>
                </a:solidFill>
                <a:effectLst/>
                <a:latin typeface="Arial Rounded MT Bold" pitchFamily="34" charset="0"/>
                <a:ea typeface="Calibri" panose="020F0502020204030204" pitchFamily="34" charset="0"/>
                <a:cs typeface="Times New Roman" panose="02020603050405020304" pitchFamily="18" charset="0"/>
              </a:rPr>
              <a:t>Beaucoup se passe pendant que l’on prie.</a:t>
            </a:r>
            <a:endParaRPr lang="en-US" sz="4000" dirty="0">
              <a:solidFill>
                <a:schemeClr val="tx1"/>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31775" algn="just">
              <a:spcBef>
                <a:spcPts val="0"/>
              </a:spcBef>
              <a:spcAft>
                <a:spcPts val="0"/>
              </a:spcAft>
              <a:buFont typeface="Symbol" pitchFamily="2" charset="2"/>
              <a:buChar char=""/>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Les yeux spirituels s’ouvrent au cours de la prière.</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282575" marR="0" lvl="0" indent="-231775" algn="just">
              <a:spcBef>
                <a:spcPts val="0"/>
              </a:spcBef>
              <a:spcAft>
                <a:spcPts val="0"/>
              </a:spcAft>
              <a:buFont typeface="Symbol" pitchFamily="2" charset="2"/>
              <a:buChar char=""/>
            </a:pPr>
            <a:r>
              <a:rPr lang="fr-FR" sz="3600" dirty="0">
                <a:solidFill>
                  <a:schemeClr val="tx1"/>
                </a:solidFill>
                <a:effectLst/>
                <a:latin typeface="Arial Rounded MT Bold" pitchFamily="34" charset="0"/>
                <a:ea typeface="Calibri" panose="020F0502020204030204" pitchFamily="34" charset="0"/>
                <a:cs typeface="Times New Roman" panose="02020603050405020304" pitchFamily="18" charset="0"/>
              </a:rPr>
              <a:t>Les échanges entre le ciel et la terre se font au cours de la prière.</a:t>
            </a:r>
            <a:endParaRPr lang="en-US" sz="3600" dirty="0">
              <a:solidFill>
                <a:schemeClr val="tx1"/>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31775" algn="just">
              <a:spcBef>
                <a:spcPts val="0"/>
              </a:spcBef>
              <a:spcAft>
                <a:spcPts val="0"/>
              </a:spcAft>
              <a:buFont typeface="Symbol" pitchFamily="2" charset="2"/>
              <a:buChar char=""/>
            </a:pPr>
            <a:r>
              <a:rPr lang="fr-FR" sz="3600" dirty="0">
                <a:solidFill>
                  <a:srgbClr val="C00000"/>
                </a:solidFill>
                <a:effectLst/>
                <a:latin typeface="Arial Rounded MT Bold" pitchFamily="34" charset="0"/>
                <a:ea typeface="Calibri" panose="020F0502020204030204" pitchFamily="34" charset="0"/>
                <a:cs typeface="Times New Roman" panose="02020603050405020304" pitchFamily="18" charset="0"/>
              </a:rPr>
              <a:t>Cette ambiance de gloire était peut-être habituelle pour Jésus à chaque fois qu’il se rendait seul pour prier pour de longues heures, mais pour les disciples, c’était la toute première fois.</a:t>
            </a:r>
            <a:endParaRPr lang="en-US" sz="36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31775" algn="just">
              <a:spcBef>
                <a:spcPts val="0"/>
              </a:spcBef>
              <a:spcAft>
                <a:spcPts val="0"/>
              </a:spcAft>
              <a:buFont typeface="Symbol" pitchFamily="2" charset="2"/>
              <a:buChar char=""/>
            </a:pPr>
            <a:r>
              <a:rPr lang="fr-FR" sz="3600" dirty="0">
                <a:solidFill>
                  <a:schemeClr val="tx1"/>
                </a:solidFill>
                <a:effectLst/>
                <a:latin typeface="Arial Rounded MT Bold" pitchFamily="34" charset="0"/>
                <a:ea typeface="Calibri" panose="020F0502020204030204" pitchFamily="34" charset="0"/>
                <a:cs typeface="Times New Roman" panose="02020603050405020304" pitchFamily="18" charset="0"/>
              </a:rPr>
              <a:t>Elisée avait demandé à Dieu d’ouvrir les yeux de son serviteur afin de pouvoir saisir les réalités spirituelles.</a:t>
            </a:r>
            <a:endParaRPr lang="en-US" sz="3600" dirty="0">
              <a:solidFill>
                <a:schemeClr val="tx1"/>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282575" marR="0" lvl="0" indent="-231775" algn="just">
              <a:spcBef>
                <a:spcPts val="0"/>
              </a:spcBef>
              <a:spcAft>
                <a:spcPts val="0"/>
              </a:spcAft>
              <a:buFont typeface="Symbol" pitchFamily="2" charset="2"/>
              <a:buChar char=""/>
            </a:pPr>
            <a:r>
              <a:rPr lang="fr-FR" sz="3600" dirty="0">
                <a:solidFill>
                  <a:schemeClr val="tx1"/>
                </a:solidFill>
                <a:effectLst/>
                <a:latin typeface="Arial Rounded MT Bold" pitchFamily="34" charset="0"/>
                <a:ea typeface="Calibri" panose="020F0502020204030204" pitchFamily="34" charset="0"/>
                <a:cs typeface="Times New Roman" panose="02020603050405020304" pitchFamily="18" charset="0"/>
              </a:rPr>
              <a:t>Jésus de même avait réclamé la permission pour que ces trois disciples puissent contempler ce monde spirituel comme Lui.</a:t>
            </a:r>
            <a:endParaRPr lang="en-US" sz="3600" dirty="0">
              <a:solidFill>
                <a:schemeClr val="tx1"/>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31775" algn="just">
              <a:spcBef>
                <a:spcPts val="0"/>
              </a:spcBef>
              <a:spcAft>
                <a:spcPts val="0"/>
              </a:spcAft>
              <a:buFont typeface="Symbol" pitchFamily="2" charset="2"/>
              <a:buChar char=""/>
            </a:pPr>
            <a:r>
              <a:rPr lang="fr-FR" sz="3600" dirty="0">
                <a:solidFill>
                  <a:srgbClr val="C00000"/>
                </a:solidFill>
                <a:effectLst/>
                <a:latin typeface="Arial Rounded MT Bold" pitchFamily="34" charset="0"/>
                <a:ea typeface="Calibri" panose="020F0502020204030204" pitchFamily="34" charset="0"/>
                <a:cs typeface="Times New Roman" panose="02020603050405020304" pitchFamily="18" charset="0"/>
              </a:rPr>
              <a:t>Pierre, Jean et Jacques étaient les sélectés.</a:t>
            </a:r>
            <a:endParaRPr lang="en-US" sz="36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31775" algn="just">
              <a:spcBef>
                <a:spcPts val="0"/>
              </a:spcBef>
              <a:spcAft>
                <a:spcPts val="0"/>
              </a:spcAft>
              <a:buFont typeface="Symbol" pitchFamily="2" charset="2"/>
              <a:buChar char=""/>
            </a:pPr>
            <a:r>
              <a:rPr lang="fr-FR" sz="3600" dirty="0">
                <a:solidFill>
                  <a:schemeClr val="tx1"/>
                </a:solidFill>
                <a:effectLst/>
                <a:latin typeface="Arial Rounded MT Bold" pitchFamily="34" charset="0"/>
                <a:ea typeface="Calibri" panose="020F0502020204030204" pitchFamily="34" charset="0"/>
                <a:cs typeface="Times New Roman" panose="02020603050405020304" pitchFamily="18" charset="0"/>
              </a:rPr>
              <a:t>Le monde spirituel émet l’image réelle d’une personne.</a:t>
            </a:r>
            <a:endParaRPr lang="en-US" sz="3600" dirty="0">
              <a:solidFill>
                <a:schemeClr val="tx1"/>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31775" algn="just">
              <a:spcBef>
                <a:spcPts val="0"/>
              </a:spcBef>
              <a:spcAft>
                <a:spcPts val="0"/>
              </a:spcAft>
              <a:buFont typeface="Symbol" pitchFamily="2" charset="2"/>
              <a:buChar char=""/>
            </a:pPr>
            <a:r>
              <a:rPr lang="fr-FR" sz="3600" dirty="0">
                <a:solidFill>
                  <a:srgbClr val="C00000"/>
                </a:solidFill>
                <a:effectLst/>
                <a:latin typeface="Arial Rounded MT Bold" pitchFamily="34" charset="0"/>
                <a:ea typeface="Calibri" panose="020F0502020204030204" pitchFamily="34" charset="0"/>
                <a:cs typeface="Times New Roman" panose="02020603050405020304" pitchFamily="18" charset="0"/>
              </a:rPr>
              <a:t>Jésus avait traversé la muraille dimensionnelle avec ses disciples au cours de la prière.</a:t>
            </a:r>
            <a:endParaRPr lang="en-US" sz="36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282575" marR="0" lvl="0" indent="-231775" algn="just">
              <a:spcBef>
                <a:spcPts val="0"/>
              </a:spcBef>
              <a:spcAft>
                <a:spcPts val="0"/>
              </a:spcAft>
              <a:buFont typeface="Symbol" pitchFamily="2" charset="2"/>
              <a:buChar char=""/>
            </a:pPr>
            <a:r>
              <a:rPr lang="fr-FR" sz="3600" dirty="0">
                <a:solidFill>
                  <a:schemeClr val="tx1"/>
                </a:solidFill>
                <a:effectLst/>
                <a:latin typeface="Arial Rounded MT Bold" pitchFamily="34" charset="0"/>
                <a:ea typeface="Calibri" panose="020F0502020204030204" pitchFamily="34" charset="0"/>
                <a:cs typeface="Times New Roman" panose="02020603050405020304" pitchFamily="18" charset="0"/>
              </a:rPr>
              <a:t>Dans un sens, c’était les disciples qui étaient arrivés là-bas en non Elie et Moise qui étaient descendus vers eux, parce que la distance et le temps sont inexistants dans le spirituel.</a:t>
            </a:r>
            <a:endParaRPr lang="en-US" sz="3600" dirty="0">
              <a:solidFill>
                <a:schemeClr val="tx1"/>
              </a:solidFill>
              <a:effectLst/>
              <a:latin typeface="Arial Rounded MT Bold" pitchFamily="34" charset="0"/>
              <a:ea typeface="Calibri" panose="020F0502020204030204" pitchFamily="34" charset="0"/>
              <a:cs typeface="Times New Roman" panose="02020603050405020304" pitchFamily="18" charset="0"/>
            </a:endParaRPr>
          </a:p>
          <a:p>
            <a:pPr marL="282575" marR="0" indent="-231775" algn="just">
              <a:spcBef>
                <a:spcPts val="600"/>
              </a:spcBef>
              <a:spcAft>
                <a:spcPts val="0"/>
              </a:spcAft>
            </a:pPr>
            <a:r>
              <a:rPr lang="fr-FR" sz="3600" dirty="0">
                <a:solidFill>
                  <a:srgbClr val="C00000"/>
                </a:solidFill>
                <a:effectLst/>
                <a:latin typeface="Arial Rounded MT Bold" pitchFamily="34" charset="0"/>
                <a:ea typeface="Calibri" panose="020F0502020204030204" pitchFamily="34" charset="0"/>
                <a:cs typeface="Times New Roman" panose="02020603050405020304" pitchFamily="18" charset="0"/>
              </a:rPr>
              <a:t> 32 Pierre et ses compagnons étaient appesantis par le sommeil; mais, s'étant tenus éveillés, ils virent la gloire de Jésus et les deux hommes qui étaient avec lui.</a:t>
            </a:r>
            <a:endParaRPr lang="en-US" sz="36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282575" marR="0" indent="-231775" algn="just">
              <a:spcBef>
                <a:spcPts val="600"/>
              </a:spcBef>
              <a:spcAft>
                <a:spcPts val="0"/>
              </a:spcAft>
            </a:pPr>
            <a:r>
              <a:rPr lang="fr-FR" sz="4000" dirty="0">
                <a:solidFill>
                  <a:schemeClr val="tx1"/>
                </a:solidFill>
                <a:effectLst/>
                <a:latin typeface="Arial Rounded MT Bold" pitchFamily="34" charset="0"/>
                <a:ea typeface="Calibri" panose="020F0502020204030204" pitchFamily="34" charset="0"/>
                <a:cs typeface="Times New Roman" panose="02020603050405020304" pitchFamily="18" charset="0"/>
              </a:rPr>
              <a:t>33 Au moment où ces hommes se séparaient de Jésus, Pierre lui dit: Maître, il est bon que nous soyons ici; dressons trois tentes, une pour toi, une pour Moïse, et une pour Élie. Il ne savait ce qu'il disait.</a:t>
            </a:r>
            <a:endParaRPr lang="en-US" sz="4000" dirty="0">
              <a:solidFill>
                <a:schemeClr val="tx1"/>
              </a:solidFill>
              <a:effectLst/>
              <a:latin typeface="Arial Rounded MT Bold" pitchFamily="34" charset="0"/>
              <a:ea typeface="Calibri" panose="020F0502020204030204" pitchFamily="34" charset="0"/>
              <a:cs typeface="Times New Roman" panose="02020603050405020304" pitchFamily="18" charset="0"/>
            </a:endParaRPr>
          </a:p>
          <a:p>
            <a:pPr marL="282575" marR="0" indent="-231775" algn="just">
              <a:spcBef>
                <a:spcPts val="600"/>
              </a:spcBef>
              <a:spcAft>
                <a:spcPts val="0"/>
              </a:spcAft>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 34 Comme il parlait ainsi, une nuée vint les couvrir; et les disciples furent saisis de frayeur en les voyant entrer dans la nuée.</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Autofit/>
          </a:bodyPr>
          <a:lstStyle/>
          <a:p>
            <a:pPr marL="282575" marR="0" lvl="0" indent="-231775" algn="just">
              <a:spcBef>
                <a:spcPts val="600"/>
              </a:spcBef>
              <a:spcAft>
                <a:spcPts val="0"/>
              </a:spcAft>
              <a:buFont typeface="Symbol" pitchFamily="2" charset="2"/>
              <a:buChar char=""/>
            </a:pPr>
            <a:r>
              <a:rPr lang="fr-FR" sz="4400" dirty="0">
                <a:solidFill>
                  <a:schemeClr val="tx1"/>
                </a:solidFill>
                <a:effectLst/>
                <a:latin typeface="Arial Rounded MT Bold" pitchFamily="34" charset="0"/>
                <a:ea typeface="Calibri" panose="020F0502020204030204" pitchFamily="34" charset="0"/>
                <a:cs typeface="Times New Roman" panose="02020603050405020304" pitchFamily="18" charset="0"/>
              </a:rPr>
              <a:t>Beaucoup d’idolâtries et fausses religions tirent leurs existences à partir d’une pseudo-vision céleste.</a:t>
            </a:r>
            <a:endParaRPr lang="en-US" sz="4400" dirty="0">
              <a:solidFill>
                <a:schemeClr val="tx1"/>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31775" algn="just">
              <a:spcBef>
                <a:spcPts val="0"/>
              </a:spcBef>
              <a:spcAft>
                <a:spcPts val="0"/>
              </a:spcAft>
              <a:buFont typeface="Symbol" pitchFamily="2" charset="2"/>
              <a:buChar char=""/>
            </a:pPr>
            <a:r>
              <a:rPr lang="fr-FR" sz="4400" dirty="0">
                <a:solidFill>
                  <a:srgbClr val="C00000"/>
                </a:solidFill>
                <a:effectLst/>
                <a:latin typeface="Arial Rounded MT Bold" pitchFamily="34" charset="0"/>
                <a:ea typeface="Calibri" panose="020F0502020204030204" pitchFamily="34" charset="0"/>
                <a:cs typeface="Times New Roman" panose="02020603050405020304" pitchFamily="18" charset="0"/>
              </a:rPr>
              <a:t>La Bible nous dit que « Pierre ne savait pas ce qu’il disait ».</a:t>
            </a:r>
            <a:endParaRPr lang="en-US" sz="44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31775" algn="just">
              <a:spcBef>
                <a:spcPts val="0"/>
              </a:spcBef>
              <a:spcAft>
                <a:spcPts val="0"/>
              </a:spcAft>
              <a:buFont typeface="Symbol" pitchFamily="2" charset="2"/>
              <a:buChar char=""/>
            </a:pPr>
            <a:r>
              <a:rPr lang="fr-FR" sz="4400" dirty="0">
                <a:solidFill>
                  <a:schemeClr val="tx1"/>
                </a:solidFill>
                <a:effectLst/>
                <a:latin typeface="Arial Rounded MT Bold" pitchFamily="34" charset="0"/>
                <a:ea typeface="Calibri" panose="020F0502020204030204" pitchFamily="34" charset="0"/>
                <a:cs typeface="Times New Roman" panose="02020603050405020304" pitchFamily="18" charset="0"/>
              </a:rPr>
              <a:t>Pierre ne comprenait pas l’implication de sa suggestion.</a:t>
            </a:r>
            <a:endParaRPr lang="en-US" sz="4400" dirty="0">
              <a:solidFill>
                <a:schemeClr val="tx1"/>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282575" marR="0" lvl="0" indent="-231775" algn="just">
              <a:spcBef>
                <a:spcPts val="0"/>
              </a:spcBef>
              <a:spcAft>
                <a:spcPts val="0"/>
              </a:spcAft>
              <a:buFont typeface="Symbol" pitchFamily="2" charset="2"/>
              <a:buChar char=""/>
            </a:pPr>
            <a:r>
              <a:rPr lang="fr-FR" sz="4400" dirty="0">
                <a:solidFill>
                  <a:schemeClr val="tx1"/>
                </a:solidFill>
                <a:effectLst/>
                <a:latin typeface="Arial Rounded MT Bold" pitchFamily="34" charset="0"/>
                <a:ea typeface="Calibri" panose="020F0502020204030204" pitchFamily="34" charset="0"/>
                <a:cs typeface="Times New Roman" panose="02020603050405020304" pitchFamily="18" charset="0"/>
              </a:rPr>
              <a:t>Pierre n’avait pas le discernement nécessaire pour savoir que faire de cette vision.</a:t>
            </a:r>
            <a:endParaRPr lang="en-US" sz="4400" dirty="0">
              <a:solidFill>
                <a:schemeClr val="tx1"/>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31775" algn="just">
              <a:spcBef>
                <a:spcPts val="0"/>
              </a:spcBef>
              <a:spcAft>
                <a:spcPts val="0"/>
              </a:spcAft>
              <a:buFont typeface="Symbol" pitchFamily="2" charset="2"/>
              <a:buChar char=""/>
            </a:pPr>
            <a:r>
              <a:rPr lang="fr-FR" sz="4400" dirty="0">
                <a:solidFill>
                  <a:srgbClr val="C00000"/>
                </a:solidFill>
                <a:effectLst/>
                <a:latin typeface="Arial Rounded MT Bold" pitchFamily="34" charset="0"/>
                <a:ea typeface="Calibri" panose="020F0502020204030204" pitchFamily="34" charset="0"/>
                <a:cs typeface="Times New Roman" panose="02020603050405020304" pitchFamily="18" charset="0"/>
              </a:rPr>
              <a:t>Si Jésus n’était pas présent pour dérouter Pierre, nous aurions eu 3 tentes  à révérer comme lieux saints dans le christianisme jusqu’à présent. </a:t>
            </a:r>
            <a:endParaRPr lang="en-US" sz="44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282575" marR="0" indent="-282575" algn="just">
              <a:spcBef>
                <a:spcPts val="600"/>
              </a:spcBef>
              <a:spcAft>
                <a:spcPts val="0"/>
              </a:spcAft>
            </a:pPr>
            <a:r>
              <a:rPr lang="fr-FR" sz="3800" dirty="0">
                <a:effectLst/>
                <a:latin typeface="Arial Rounded MT Bold" pitchFamily="34" charset="0"/>
                <a:ea typeface="Calibri" panose="020F0502020204030204" pitchFamily="34" charset="0"/>
                <a:cs typeface="Times New Roman" panose="02020603050405020304" pitchFamily="18" charset="0"/>
              </a:rPr>
              <a:t>35 Et de la nuée sortit une voix, qui dit: Celui-ci est mon Fils élu: écoutez-le!</a:t>
            </a:r>
            <a:endParaRPr lang="en-US" sz="38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600"/>
              </a:spcBef>
              <a:spcAft>
                <a:spcPts val="0"/>
              </a:spcAft>
              <a:buFont typeface="Symbol" pitchFamily="2" charset="2"/>
              <a:buChar char=""/>
            </a:pPr>
            <a:r>
              <a:rPr lang="fr-FR" sz="3800" dirty="0">
                <a:solidFill>
                  <a:srgbClr val="C00000"/>
                </a:solidFill>
                <a:effectLst/>
                <a:latin typeface="Arial Rounded MT Bold" pitchFamily="34" charset="0"/>
                <a:ea typeface="Calibri" panose="020F0502020204030204" pitchFamily="34" charset="0"/>
                <a:cs typeface="Times New Roman" panose="02020603050405020304" pitchFamily="18" charset="0"/>
              </a:rPr>
              <a:t>Avant de laisser le monde spirituel, la voix de Dieu le Père se fit entendre en ces mots.</a:t>
            </a:r>
            <a:endParaRPr lang="en-US" sz="38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800" dirty="0">
                <a:effectLst/>
                <a:latin typeface="Arial Rounded MT Bold" pitchFamily="34" charset="0"/>
                <a:ea typeface="Calibri" panose="020F0502020204030204" pitchFamily="34" charset="0"/>
                <a:cs typeface="Times New Roman" panose="02020603050405020304" pitchFamily="18" charset="0"/>
              </a:rPr>
              <a:t>Celui-ci est mon Fils élu: écoutez-le!</a:t>
            </a:r>
            <a:endParaRPr lang="en-US" sz="38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800" dirty="0">
                <a:solidFill>
                  <a:srgbClr val="C00000"/>
                </a:solidFill>
                <a:effectLst/>
                <a:latin typeface="Arial Rounded MT Bold" pitchFamily="34" charset="0"/>
                <a:ea typeface="Calibri" panose="020F0502020204030204" pitchFamily="34" charset="0"/>
                <a:cs typeface="Times New Roman" panose="02020603050405020304" pitchFamily="18" charset="0"/>
              </a:rPr>
              <a:t>Que c’est merveilleux quand c’est Dieu lui-même qui nous introduit aux autres.</a:t>
            </a:r>
            <a:endParaRPr lang="en-US" sz="38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282575" marR="0" lvl="0" indent="-282575"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Tout comme Jésus l’avait dit, trois de ses disciples ont contemplé sa gloire éternelle même avant sa résurrection.</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Les Juifs ont rêvé de l’expérience du Mont Sinaï d’où Dieu descendit visiblement dans sa gloire pour s’introduire à son peuple.</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L’atmosphère était épouvantable, même le Sinaï était embrasé de la gloire de Dieu.</a:t>
            </a:r>
            <a:endParaRPr lang="en-US" sz="40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282575" marR="0" lvl="0" indent="-282575"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Pensez maintenant à ces trois disciples qui viennent de contempler Jésus dans sa gloire accompagné de Moïse et du prophète Elie qui fut ravi au ciel.</a:t>
            </a:r>
            <a:endParaRPr lang="en-US" sz="40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4000" dirty="0">
                <a:solidFill>
                  <a:srgbClr val="C00000"/>
                </a:solidFill>
                <a:effectLst/>
                <a:latin typeface="Arial Rounded MT Bold" pitchFamily="34" charset="0"/>
                <a:ea typeface="Calibri" panose="020F0502020204030204" pitchFamily="34" charset="0"/>
                <a:cs typeface="Times New Roman" panose="02020603050405020304" pitchFamily="18" charset="0"/>
              </a:rPr>
              <a:t>Pour finir, la voix éblouissante de Dieu se fit entendre.</a:t>
            </a:r>
            <a:endParaRPr lang="en-US" sz="40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4000" dirty="0">
                <a:effectLst/>
                <a:latin typeface="Arial Rounded MT Bold" pitchFamily="34" charset="0"/>
                <a:ea typeface="Calibri" panose="020F0502020204030204" pitchFamily="34" charset="0"/>
                <a:cs typeface="Times New Roman" panose="02020603050405020304" pitchFamily="18" charset="0"/>
              </a:rPr>
              <a:t>Comment auriez-vous passé le reste de la nuit et les jours suivants ?</a:t>
            </a:r>
            <a:endParaRPr lang="en-US" sz="4000" dirty="0">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282575" marR="0" indent="-282575" algn="just">
              <a:spcBef>
                <a:spcPts val="600"/>
              </a:spcBef>
              <a:spcAft>
                <a:spcPts val="0"/>
              </a:spcAft>
            </a:pPr>
            <a:r>
              <a:rPr lang="fr-FR" sz="3600" dirty="0">
                <a:effectLst/>
                <a:latin typeface="Arial Rounded MT Bold" pitchFamily="34" charset="0"/>
                <a:ea typeface="Calibri" panose="020F0502020204030204" pitchFamily="34" charset="0"/>
                <a:cs typeface="Times New Roman" panose="02020603050405020304" pitchFamily="18" charset="0"/>
              </a:rPr>
              <a:t>36 Quand la voix se fit entendre, Jésus se trouva seul. Les disciples gardèrent le silence, et ils ne racontèrent à personne, en ce temps-là, rien de ce qu'ils avaient vu.</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600"/>
              </a:spcBef>
              <a:spcAft>
                <a:spcPts val="0"/>
              </a:spcAft>
              <a:buFont typeface="Symbol" pitchFamily="2" charset="2"/>
              <a:buChar char=""/>
            </a:pPr>
            <a:r>
              <a:rPr lang="fr-FR" sz="3600" dirty="0">
                <a:solidFill>
                  <a:srgbClr val="C00000"/>
                </a:solidFill>
                <a:effectLst/>
                <a:latin typeface="Arial Rounded MT Bold" pitchFamily="34" charset="0"/>
                <a:ea typeface="Calibri" panose="020F0502020204030204" pitchFamily="34" charset="0"/>
                <a:cs typeface="Times New Roman" panose="02020603050405020304" pitchFamily="18" charset="0"/>
              </a:rPr>
              <a:t>Qui va croire ?</a:t>
            </a:r>
            <a:endParaRPr lang="en-US" sz="36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effectLst/>
                <a:latin typeface="Arial Rounded MT Bold" pitchFamily="34" charset="0"/>
                <a:ea typeface="Calibri" panose="020F0502020204030204" pitchFamily="34" charset="0"/>
                <a:cs typeface="Times New Roman" panose="02020603050405020304" pitchFamily="18" charset="0"/>
              </a:rPr>
              <a:t>Qui peut croire ?</a:t>
            </a:r>
            <a:endParaRPr lang="en-US" sz="3600" dirty="0">
              <a:effectLst/>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3600" dirty="0">
                <a:solidFill>
                  <a:srgbClr val="C00000"/>
                </a:solidFill>
                <a:effectLst/>
                <a:latin typeface="Arial Rounded MT Bold" pitchFamily="34" charset="0"/>
                <a:ea typeface="Calibri" panose="020F0502020204030204" pitchFamily="34" charset="0"/>
                <a:cs typeface="Times New Roman" panose="02020603050405020304" pitchFamily="18" charset="0"/>
              </a:rPr>
              <a:t>Comment discerner une telle manifestation ?</a:t>
            </a:r>
            <a:endParaRPr lang="en-US" sz="36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282575" indent="-282575" algn="just">
              <a:spcBef>
                <a:spcPts val="0"/>
              </a:spcBef>
              <a:buFont typeface="Symbol" pitchFamily="2" charset="2"/>
              <a:buChar char=""/>
            </a:pPr>
            <a:r>
              <a:rPr lang="fr-FR" sz="4400" dirty="0">
                <a:latin typeface="Arial Rounded MT Bold" pitchFamily="34" charset="0"/>
                <a:ea typeface="Calibri" panose="020F0502020204030204" pitchFamily="34" charset="0"/>
                <a:cs typeface="Times New Roman" panose="02020603050405020304" pitchFamily="18" charset="0"/>
              </a:rPr>
              <a:t>Le vocabulaire humain est insuffisant pour décrire avec justice une vision aussi sublime.</a:t>
            </a:r>
            <a:endParaRPr lang="en-US" sz="4400" dirty="0">
              <a:latin typeface="Arial Rounded MT Bold" pitchFamily="34" charset="0"/>
              <a:ea typeface="Calibri" panose="020F0502020204030204" pitchFamily="34" charset="0"/>
              <a:cs typeface="Times New Roman" panose="02020603050405020304" pitchFamily="18" charset="0"/>
            </a:endParaRPr>
          </a:p>
          <a:p>
            <a:pPr marL="282575" marR="0" lvl="0" indent="-282575" algn="just">
              <a:spcBef>
                <a:spcPts val="0"/>
              </a:spcBef>
              <a:spcAft>
                <a:spcPts val="0"/>
              </a:spcAft>
              <a:buFont typeface="Symbol" pitchFamily="2" charset="2"/>
              <a:buChar char=""/>
            </a:pPr>
            <a:r>
              <a:rPr lang="fr-FR" sz="4400" dirty="0">
                <a:solidFill>
                  <a:srgbClr val="C00000"/>
                </a:solidFill>
                <a:effectLst/>
                <a:latin typeface="Arial Rounded MT Bold" pitchFamily="34" charset="0"/>
                <a:ea typeface="Calibri" panose="020F0502020204030204" pitchFamily="34" charset="0"/>
                <a:cs typeface="Times New Roman" panose="02020603050405020304" pitchFamily="18" charset="0"/>
              </a:rPr>
              <a:t>Certains enfants de Dieu ont eu la chance de contempler le ciel dans </a:t>
            </a:r>
            <a:r>
              <a:rPr lang="fr-FR" sz="4400" dirty="0">
                <a:solidFill>
                  <a:srgbClr val="C00000"/>
                </a:solidFill>
                <a:latin typeface="Arial Rounded MT Bold" pitchFamily="34" charset="0"/>
                <a:ea typeface="Calibri" panose="020F0502020204030204" pitchFamily="34" charset="0"/>
                <a:cs typeface="Times New Roman" panose="02020603050405020304" pitchFamily="18" charset="0"/>
              </a:rPr>
              <a:t>le</a:t>
            </a:r>
            <a:r>
              <a:rPr lang="fr-FR" sz="4400" dirty="0">
                <a:solidFill>
                  <a:srgbClr val="C00000"/>
                </a:solidFill>
                <a:effectLst/>
                <a:latin typeface="Arial Rounded MT Bold" pitchFamily="34" charset="0"/>
                <a:ea typeface="Calibri" panose="020F0502020204030204" pitchFamily="34" charset="0"/>
                <a:cs typeface="Times New Roman" panose="02020603050405020304" pitchFamily="18" charset="0"/>
              </a:rPr>
              <a:t>s rêves ; nulle chose </a:t>
            </a:r>
            <a:r>
              <a:rPr lang="fr-FR" sz="4400" dirty="0">
                <a:solidFill>
                  <a:srgbClr val="C00000"/>
                </a:solidFill>
                <a:latin typeface="Arial Rounded MT Bold" pitchFamily="34" charset="0"/>
                <a:ea typeface="Calibri" panose="020F0502020204030204" pitchFamily="34" charset="0"/>
                <a:cs typeface="Times New Roman" panose="02020603050405020304" pitchFamily="18" charset="0"/>
              </a:rPr>
              <a:t>de</a:t>
            </a:r>
            <a:r>
              <a:rPr lang="fr-FR" sz="4400" dirty="0">
                <a:solidFill>
                  <a:srgbClr val="C00000"/>
                </a:solidFill>
                <a:effectLst/>
                <a:latin typeface="Arial Rounded MT Bold" pitchFamily="34" charset="0"/>
                <a:ea typeface="Calibri" panose="020F0502020204030204" pitchFamily="34" charset="0"/>
                <a:cs typeface="Times New Roman" panose="02020603050405020304" pitchFamily="18" charset="0"/>
              </a:rPr>
              <a:t> cette terre ne peut s’égaler à la gloire du ciel.</a:t>
            </a:r>
            <a:endParaRPr lang="en-US" sz="4400" dirty="0">
              <a:solidFill>
                <a:srgbClr val="C000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282575" marR="0" lvl="0" indent="-282575" algn="just">
              <a:spcBef>
                <a:spcPts val="0"/>
              </a:spcBef>
              <a:spcAft>
                <a:spcPts val="0"/>
              </a:spcAft>
              <a:buFont typeface="Symbol" pitchFamily="2" charset="2"/>
              <a:buChar char=""/>
            </a:pPr>
            <a:r>
              <a:rPr lang="fr-FR" sz="4800" dirty="0">
                <a:effectLst/>
                <a:latin typeface="Arial Rounded MT Bold" pitchFamily="34" charset="0"/>
                <a:ea typeface="Calibri" panose="020F0502020204030204" pitchFamily="34" charset="0"/>
                <a:cs typeface="Times New Roman" panose="02020603050405020304" pitchFamily="18" charset="0"/>
              </a:rPr>
              <a:t>Beaucoup de Musulmans jurés ont été graciés pour voir le Christ glorifié dans leurs rêves.  </a:t>
            </a:r>
          </a:p>
          <a:p>
            <a:pPr marL="282575" marR="0" lvl="0" indent="-282575" algn="just">
              <a:spcBef>
                <a:spcPts val="0"/>
              </a:spcBef>
              <a:spcAft>
                <a:spcPts val="0"/>
              </a:spcAft>
              <a:buFont typeface="Symbol" pitchFamily="2" charset="2"/>
              <a:buChar char=""/>
            </a:pPr>
            <a:r>
              <a:rPr lang="fr-FR" sz="4800" dirty="0">
                <a:solidFill>
                  <a:srgbClr val="FF0000"/>
                </a:solidFill>
                <a:effectLst/>
                <a:latin typeface="Arial Rounded MT Bold" pitchFamily="34" charset="0"/>
                <a:ea typeface="Calibri" panose="020F0502020204030204" pitchFamily="34" charset="0"/>
                <a:cs typeface="Times New Roman" panose="02020603050405020304" pitchFamily="18" charset="0"/>
              </a:rPr>
              <a:t>Bon nombre d’entre eux deviennent de loyaux serviteurs de Dieu par la suite. </a:t>
            </a:r>
            <a:endParaRPr lang="en-US" sz="4800" dirty="0">
              <a:solidFill>
                <a:srgbClr val="FF00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282575" marR="0" lvl="0" indent="-282575" algn="just">
              <a:spcBef>
                <a:spcPts val="0"/>
              </a:spcBef>
              <a:spcAft>
                <a:spcPts val="0"/>
              </a:spcAft>
              <a:buFont typeface="Symbol" pitchFamily="2" charset="2"/>
              <a:buChar char=""/>
            </a:pPr>
            <a:r>
              <a:rPr lang="fr-FR" sz="4400" dirty="0">
                <a:solidFill>
                  <a:schemeClr val="tx1"/>
                </a:solidFill>
                <a:effectLst/>
                <a:latin typeface="Arial Rounded MT Bold" pitchFamily="34" charset="0"/>
                <a:ea typeface="Calibri" panose="020F0502020204030204" pitchFamily="34" charset="0"/>
                <a:cs typeface="Times New Roman" panose="02020603050405020304" pitchFamily="18" charset="0"/>
              </a:rPr>
              <a:t>Ceux qui sont encore en doute  de l’identité de Jésus doivent implorer la faveur de Dieu pour avoir une expérience aussi incontestable comme celle de ces trois disciples Pierre, Jean et Jacques.</a:t>
            </a:r>
            <a:endParaRPr lang="en-US" sz="4400" dirty="0">
              <a:solidFill>
                <a:schemeClr val="tx1"/>
              </a:solidFill>
              <a:effectLst/>
              <a:latin typeface="Arial Rounded MT Bold" pitchFamily="34" charset="0"/>
              <a:ea typeface="Calibri" panose="020F0502020204030204" pitchFamily="34" charset="0"/>
              <a:cs typeface="Times New Roman" panose="02020603050405020304" pitchFamily="18" charset="0"/>
            </a:endParaRPr>
          </a:p>
          <a:p>
            <a:pPr marL="0" marR="0" algn="r">
              <a:spcBef>
                <a:spcPts val="600"/>
              </a:spcBef>
              <a:spcAft>
                <a:spcPts val="0"/>
              </a:spcAft>
              <a:buNone/>
            </a:pPr>
            <a:r>
              <a:rPr lang="fr-FR" sz="4400" dirty="0">
                <a:solidFill>
                  <a:srgbClr val="FF0000"/>
                </a:solidFill>
                <a:effectLst/>
                <a:latin typeface="Arial Rounded MT Bold" pitchFamily="34" charset="0"/>
                <a:ea typeface="Calibri" panose="020F0502020204030204" pitchFamily="34" charset="0"/>
                <a:cs typeface="Times New Roman" panose="02020603050405020304" pitchFamily="18" charset="0"/>
              </a:rPr>
              <a:t>AMEN !</a:t>
            </a:r>
            <a:endParaRPr lang="en-US" sz="4400" dirty="0">
              <a:solidFill>
                <a:srgbClr val="FF0000"/>
              </a:solidFill>
              <a:effectLst/>
              <a:latin typeface="Arial Rounded MT Bold"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12:00PM -2:00PM</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 9-11 AM</a:t>
            </a:r>
          </a:p>
          <a:p>
            <a:pPr algn="ctr">
              <a:buNone/>
            </a:pPr>
            <a:r>
              <a:rPr lang="fr-FR" sz="4000" b="1" dirty="0">
                <a:solidFill>
                  <a:srgbClr val="FF0000"/>
                </a:solidFill>
              </a:rPr>
              <a:t>SECOND ENGLISH WORSHIP SERVICE </a:t>
            </a:r>
          </a:p>
          <a:p>
            <a:pPr algn="ctr">
              <a:buNone/>
            </a:pPr>
            <a:r>
              <a:rPr lang="fr-FR" sz="4000" b="1" dirty="0">
                <a:solidFill>
                  <a:srgbClr val="FF0000"/>
                </a:solidFill>
              </a:rPr>
              <a:t>12:00PM TO 2:00PM</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r>
              <a:rPr lang="fr-FR" sz="5400" dirty="0"/>
              <a:t>PRIÈRE FINALE</a:t>
            </a:r>
          </a:p>
          <a:p>
            <a:r>
              <a:rPr lang="fr-FR" sz="5400" dirty="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57623</TotalTime>
  <Words>3171</Words>
  <Application>Microsoft Macintosh PowerPoint</Application>
  <PresentationFormat>On-screen Show (4:3)</PresentationFormat>
  <Paragraphs>229</Paragraphs>
  <Slides>57</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Arial</vt:lpstr>
      <vt:lpstr>Arial Rounded MT Bold</vt:lpstr>
      <vt:lpstr>Calibri</vt:lpstr>
      <vt:lpstr>Copperplate Gothic Bold</vt:lpstr>
      <vt:lpstr>Symbol</vt:lpstr>
      <vt:lpstr>Office Theme</vt:lpstr>
      <vt:lpstr>CHRIST THE ROCK CONGREGATION PRÉSENTE ÉTUDIONS LA BIBLE 87ÈME SESSION  ORATEUR: PASTEUR MARC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Simeon</cp:lastModifiedBy>
  <cp:revision>502</cp:revision>
  <dcterms:created xsi:type="dcterms:W3CDTF">2022-04-13T13:36:19Z</dcterms:created>
  <dcterms:modified xsi:type="dcterms:W3CDTF">2024-08-14T12:36:57Z</dcterms:modified>
</cp:coreProperties>
</file>