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373" r:id="rId4"/>
    <p:sldId id="342" r:id="rId5"/>
    <p:sldId id="369" r:id="rId6"/>
    <p:sldId id="370" r:id="rId7"/>
    <p:sldId id="371" r:id="rId8"/>
    <p:sldId id="372" r:id="rId9"/>
    <p:sldId id="347" r:id="rId10"/>
    <p:sldId id="363" r:id="rId11"/>
    <p:sldId id="364" r:id="rId12"/>
    <p:sldId id="365" r:id="rId13"/>
    <p:sldId id="366" r:id="rId14"/>
    <p:sldId id="367" r:id="rId15"/>
    <p:sldId id="368" r:id="rId16"/>
    <p:sldId id="348" r:id="rId17"/>
    <p:sldId id="360" r:id="rId18"/>
    <p:sldId id="361" r:id="rId19"/>
    <p:sldId id="362" r:id="rId20"/>
    <p:sldId id="343" r:id="rId21"/>
    <p:sldId id="354" r:id="rId22"/>
    <p:sldId id="355" r:id="rId23"/>
    <p:sldId id="356" r:id="rId24"/>
    <p:sldId id="357" r:id="rId25"/>
    <p:sldId id="358" r:id="rId26"/>
    <p:sldId id="359" r:id="rId27"/>
    <p:sldId id="349" r:id="rId28"/>
    <p:sldId id="352" r:id="rId29"/>
    <p:sldId id="353" r:id="rId30"/>
    <p:sldId id="350" r:id="rId31"/>
    <p:sldId id="351"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FF"/>
    <a:srgbClr val="000099"/>
    <a:srgbClr val="0033CC"/>
    <a:srgbClr val="33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94" autoAdjust="0"/>
    <p:restoredTop sz="94595" autoAdjust="0"/>
  </p:normalViewPr>
  <p:slideViewPr>
    <p:cSldViewPr>
      <p:cViewPr varScale="1">
        <p:scale>
          <a:sx n="74" d="100"/>
          <a:sy n="74" d="100"/>
        </p:scale>
        <p:origin x="-804" y="-13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3096A6C-231D-4FBD-A84B-F87577DE2DA6}" type="datetimeFigureOut">
              <a:rPr lang="en-US" smtClean="0"/>
              <a:pPr/>
              <a:t>7/11/2024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096A6C-231D-4FBD-A84B-F87577DE2DA6}" type="datetimeFigureOut">
              <a:rPr lang="en-US" smtClean="0"/>
              <a:pPr/>
              <a:t>7/11/2024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3096A6C-231D-4FBD-A84B-F87577DE2DA6}" type="datetimeFigureOut">
              <a:rPr lang="en-US" smtClean="0"/>
              <a:pPr/>
              <a:t>7/11/2024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3096A6C-231D-4FBD-A84B-F87577DE2DA6}" type="datetimeFigureOut">
              <a:rPr lang="en-US" smtClean="0"/>
              <a:pPr/>
              <a:t>7/11/2024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3096A6C-231D-4FBD-A84B-F87577DE2DA6}" type="datetimeFigureOut">
              <a:rPr lang="en-US" smtClean="0"/>
              <a:pPr/>
              <a:t>7/11/2024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3096A6C-231D-4FBD-A84B-F87577DE2DA6}" type="datetimeFigureOut">
              <a:rPr lang="en-US" smtClean="0"/>
              <a:pPr/>
              <a:t>7/11/2024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096A6C-231D-4FBD-A84B-F87577DE2DA6}" type="datetimeFigureOut">
              <a:rPr lang="en-US" smtClean="0"/>
              <a:pPr/>
              <a:t>7/11/2024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096A6C-231D-4FBD-A84B-F87577DE2DA6}" type="datetimeFigureOut">
              <a:rPr lang="en-US" smtClean="0"/>
              <a:pPr/>
              <a:t>7/11/2024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096A6C-231D-4FBD-A84B-F87577DE2DA6}" type="datetimeFigureOut">
              <a:rPr lang="en-US" smtClean="0"/>
              <a:pPr/>
              <a:t>7/11/2024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096A6C-231D-4FBD-A84B-F87577DE2DA6}" type="datetimeFigureOut">
              <a:rPr lang="en-US" smtClean="0"/>
              <a:pPr/>
              <a:t>7/11/2024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096A6C-231D-4FBD-A84B-F87577DE2DA6}" type="datetimeFigureOut">
              <a:rPr lang="en-US" smtClean="0"/>
              <a:pPr/>
              <a:t>7/11/2024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096A6C-231D-4FBD-A84B-F87577DE2DA6}" type="datetimeFigureOut">
              <a:rPr lang="en-US" smtClean="0"/>
              <a:pPr/>
              <a:t>7/11/2024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FE24C4-231B-4914-BF10-1F7D18CA538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txBody>
          <a:bodyPr>
            <a:normAutofit fontScale="90000"/>
          </a:bodyPr>
          <a:lstStyle/>
          <a:p>
            <a:r>
              <a:rPr lang="en-US" sz="4000" dirty="0">
                <a:latin typeface="Arial Rounded MT Bold" pitchFamily="34" charset="0"/>
              </a:rPr>
              <a:t>CHRIST THE ROCK CONGREGATION</a:t>
            </a:r>
            <a:br>
              <a:rPr lang="en-US" sz="4000" dirty="0">
                <a:latin typeface="Arial Rounded MT Bold" pitchFamily="34" charset="0"/>
              </a:rPr>
            </a:br>
            <a:r>
              <a:rPr lang="en-US" sz="4000" dirty="0">
                <a:solidFill>
                  <a:srgbClr val="C00000"/>
                </a:solidFill>
                <a:latin typeface="Arial Rounded MT Bold" pitchFamily="34" charset="0"/>
              </a:rPr>
              <a:t>SUNDAY </a:t>
            </a:r>
            <a:r>
              <a:rPr lang="en-US" sz="4000" dirty="0" smtClean="0">
                <a:solidFill>
                  <a:srgbClr val="C00000"/>
                </a:solidFill>
                <a:latin typeface="Arial Rounded MT Bold" pitchFamily="34" charset="0"/>
              </a:rPr>
              <a:t>JULY </a:t>
            </a:r>
            <a:r>
              <a:rPr lang="en-US" sz="4000" dirty="0" smtClean="0">
                <a:solidFill>
                  <a:srgbClr val="C00000"/>
                </a:solidFill>
                <a:latin typeface="Arial Rounded MT Bold" pitchFamily="34" charset="0"/>
              </a:rPr>
              <a:t>17</a:t>
            </a:r>
            <a:r>
              <a:rPr lang="en-US" sz="4000" baseline="30000" dirty="0" smtClean="0">
                <a:solidFill>
                  <a:srgbClr val="C00000"/>
                </a:solidFill>
                <a:latin typeface="Arial Rounded MT Bold" pitchFamily="34" charset="0"/>
              </a:rPr>
              <a:t>TH</a:t>
            </a:r>
            <a:r>
              <a:rPr lang="en-US" sz="4000" dirty="0" smtClean="0">
                <a:solidFill>
                  <a:srgbClr val="C00000"/>
                </a:solidFill>
                <a:latin typeface="Arial Rounded MT Bold" pitchFamily="34" charset="0"/>
              </a:rPr>
              <a:t>  </a:t>
            </a:r>
            <a:r>
              <a:rPr lang="en-US" sz="4000" dirty="0" smtClean="0">
                <a:solidFill>
                  <a:srgbClr val="C00000"/>
                </a:solidFill>
                <a:latin typeface="Arial Rounded MT Bold" pitchFamily="34" charset="0"/>
              </a:rPr>
              <a:t>2024 </a:t>
            </a:r>
            <a:r>
              <a:rPr lang="en-US" sz="4000" dirty="0">
                <a:latin typeface="Arial Rounded MT Bold" pitchFamily="34" charset="0"/>
              </a:rPr>
              <a:t/>
            </a:r>
            <a:br>
              <a:rPr lang="en-US" sz="4000" dirty="0">
                <a:latin typeface="Arial Rounded MT Bold" pitchFamily="34" charset="0"/>
              </a:rPr>
            </a:br>
            <a:r>
              <a:rPr lang="en-US" sz="4000" dirty="0">
                <a:latin typeface="Arial Rounded MT Bold" pitchFamily="34" charset="0"/>
              </a:rPr>
              <a:t>Sermon by </a:t>
            </a:r>
            <a:r>
              <a:rPr lang="en-US" sz="4000" dirty="0" smtClean="0">
                <a:latin typeface="Arial Rounded MT Bold" pitchFamily="34" charset="0"/>
              </a:rPr>
              <a:t/>
            </a:r>
            <a:br>
              <a:rPr lang="en-US" sz="4000" dirty="0" smtClean="0">
                <a:latin typeface="Arial Rounded MT Bold" pitchFamily="34" charset="0"/>
              </a:rPr>
            </a:br>
            <a:r>
              <a:rPr lang="en-US" sz="4000" dirty="0" smtClean="0">
                <a:latin typeface="Arial Rounded MT Bold" pitchFamily="34" charset="0"/>
              </a:rPr>
              <a:t>Pastor MARC  SIMEON</a:t>
            </a:r>
            <a:r>
              <a:rPr lang="en-US" dirty="0"/>
              <a:t/>
            </a:r>
            <a:br>
              <a:rPr lang="en-US" dirty="0"/>
            </a:br>
            <a:endParaRPr lang="en-US" dirty="0"/>
          </a:p>
        </p:txBody>
      </p:sp>
      <p:sp>
        <p:nvSpPr>
          <p:cNvPr id="3" name="Subtitle 2"/>
          <p:cNvSpPr>
            <a:spLocks noGrp="1"/>
          </p:cNvSpPr>
          <p:nvPr>
            <p:ph type="subTitle" idx="1"/>
          </p:nvPr>
        </p:nvSpPr>
        <p:spPr>
          <a:xfrm>
            <a:off x="0" y="2743200"/>
            <a:ext cx="9144000" cy="4114800"/>
          </a:xfrm>
          <a:blipFill>
            <a:blip r:embed="rId2"/>
            <a:tile tx="0" ty="0" sx="100000" sy="100000" flip="none" algn="tl"/>
          </a:blipFill>
        </p:spPr>
        <p:txBody>
          <a:bodyPr>
            <a:normAutofit/>
          </a:bodyPr>
          <a:lstStyle/>
          <a:p>
            <a:endParaRPr lang="en-US" sz="6000" b="1" dirty="0" smtClean="0">
              <a:solidFill>
                <a:srgbClr val="002060"/>
              </a:solidFill>
            </a:endParaRPr>
          </a:p>
          <a:p>
            <a:r>
              <a:rPr lang="en-US" sz="6000" b="1" dirty="0" smtClean="0">
                <a:solidFill>
                  <a:srgbClr val="002060"/>
                </a:solidFill>
              </a:rPr>
              <a:t>WHY HAS GOD CHOSEN YOU?</a:t>
            </a:r>
            <a:endParaRPr lang="en-US" sz="6000" b="1" dirty="0">
              <a:solidFill>
                <a:srgbClr val="00206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en-US" sz="4000" b="1" dirty="0" smtClean="0">
                <a:solidFill>
                  <a:srgbClr val="FF0000"/>
                </a:solidFill>
                <a:latin typeface="Arial Rounded MT Bold" pitchFamily="34" charset="0"/>
              </a:rPr>
              <a:t>1Corinthians 1:26-29</a:t>
            </a:r>
            <a:endParaRPr lang="en-US" sz="4000" dirty="0" smtClean="0">
              <a:solidFill>
                <a:srgbClr val="FF0000"/>
              </a:solidFill>
              <a:latin typeface="Arial Rounded MT Bold" pitchFamily="34" charset="0"/>
            </a:endParaRPr>
          </a:p>
          <a:p>
            <a:pPr algn="just"/>
            <a:r>
              <a:rPr lang="en-US" sz="4000" dirty="0" smtClean="0">
                <a:solidFill>
                  <a:srgbClr val="002060"/>
                </a:solidFill>
                <a:latin typeface="Arial Rounded MT Bold" pitchFamily="34" charset="0"/>
              </a:rPr>
              <a:t>26 For you see your calling, brethren, that not many wise according to the flesh, not many mighty, not many noble, are called.</a:t>
            </a:r>
          </a:p>
          <a:p>
            <a:pPr algn="just"/>
            <a:r>
              <a:rPr lang="en-US" sz="4000" dirty="0" smtClean="0">
                <a:solidFill>
                  <a:srgbClr val="002060"/>
                </a:solidFill>
                <a:latin typeface="Arial Rounded MT Bold" pitchFamily="34" charset="0"/>
              </a:rPr>
              <a:t> </a:t>
            </a:r>
            <a:r>
              <a:rPr lang="en-US" sz="4000" dirty="0" smtClean="0">
                <a:solidFill>
                  <a:srgbClr val="FF0000"/>
                </a:solidFill>
                <a:latin typeface="Arial Rounded MT Bold" pitchFamily="34" charset="0"/>
              </a:rPr>
              <a:t>27 But God has chosen the foolish things of the world to put to shame the wise, and God has chosen the weak things of the world to put to shame the things which are mighty</a:t>
            </a:r>
            <a:r>
              <a:rPr lang="en-US" sz="4000" dirty="0" smtClean="0">
                <a:solidFill>
                  <a:srgbClr val="FF0000"/>
                </a:solidFill>
                <a:latin typeface="Arial Rounded MT Bold" pitchFamily="34" charset="0"/>
              </a:rPr>
              <a:t>;</a:t>
            </a:r>
            <a:endParaRPr lang="en-US" sz="4000" dirty="0" smtClean="0">
              <a:solidFill>
                <a:srgbClr val="FF0000"/>
              </a:solidFill>
              <a:latin typeface="Arial Rounded MT Bold"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4400" dirty="0" smtClean="0">
                <a:solidFill>
                  <a:srgbClr val="002060"/>
                </a:solidFill>
                <a:latin typeface="Arial Rounded MT Bold" pitchFamily="34" charset="0"/>
              </a:rPr>
              <a:t>28 </a:t>
            </a:r>
            <a:r>
              <a:rPr lang="en-US" sz="4400" dirty="0" smtClean="0">
                <a:solidFill>
                  <a:srgbClr val="002060"/>
                </a:solidFill>
                <a:latin typeface="Arial Rounded MT Bold" pitchFamily="34" charset="0"/>
              </a:rPr>
              <a:t>and the base things of the world and the things which are despised God has chosen, and the things which are not, to bring to nothing the things that are,</a:t>
            </a:r>
          </a:p>
          <a:p>
            <a:pPr algn="just"/>
            <a:r>
              <a:rPr lang="en-US" sz="4400" dirty="0" smtClean="0">
                <a:solidFill>
                  <a:srgbClr val="FF0000"/>
                </a:solidFill>
                <a:latin typeface="Arial Rounded MT Bold" pitchFamily="34" charset="0"/>
              </a:rPr>
              <a:t> 29 that no flesh should glory in His presence.</a:t>
            </a:r>
            <a:endParaRPr lang="en-US" sz="4400" dirty="0">
              <a:solidFill>
                <a:srgbClr val="FF0000"/>
              </a:solidFill>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1">
            <a:schemeClr val="accent5"/>
          </a:lnRef>
          <a:fillRef idx="2">
            <a:schemeClr val="accent5"/>
          </a:fillRef>
          <a:effectRef idx="1">
            <a:schemeClr val="accent5"/>
          </a:effectRef>
          <a:fontRef idx="minor">
            <a:schemeClr val="dk1"/>
          </a:fontRef>
        </p:style>
        <p:txBody>
          <a:bodyPr>
            <a:normAutofit/>
          </a:bodyPr>
          <a:lstStyle/>
          <a:p>
            <a:pPr algn="ctr"/>
            <a:r>
              <a:rPr lang="en-US" sz="4000" dirty="0" smtClean="0">
                <a:solidFill>
                  <a:srgbClr val="C00000"/>
                </a:solidFill>
                <a:latin typeface="Arial Rounded MT Bold" pitchFamily="34" charset="0"/>
              </a:rPr>
              <a:t>INTRODUCTION</a:t>
            </a:r>
          </a:p>
          <a:p>
            <a:pPr lvl="0" algn="just"/>
            <a:r>
              <a:rPr lang="en-US" sz="4000" dirty="0" smtClean="0">
                <a:latin typeface="Arial Rounded MT Bold" pitchFamily="34" charset="0"/>
              </a:rPr>
              <a:t>We all love to be picked when they are looking for people to fill important positions.</a:t>
            </a:r>
          </a:p>
          <a:p>
            <a:pPr lvl="0" algn="just"/>
            <a:r>
              <a:rPr lang="en-US" sz="4000" dirty="0" smtClean="0">
                <a:solidFill>
                  <a:srgbClr val="C00000"/>
                </a:solidFill>
                <a:latin typeface="Arial Rounded MT Bold" pitchFamily="34" charset="0"/>
              </a:rPr>
              <a:t>In sport, it’s a big thing to make the team.</a:t>
            </a:r>
          </a:p>
          <a:p>
            <a:pPr lvl="0" algn="just"/>
            <a:r>
              <a:rPr lang="en-US" sz="4000" dirty="0" smtClean="0">
                <a:latin typeface="Arial Rounded MT Bold" pitchFamily="34" charset="0"/>
              </a:rPr>
              <a:t>To represent your school or place of employment, it’s an honor to be picked</a:t>
            </a:r>
            <a:r>
              <a:rPr lang="en-US"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smtClean="0">
                <a:latin typeface="Arial Rounded MT Bold" pitchFamily="34" charset="0"/>
              </a:rPr>
              <a:t>We </a:t>
            </a:r>
            <a:r>
              <a:rPr lang="en-US" sz="4000" dirty="0" smtClean="0">
                <a:latin typeface="Arial Rounded MT Bold" pitchFamily="34" charset="0"/>
              </a:rPr>
              <a:t>always look inwardly to see why we were being selected.</a:t>
            </a:r>
          </a:p>
          <a:p>
            <a:pPr lvl="0" algn="just"/>
            <a:r>
              <a:rPr lang="en-US" sz="4000" dirty="0" smtClean="0">
                <a:solidFill>
                  <a:srgbClr val="C00000"/>
                </a:solidFill>
                <a:latin typeface="Arial Rounded MT Bold" pitchFamily="34" charset="0"/>
              </a:rPr>
              <a:t>There must be something attractive or worthy in me to be picked.</a:t>
            </a:r>
          </a:p>
          <a:p>
            <a:pPr lvl="0" algn="just"/>
            <a:r>
              <a:rPr lang="en-US" sz="4000" dirty="0" smtClean="0">
                <a:latin typeface="Arial Rounded MT Bold" pitchFamily="34" charset="0"/>
              </a:rPr>
              <a:t>It gives a sense of high appraisal to be picked out of many.</a:t>
            </a:r>
          </a:p>
          <a:p>
            <a:pPr lvl="0" algn="just"/>
            <a:r>
              <a:rPr lang="en-US" sz="4000" dirty="0" smtClean="0">
                <a:solidFill>
                  <a:srgbClr val="C00000"/>
                </a:solidFill>
                <a:latin typeface="Arial Rounded MT Bold" pitchFamily="34" charset="0"/>
              </a:rPr>
              <a:t>Later on you may discover that you were picked for the wrong reason</a:t>
            </a:r>
            <a:r>
              <a:rPr lang="en-US" sz="4000" dirty="0" smtClean="0">
                <a:solidFill>
                  <a:srgbClr val="C00000"/>
                </a:solidFill>
                <a:latin typeface="Arial Rounded MT Bold" pitchFamily="34" charset="0"/>
              </a:rPr>
              <a:t>.</a:t>
            </a:r>
            <a:endParaRPr lang="en-US" sz="4000" dirty="0" smtClean="0">
              <a:solidFill>
                <a:srgbClr val="C00000"/>
              </a:solidFill>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000" dirty="0" smtClean="0">
                <a:latin typeface="Arial Rounded MT Bold" pitchFamily="34" charset="0"/>
              </a:rPr>
              <a:t>You </a:t>
            </a:r>
            <a:r>
              <a:rPr lang="en-US" sz="4000" dirty="0" smtClean="0">
                <a:latin typeface="Arial Rounded MT Bold" pitchFamily="34" charset="0"/>
              </a:rPr>
              <a:t>may discover that you were picked so that they can make a fool out of you.</a:t>
            </a:r>
          </a:p>
          <a:p>
            <a:pPr lvl="0" algn="just"/>
            <a:r>
              <a:rPr lang="en-US" sz="4000" dirty="0" smtClean="0">
                <a:solidFill>
                  <a:srgbClr val="C00000"/>
                </a:solidFill>
                <a:latin typeface="Arial Rounded MT Bold" pitchFamily="34" charset="0"/>
              </a:rPr>
              <a:t>You may discover that you were picked out of pity and not because of your self-worth.</a:t>
            </a:r>
          </a:p>
          <a:p>
            <a:pPr lvl="0" algn="just"/>
            <a:r>
              <a:rPr lang="en-US" sz="4000" dirty="0" smtClean="0">
                <a:latin typeface="Arial Rounded MT Bold" pitchFamily="34" charset="0"/>
              </a:rPr>
              <a:t>You may discover that you were picked as an escape goat, so that people can have someone to lay the blame on</a:t>
            </a:r>
            <a:r>
              <a:rPr lang="en-US"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en-US" sz="4000" dirty="0" smtClean="0">
                <a:latin typeface="Arial Rounded MT Bold" pitchFamily="34" charset="0"/>
              </a:rPr>
              <a:t>In </a:t>
            </a:r>
            <a:r>
              <a:rPr lang="en-US" sz="4000" dirty="0" smtClean="0">
                <a:latin typeface="Arial Rounded MT Bold" pitchFamily="34" charset="0"/>
              </a:rPr>
              <a:t>relationship, couples discuss why they chose each other from all the other candidates.</a:t>
            </a:r>
          </a:p>
          <a:p>
            <a:pPr lvl="0" algn="just"/>
            <a:r>
              <a:rPr lang="en-US" sz="4000" dirty="0" smtClean="0">
                <a:solidFill>
                  <a:srgbClr val="C00000"/>
                </a:solidFill>
                <a:latin typeface="Arial Rounded MT Bold" pitchFamily="34" charset="0"/>
              </a:rPr>
              <a:t>In retrospect to our text, when we think of the immensity of the grace of God toward the believers and the blessed future that is tagged to our calling; we tend to ask “why me Lord?” </a:t>
            </a:r>
          </a:p>
          <a:p>
            <a:pPr lvl="0" algn="just"/>
            <a:r>
              <a:rPr lang="en-US" sz="4000" dirty="0" smtClean="0">
                <a:latin typeface="Arial Rounded MT Bold" pitchFamily="34" charset="0"/>
              </a:rPr>
              <a:t>We know that it’s not out of our own worthiness</a:t>
            </a:r>
            <a:r>
              <a:rPr lang="en-US"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lvl="0" algn="just"/>
            <a:r>
              <a:rPr lang="en-US" sz="4000" dirty="0" smtClean="0">
                <a:latin typeface="Arial Rounded MT Bold" pitchFamily="34" charset="0"/>
              </a:rPr>
              <a:t>We </a:t>
            </a:r>
            <a:r>
              <a:rPr lang="en-US" sz="4000" dirty="0" smtClean="0">
                <a:latin typeface="Arial Rounded MT Bold" pitchFamily="34" charset="0"/>
              </a:rPr>
              <a:t>know that there are much more qualified than us who are not chosen.</a:t>
            </a:r>
          </a:p>
          <a:p>
            <a:pPr lvl="0" algn="just"/>
            <a:r>
              <a:rPr lang="en-US" sz="4000" dirty="0" smtClean="0">
                <a:solidFill>
                  <a:srgbClr val="C00000"/>
                </a:solidFill>
                <a:latin typeface="Arial Rounded MT Bold" pitchFamily="34" charset="0"/>
              </a:rPr>
              <a:t>The Bible explains why God chooses the least likely to represent Him on this earth</a:t>
            </a:r>
            <a:r>
              <a:rPr lang="en-US" sz="4000" dirty="0" smtClean="0">
                <a:latin typeface="Arial Rounded MT Bold" pitchFamily="34" charset="0"/>
              </a:rPr>
              <a:t>.</a:t>
            </a:r>
          </a:p>
          <a:p>
            <a:pPr lvl="0" algn="just"/>
            <a:r>
              <a:rPr lang="en-US" sz="4000" dirty="0" smtClean="0">
                <a:latin typeface="Arial Rounded MT Bold" pitchFamily="34" charset="0"/>
              </a:rPr>
              <a:t>God has chosen not many wise, not many mighty, not many nobles.</a:t>
            </a:r>
          </a:p>
          <a:p>
            <a:pPr lvl="0" algn="just"/>
            <a:r>
              <a:rPr lang="en-US" sz="4000" dirty="0" smtClean="0">
                <a:solidFill>
                  <a:srgbClr val="C00000"/>
                </a:solidFill>
                <a:latin typeface="Arial Rounded MT Bold" pitchFamily="34" charset="0"/>
              </a:rPr>
              <a:t>The bulk of the elects is considered as foolish, weak, base, and despised things in the sights of this world.</a:t>
            </a:r>
            <a:endParaRPr lang="en-US" sz="4000" dirty="0">
              <a:solidFill>
                <a:srgbClr val="C00000"/>
              </a:solidFill>
              <a:latin typeface="Arial Rounded MT Bold"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lnSpcReduction="10000"/>
          </a:bodyPr>
          <a:lstStyle/>
          <a:p>
            <a:pPr algn="ctr">
              <a:buNone/>
            </a:pPr>
            <a:r>
              <a:rPr lang="en-US" sz="4000" dirty="0" smtClean="0">
                <a:solidFill>
                  <a:srgbClr val="66FFFF"/>
                </a:solidFill>
                <a:latin typeface="Arial Rounded MT Bold" pitchFamily="34" charset="0"/>
              </a:rPr>
              <a:t>GOD LEAVES NO ROOM FOR BOASTING IN THE SALVATION OF HUMANITY</a:t>
            </a:r>
          </a:p>
          <a:p>
            <a:pPr lvl="0" algn="just"/>
            <a:r>
              <a:rPr lang="en-US" sz="4000" dirty="0" smtClean="0">
                <a:solidFill>
                  <a:schemeClr val="accent6">
                    <a:lumMod val="60000"/>
                    <a:lumOff val="40000"/>
                  </a:schemeClr>
                </a:solidFill>
                <a:latin typeface="Arial Rounded MT Bold" pitchFamily="34" charset="0"/>
              </a:rPr>
              <a:t>Eph 2:8 </a:t>
            </a:r>
            <a:r>
              <a:rPr lang="en-US" sz="4000" dirty="0" smtClean="0">
                <a:latin typeface="Arial Rounded MT Bold" pitchFamily="34" charset="0"/>
              </a:rPr>
              <a:t>For by grace you have been saved through faith, and that not of yourselves; it is the gift of God,</a:t>
            </a:r>
          </a:p>
          <a:p>
            <a:pPr lvl="0" algn="just"/>
            <a:r>
              <a:rPr lang="en-US" sz="4000" dirty="0" smtClean="0">
                <a:latin typeface="Arial Rounded MT Bold" pitchFamily="34" charset="0"/>
              </a:rPr>
              <a:t> </a:t>
            </a:r>
            <a:r>
              <a:rPr lang="en-US" sz="4000" dirty="0" smtClean="0">
                <a:solidFill>
                  <a:srgbClr val="66FFFF"/>
                </a:solidFill>
                <a:latin typeface="Arial Rounded MT Bold" pitchFamily="34" charset="0"/>
              </a:rPr>
              <a:t>9 not of works, lest anyone should boast.</a:t>
            </a:r>
          </a:p>
          <a:p>
            <a:pPr lvl="0" algn="just"/>
            <a:r>
              <a:rPr lang="en-US" sz="4000" dirty="0" smtClean="0">
                <a:latin typeface="Arial Rounded MT Bold" pitchFamily="34" charset="0"/>
              </a:rPr>
              <a:t>Salvation can only be received as a gift</a:t>
            </a:r>
            <a:r>
              <a:rPr lang="en-US"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000" dirty="0" smtClean="0">
                <a:latin typeface="Arial Rounded MT Bold" pitchFamily="34" charset="0"/>
              </a:rPr>
              <a:t>A </a:t>
            </a:r>
            <a:r>
              <a:rPr lang="en-US" sz="4000" dirty="0" smtClean="0">
                <a:latin typeface="Arial Rounded MT Bold" pitchFamily="34" charset="0"/>
              </a:rPr>
              <a:t>gift must be received in humility and gratitude.</a:t>
            </a:r>
          </a:p>
          <a:p>
            <a:pPr lvl="0" algn="just"/>
            <a:r>
              <a:rPr lang="en-US" sz="4000" dirty="0" smtClean="0">
                <a:solidFill>
                  <a:srgbClr val="66FFFF"/>
                </a:solidFill>
                <a:latin typeface="Arial Rounded MT Bold" pitchFamily="34" charset="0"/>
              </a:rPr>
              <a:t>Ro 11:6 And if by grace, then it is no longer of works; otherwise grace is no longer grace. But if it is of works, it is no longer grace; otherwise work is no longer work.</a:t>
            </a:r>
          </a:p>
          <a:p>
            <a:pPr lvl="0" algn="just"/>
            <a:r>
              <a:rPr lang="en-US" sz="4000" dirty="0" smtClean="0">
                <a:latin typeface="Arial Rounded MT Bold" pitchFamily="34" charset="0"/>
              </a:rPr>
              <a:t>God hates pride, and the pride that God hates the most is religious pride</a:t>
            </a:r>
            <a:r>
              <a:rPr lang="en-US"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lnSpcReduction="10000"/>
          </a:bodyPr>
          <a:lstStyle/>
          <a:p>
            <a:pPr lvl="0" algn="just"/>
            <a:r>
              <a:rPr lang="en-US" sz="4000" dirty="0" smtClean="0">
                <a:latin typeface="Arial Rounded MT Bold" pitchFamily="34" charset="0"/>
              </a:rPr>
              <a:t>Thinking </a:t>
            </a:r>
            <a:r>
              <a:rPr lang="en-US" sz="4000" dirty="0" smtClean="0">
                <a:latin typeface="Arial Rounded MT Bold" pitchFamily="34" charset="0"/>
              </a:rPr>
              <a:t>that you are worthy on your own to partake in the things of God.</a:t>
            </a:r>
          </a:p>
          <a:p>
            <a:pPr lvl="0" algn="just"/>
            <a:r>
              <a:rPr lang="en-US" sz="4000" dirty="0" smtClean="0">
                <a:solidFill>
                  <a:srgbClr val="66FFFF"/>
                </a:solidFill>
                <a:latin typeface="Arial Rounded MT Bold" pitchFamily="34" charset="0"/>
              </a:rPr>
              <a:t>When we pay out of our pocket to purchase something, we tend to be arrogant and demanding.</a:t>
            </a:r>
          </a:p>
          <a:p>
            <a:pPr lvl="0" algn="just"/>
            <a:r>
              <a:rPr lang="en-US" sz="4000" dirty="0" smtClean="0">
                <a:latin typeface="Arial Rounded MT Bold" pitchFamily="34" charset="0"/>
              </a:rPr>
              <a:t>If you book a coach seat in an airplane and for some reason they ask you if you wish to seat in first class for no extra charge; most would gladly accept the offer</a:t>
            </a:r>
            <a:r>
              <a:rPr lang="en-US"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just"/>
            <a:r>
              <a:rPr lang="en-US" sz="4000" dirty="0" smtClean="0">
                <a:latin typeface="Arial Rounded MT Bold" pitchFamily="34" charset="0"/>
              </a:rPr>
              <a:t>While </a:t>
            </a:r>
            <a:r>
              <a:rPr lang="en-US" sz="4000" dirty="0" smtClean="0">
                <a:latin typeface="Arial Rounded MT Bold" pitchFamily="34" charset="0"/>
              </a:rPr>
              <a:t>switching to the first class section, your right to a window seat would be forfeited. </a:t>
            </a:r>
          </a:p>
          <a:p>
            <a:pPr lvl="0" algn="just"/>
            <a:r>
              <a:rPr lang="en-US" sz="4000" dirty="0" smtClean="0">
                <a:solidFill>
                  <a:srgbClr val="66FFFF"/>
                </a:solidFill>
                <a:latin typeface="Arial Rounded MT Bold" pitchFamily="34" charset="0"/>
              </a:rPr>
              <a:t>In salvation, no one can even purchase a seat, less to say to be picky and choosy, and arrogant.</a:t>
            </a:r>
          </a:p>
          <a:p>
            <a:pPr lvl="0" algn="just"/>
            <a:r>
              <a:rPr lang="en-US" sz="4000" dirty="0" smtClean="0">
                <a:latin typeface="Arial Rounded MT Bold" pitchFamily="34" charset="0"/>
              </a:rPr>
              <a:t>Ro 4:4-5 Now to him who works, the wages are not counted as grace but as debt</a:t>
            </a:r>
            <a:r>
              <a:rPr lang="en-US"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000" dirty="0" smtClean="0">
                <a:latin typeface="Arial Rounded MT Bold" pitchFamily="34" charset="0"/>
              </a:rPr>
              <a:t>5 </a:t>
            </a:r>
            <a:r>
              <a:rPr lang="en-US" sz="4000" dirty="0" smtClean="0">
                <a:latin typeface="Arial Rounded MT Bold" pitchFamily="34" charset="0"/>
              </a:rPr>
              <a:t>But to him who does not work but believes on Him who justifies the ungodly, his faith is accounted for righteousness.</a:t>
            </a:r>
          </a:p>
          <a:p>
            <a:pPr lvl="0" algn="just"/>
            <a:r>
              <a:rPr lang="en-US" sz="4000" dirty="0" smtClean="0">
                <a:solidFill>
                  <a:srgbClr val="66FFFF"/>
                </a:solidFill>
                <a:latin typeface="Arial Rounded MT Bold" pitchFamily="34" charset="0"/>
              </a:rPr>
              <a:t>God did not choose you because you were better than others.</a:t>
            </a:r>
          </a:p>
          <a:p>
            <a:pPr lvl="0" algn="just"/>
            <a:r>
              <a:rPr lang="en-US" sz="4000" dirty="0" smtClean="0">
                <a:latin typeface="Arial Rounded MT Bold" pitchFamily="34" charset="0"/>
              </a:rPr>
              <a:t>God did not choose you because you were more talented than others</a:t>
            </a:r>
            <a:r>
              <a:rPr lang="en-US"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000" dirty="0" smtClean="0">
                <a:latin typeface="Arial Rounded MT Bold" pitchFamily="34" charset="0"/>
              </a:rPr>
              <a:t>God </a:t>
            </a:r>
            <a:r>
              <a:rPr lang="en-US" sz="4000" dirty="0" smtClean="0">
                <a:latin typeface="Arial Rounded MT Bold" pitchFamily="34" charset="0"/>
              </a:rPr>
              <a:t>did not choose you because you would be more useful than others</a:t>
            </a:r>
          </a:p>
          <a:p>
            <a:pPr lvl="0" algn="just"/>
            <a:r>
              <a:rPr lang="en-US" sz="4000" dirty="0" smtClean="0">
                <a:solidFill>
                  <a:srgbClr val="66FFFF"/>
                </a:solidFill>
                <a:latin typeface="Arial Rounded MT Bold" pitchFamily="34" charset="0"/>
              </a:rPr>
              <a:t>God did not choose you because of your social rank or family name.</a:t>
            </a:r>
          </a:p>
          <a:p>
            <a:pPr lvl="0" algn="just"/>
            <a:r>
              <a:rPr lang="en-US" sz="4000" dirty="0" smtClean="0">
                <a:latin typeface="Arial Rounded MT Bold" pitchFamily="34" charset="0"/>
              </a:rPr>
              <a:t>God did not choose you because of the church you belong to or your denomination</a:t>
            </a:r>
            <a:r>
              <a:rPr lang="en-US"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lnSpcReduction="10000"/>
          </a:bodyPr>
          <a:lstStyle/>
          <a:p>
            <a:pPr lvl="0" algn="just"/>
            <a:r>
              <a:rPr lang="en-US" sz="4000" dirty="0" smtClean="0">
                <a:latin typeface="Arial Rounded MT Bold" pitchFamily="34" charset="0"/>
              </a:rPr>
              <a:t>God </a:t>
            </a:r>
            <a:r>
              <a:rPr lang="en-US" sz="4000" dirty="0" smtClean="0">
                <a:latin typeface="Arial Rounded MT Bold" pitchFamily="34" charset="0"/>
              </a:rPr>
              <a:t>did not choose you because you were the worst of sinners either.</a:t>
            </a:r>
          </a:p>
          <a:p>
            <a:pPr lvl="0" algn="just"/>
            <a:r>
              <a:rPr lang="en-US" sz="4000" dirty="0" smtClean="0">
                <a:solidFill>
                  <a:srgbClr val="66FFFF"/>
                </a:solidFill>
                <a:latin typeface="Arial Rounded MT Bold" pitchFamily="34" charset="0"/>
              </a:rPr>
              <a:t>God chooses everyone according to His own free will and wisdom.</a:t>
            </a:r>
          </a:p>
          <a:p>
            <a:pPr lvl="0" algn="just"/>
            <a:r>
              <a:rPr lang="en-US" sz="4000" dirty="0" smtClean="0">
                <a:latin typeface="Arial Rounded MT Bold" pitchFamily="34" charset="0"/>
              </a:rPr>
              <a:t>No one can dictate to God who must be saved and who must not be.</a:t>
            </a:r>
          </a:p>
          <a:p>
            <a:pPr lvl="0" algn="just"/>
            <a:r>
              <a:rPr lang="en-US" sz="4000" dirty="0" smtClean="0">
                <a:solidFill>
                  <a:srgbClr val="66FFFF"/>
                </a:solidFill>
                <a:latin typeface="Arial Rounded MT Bold" pitchFamily="34" charset="0"/>
              </a:rPr>
              <a:t>Salvation is offered to all; yet, some have received extra grace to attract them toward God. </a:t>
            </a:r>
            <a:endParaRPr lang="en-US" sz="4000" dirty="0">
              <a:solidFill>
                <a:srgbClr val="66FFFF"/>
              </a:solidFill>
              <a:latin typeface="Arial Rounded MT Bold"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99"/>
          </a:solidFill>
        </p:spPr>
        <p:style>
          <a:lnRef idx="1">
            <a:schemeClr val="dk1"/>
          </a:lnRef>
          <a:fillRef idx="2">
            <a:schemeClr val="dk1"/>
          </a:fillRef>
          <a:effectRef idx="1">
            <a:schemeClr val="dk1"/>
          </a:effectRef>
          <a:fontRef idx="minor">
            <a:schemeClr val="dk1"/>
          </a:fontRef>
        </p:style>
        <p:txBody>
          <a:bodyPr>
            <a:normAutofit/>
          </a:bodyPr>
          <a:lstStyle/>
          <a:p>
            <a:pPr marL="115888" indent="-115888" algn="ctr">
              <a:buNone/>
            </a:pPr>
            <a:r>
              <a:rPr lang="en-US" sz="4000" b="1" dirty="0" smtClean="0">
                <a:solidFill>
                  <a:srgbClr val="FFFF00"/>
                </a:solidFill>
                <a:latin typeface="Copperplate Gothic Bold" pitchFamily="34" charset="0"/>
              </a:rPr>
              <a:t>God Builds His Church with Weak Human Vessels</a:t>
            </a:r>
            <a:endParaRPr lang="en-US" sz="4000" dirty="0" smtClean="0">
              <a:solidFill>
                <a:srgbClr val="FFFF00"/>
              </a:solidFill>
              <a:latin typeface="Copperplate Gothic Bold" pitchFamily="34" charset="0"/>
            </a:endParaRPr>
          </a:p>
          <a:p>
            <a:pPr algn="just"/>
            <a:r>
              <a:rPr lang="en-US" sz="4000" dirty="0" smtClean="0">
                <a:solidFill>
                  <a:schemeClr val="bg1"/>
                </a:solidFill>
                <a:latin typeface="Arial Rounded MT Bold" pitchFamily="34" charset="0"/>
              </a:rPr>
              <a:t>1 Corinthians 1: 26</a:t>
            </a:r>
          </a:p>
          <a:p>
            <a:pPr algn="just"/>
            <a:r>
              <a:rPr lang="en-US" sz="4000" dirty="0" smtClean="0">
                <a:solidFill>
                  <a:srgbClr val="FFFF00"/>
                </a:solidFill>
                <a:latin typeface="Arial Rounded MT Bold" pitchFamily="34" charset="0"/>
              </a:rPr>
              <a:t>26 For you see your calling, brethren, that not many wise according to the flesh, not many </a:t>
            </a:r>
            <a:r>
              <a:rPr lang="en-US" sz="4000" u="sng" dirty="0" smtClean="0">
                <a:solidFill>
                  <a:srgbClr val="FFFF00"/>
                </a:solidFill>
                <a:latin typeface="Arial Rounded MT Bold" pitchFamily="34" charset="0"/>
              </a:rPr>
              <a:t>mighty</a:t>
            </a:r>
            <a:r>
              <a:rPr lang="en-US" sz="4000" dirty="0" smtClean="0">
                <a:solidFill>
                  <a:srgbClr val="FFFF00"/>
                </a:solidFill>
                <a:latin typeface="Arial Rounded MT Bold" pitchFamily="34" charset="0"/>
              </a:rPr>
              <a:t>, not many </a:t>
            </a:r>
            <a:r>
              <a:rPr lang="en-US" sz="4000" u="sng" dirty="0" smtClean="0">
                <a:solidFill>
                  <a:srgbClr val="FFFF00"/>
                </a:solidFill>
                <a:latin typeface="Arial Rounded MT Bold" pitchFamily="34" charset="0"/>
              </a:rPr>
              <a:t>noble</a:t>
            </a:r>
            <a:r>
              <a:rPr lang="en-US" sz="4000" dirty="0" smtClean="0">
                <a:solidFill>
                  <a:srgbClr val="FFFF00"/>
                </a:solidFill>
                <a:latin typeface="Arial Rounded MT Bold" pitchFamily="34" charset="0"/>
              </a:rPr>
              <a:t>, are called.</a:t>
            </a:r>
          </a:p>
          <a:p>
            <a:pPr lvl="0" algn="just"/>
            <a:r>
              <a:rPr lang="en-US" sz="4000" dirty="0" smtClean="0">
                <a:solidFill>
                  <a:schemeClr val="bg1"/>
                </a:solidFill>
                <a:latin typeface="Arial Rounded MT Bold" pitchFamily="34" charset="0"/>
              </a:rPr>
              <a:t>The word is trying to become eco-friendly these days. </a:t>
            </a:r>
            <a:endParaRPr lang="en-US" sz="4000" dirty="0">
              <a:solidFill>
                <a:schemeClr val="bg1"/>
              </a:solidFill>
              <a:latin typeface="Arial Rounded MT Bold"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99"/>
          </a:solidFill>
        </p:spPr>
        <p:style>
          <a:lnRef idx="1">
            <a:schemeClr val="dk1"/>
          </a:lnRef>
          <a:fillRef idx="2">
            <a:schemeClr val="dk1"/>
          </a:fillRef>
          <a:effectRef idx="1">
            <a:schemeClr val="dk1"/>
          </a:effectRef>
          <a:fontRef idx="minor">
            <a:schemeClr val="dk1"/>
          </a:fontRef>
        </p:style>
        <p:txBody>
          <a:bodyPr>
            <a:normAutofit fontScale="92500"/>
          </a:bodyPr>
          <a:lstStyle/>
          <a:p>
            <a:pPr algn="just"/>
            <a:r>
              <a:rPr lang="en-US" sz="4000" dirty="0" smtClean="0">
                <a:solidFill>
                  <a:schemeClr val="bg1"/>
                </a:solidFill>
                <a:latin typeface="Arial Rounded MT Bold" pitchFamily="34" charset="0"/>
              </a:rPr>
              <a:t>Some people take it upon themselves to recycle some products and repurpose them in an effort to halt global pollution.</a:t>
            </a:r>
          </a:p>
          <a:p>
            <a:pPr lvl="0" algn="just"/>
            <a:r>
              <a:rPr lang="en-US" sz="4000" dirty="0" smtClean="0">
                <a:solidFill>
                  <a:srgbClr val="FFFF00"/>
                </a:solidFill>
                <a:latin typeface="Arial Rounded MT Bold" pitchFamily="34" charset="0"/>
              </a:rPr>
              <a:t>We </a:t>
            </a:r>
            <a:r>
              <a:rPr lang="en-US" sz="4000" dirty="0" smtClean="0">
                <a:solidFill>
                  <a:srgbClr val="FFFF00"/>
                </a:solidFill>
                <a:latin typeface="Arial Rounded MT Bold" pitchFamily="34" charset="0"/>
              </a:rPr>
              <a:t>have recycled papers, recycled plastics, recycled metals, recycled fabrics, and the list goes on.</a:t>
            </a:r>
          </a:p>
          <a:p>
            <a:pPr lvl="0" algn="just"/>
            <a:r>
              <a:rPr lang="en-US" sz="4000" dirty="0" smtClean="0">
                <a:solidFill>
                  <a:schemeClr val="bg1"/>
                </a:solidFill>
                <a:latin typeface="Arial Rounded MT Bold" pitchFamily="34" charset="0"/>
              </a:rPr>
              <a:t>There is a sense of humility in those recycled products. They have no right to be at use because they have already served their purposes</a:t>
            </a:r>
            <a:r>
              <a:rPr lang="en-US" sz="4000" dirty="0" smtClean="0">
                <a:solidFill>
                  <a:schemeClr val="bg1"/>
                </a:solidFill>
                <a:latin typeface="Arial Rounded MT Bold" pitchFamily="34" charset="0"/>
              </a:rPr>
              <a:t>.</a:t>
            </a:r>
            <a:endParaRPr lang="en-US" sz="4000" dirty="0" smtClean="0">
              <a:solidFill>
                <a:schemeClr val="bg1"/>
              </a:solidFill>
              <a:latin typeface="Arial Rounded MT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99"/>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en-US" sz="4000" dirty="0" smtClean="0">
                <a:solidFill>
                  <a:schemeClr val="bg1"/>
                </a:solidFill>
                <a:latin typeface="Arial Rounded MT Bold" pitchFamily="34" charset="0"/>
              </a:rPr>
              <a:t>They </a:t>
            </a:r>
            <a:r>
              <a:rPr lang="en-US" sz="4000" dirty="0" smtClean="0">
                <a:solidFill>
                  <a:schemeClr val="bg1"/>
                </a:solidFill>
                <a:latin typeface="Arial Rounded MT Bold" pitchFamily="34" charset="0"/>
              </a:rPr>
              <a:t>should by all rights be doomed in some dumpsters to be void forever.</a:t>
            </a:r>
          </a:p>
          <a:p>
            <a:pPr lvl="0" algn="just"/>
            <a:r>
              <a:rPr lang="en-US" sz="4000" dirty="0" smtClean="0">
                <a:solidFill>
                  <a:srgbClr val="FFFF00"/>
                </a:solidFill>
                <a:latin typeface="Arial Rounded MT Bold" pitchFamily="34" charset="0"/>
              </a:rPr>
              <a:t>These recycled materials owe all their </a:t>
            </a:r>
            <a:r>
              <a:rPr lang="en-US" sz="4000" dirty="0" smtClean="0">
                <a:solidFill>
                  <a:srgbClr val="FFFF00"/>
                </a:solidFill>
                <a:latin typeface="Arial Rounded MT Bold" pitchFamily="34" charset="0"/>
              </a:rPr>
              <a:t>gratitude </a:t>
            </a:r>
            <a:r>
              <a:rPr lang="en-US" sz="4000" dirty="0" smtClean="0">
                <a:solidFill>
                  <a:srgbClr val="FFFF00"/>
                </a:solidFill>
                <a:latin typeface="Arial Rounded MT Bold" pitchFamily="34" charset="0"/>
              </a:rPr>
              <a:t>to the people who recycled them and reinvest value in them.</a:t>
            </a:r>
          </a:p>
          <a:p>
            <a:pPr lvl="0" algn="just"/>
            <a:r>
              <a:rPr lang="en-US" sz="4000" dirty="0" smtClean="0">
                <a:solidFill>
                  <a:schemeClr val="bg1"/>
                </a:solidFill>
                <a:latin typeface="Arial Rounded MT Bold" pitchFamily="34" charset="0"/>
              </a:rPr>
              <a:t>The church likewise is made of recycled people</a:t>
            </a:r>
            <a:r>
              <a:rPr lang="en-US" sz="4000" dirty="0" smtClean="0">
                <a:solidFill>
                  <a:schemeClr val="bg1"/>
                </a:solidFill>
                <a:latin typeface="Arial Rounded MT Bold" pitchFamily="34" charset="0"/>
              </a:rPr>
              <a:t>.</a:t>
            </a:r>
            <a:endParaRPr lang="en-US" sz="4000" dirty="0" smtClean="0">
              <a:solidFill>
                <a:schemeClr val="bg1"/>
              </a:solidFill>
              <a:latin typeface="Arial Rounded MT Bold"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0099"/>
          </a:soli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en-US" sz="4000" dirty="0" smtClean="0">
                <a:solidFill>
                  <a:schemeClr val="bg1"/>
                </a:solidFill>
                <a:latin typeface="Arial Rounded MT Bold" pitchFamily="34" charset="0"/>
              </a:rPr>
              <a:t>Ro </a:t>
            </a:r>
            <a:r>
              <a:rPr lang="en-US" sz="4000" dirty="0" smtClean="0">
                <a:solidFill>
                  <a:schemeClr val="bg1"/>
                </a:solidFill>
                <a:latin typeface="Arial Rounded MT Bold" pitchFamily="34" charset="0"/>
              </a:rPr>
              <a:t>3:10 As it is written: "There is none righteous, no, not one;</a:t>
            </a:r>
          </a:p>
          <a:p>
            <a:pPr lvl="0" algn="just"/>
            <a:r>
              <a:rPr lang="en-US" sz="4000" dirty="0" smtClean="0">
                <a:solidFill>
                  <a:srgbClr val="FFFF00"/>
                </a:solidFill>
                <a:latin typeface="Arial Rounded MT Bold" pitchFamily="34" charset="0"/>
              </a:rPr>
              <a:t>Ro 3:23 for all have sinned and fall short of the glory of God,</a:t>
            </a:r>
          </a:p>
          <a:p>
            <a:pPr lvl="0" algn="just"/>
            <a:r>
              <a:rPr lang="en-US" sz="4000" dirty="0" smtClean="0">
                <a:solidFill>
                  <a:schemeClr val="bg1"/>
                </a:solidFill>
                <a:latin typeface="Arial Rounded MT Bold" pitchFamily="34" charset="0"/>
              </a:rPr>
              <a:t>Only those with contrite hearts, who understand their unworthiness with respect to God, can access salvation.</a:t>
            </a:r>
          </a:p>
          <a:p>
            <a:pPr lvl="0" algn="just"/>
            <a:r>
              <a:rPr lang="en-US" sz="4000" dirty="0" smtClean="0">
                <a:solidFill>
                  <a:srgbClr val="FFFF00"/>
                </a:solidFill>
                <a:latin typeface="Arial Rounded MT Bold" pitchFamily="34" charset="0"/>
              </a:rPr>
              <a:t>Jesus says, “For I did not come to call the righteous, but sinners, to repentance." Mat 9:13</a:t>
            </a:r>
            <a:endParaRPr lang="en-US" sz="4000" dirty="0">
              <a:solidFill>
                <a:srgbClr val="FFFF00"/>
              </a:solidFill>
              <a:latin typeface="Arial Rounded MT Bold"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algn="just"/>
            <a:r>
              <a:rPr lang="en-US" sz="4000" dirty="0" smtClean="0">
                <a:latin typeface="Arial Rounded MT Bold" pitchFamily="34" charset="0"/>
              </a:rPr>
              <a:t>GOD PUT TO SHAME THE WISDOM OF THIS WORLD IN CHOOSING YOU AND ME TO REPRESENT HIM</a:t>
            </a:r>
          </a:p>
          <a:p>
            <a:pPr algn="just"/>
            <a:r>
              <a:rPr lang="en-US" sz="4000" dirty="0" smtClean="0">
                <a:solidFill>
                  <a:srgbClr val="C00000"/>
                </a:solidFill>
                <a:latin typeface="Arial Rounded MT Bold" pitchFamily="34" charset="0"/>
              </a:rPr>
              <a:t>1 Corinthians 1: 27-28</a:t>
            </a:r>
          </a:p>
          <a:p>
            <a:pPr algn="just"/>
            <a:r>
              <a:rPr lang="en-US" sz="4000" dirty="0" smtClean="0">
                <a:latin typeface="Arial Rounded MT Bold" pitchFamily="34" charset="0"/>
              </a:rPr>
              <a:t> 27 But God has chosen the foolish things of the world to put to shame the wise, and God has chosen the weak things of the world to put to shame the things which are mighty</a:t>
            </a:r>
            <a:r>
              <a:rPr lang="en-US"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Autofit/>
          </a:bodyPr>
          <a:lstStyle/>
          <a:p>
            <a:pPr algn="just"/>
            <a:r>
              <a:rPr lang="en-US" sz="4200" dirty="0" smtClean="0">
                <a:latin typeface="Arial Rounded MT Bold" pitchFamily="34" charset="0"/>
              </a:rPr>
              <a:t>28 </a:t>
            </a:r>
            <a:r>
              <a:rPr lang="en-US" sz="4200" dirty="0" smtClean="0">
                <a:latin typeface="Arial Rounded MT Bold" pitchFamily="34" charset="0"/>
              </a:rPr>
              <a:t>and the base things of the world and the things which are despised God has chosen, and the things which are not, to bring to nothing the things that are,</a:t>
            </a:r>
          </a:p>
          <a:p>
            <a:pPr lvl="0" algn="just"/>
            <a:r>
              <a:rPr lang="en-US" sz="4400" dirty="0" smtClean="0">
                <a:solidFill>
                  <a:srgbClr val="C00000"/>
                </a:solidFill>
                <a:latin typeface="Arial Rounded MT Bold" pitchFamily="34" charset="0"/>
              </a:rPr>
              <a:t>God picked you and me on purpose in spite of our unworthiness and shortcomings</a:t>
            </a:r>
            <a:r>
              <a:rPr lang="en-US" sz="4400"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000" dirty="0" smtClean="0">
                <a:latin typeface="Arial Rounded MT Bold" pitchFamily="34" charset="0"/>
              </a:rPr>
              <a:t>The </a:t>
            </a:r>
            <a:r>
              <a:rPr lang="en-US" sz="4000" dirty="0" smtClean="0">
                <a:latin typeface="Arial Rounded MT Bold" pitchFamily="34" charset="0"/>
              </a:rPr>
              <a:t>raw and untamed materials that we were tend to draw more glory to God as He turns us into masterpieces.</a:t>
            </a:r>
          </a:p>
          <a:p>
            <a:pPr lvl="0" algn="just"/>
            <a:r>
              <a:rPr lang="en-US" sz="4000" dirty="0" smtClean="0">
                <a:solidFill>
                  <a:srgbClr val="C00000"/>
                </a:solidFill>
                <a:latin typeface="Arial Rounded MT Bold" pitchFamily="34" charset="0"/>
              </a:rPr>
              <a:t>A handmade product has more value than its artificial counterpart, because it displays the mastery of the person who fashioned it</a:t>
            </a:r>
            <a:r>
              <a:rPr lang="en-US" sz="4000" dirty="0" smtClean="0">
                <a:solidFill>
                  <a:srgbClr val="C00000"/>
                </a:solidFill>
                <a:latin typeface="Arial Rounded MT Bold" pitchFamily="34" charset="0"/>
              </a:rPr>
              <a:t>.</a:t>
            </a:r>
            <a:endParaRPr lang="en-US" sz="4000" dirty="0" smtClean="0">
              <a:solidFill>
                <a:srgbClr val="C00000"/>
              </a:solidFill>
              <a:latin typeface="Arial Rounded MT Bold"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400" dirty="0" smtClean="0">
                <a:latin typeface="Arial Rounded MT Bold" pitchFamily="34" charset="0"/>
              </a:rPr>
              <a:t>We </a:t>
            </a:r>
            <a:r>
              <a:rPr lang="en-US" sz="4400" dirty="0" smtClean="0">
                <a:latin typeface="Arial Rounded MT Bold" pitchFamily="34" charset="0"/>
              </a:rPr>
              <a:t>the elects are God handmade products. Our lives display the awesome power of the redemption of God.</a:t>
            </a:r>
          </a:p>
          <a:p>
            <a:pPr lvl="0" algn="just"/>
            <a:r>
              <a:rPr lang="en-US" sz="4400" dirty="0" smtClean="0">
                <a:latin typeface="Arial Rounded MT Bold" pitchFamily="34" charset="0"/>
              </a:rPr>
              <a:t>We show how God can transform a condemned sinner and turn them into a precious jewel of His righteousness.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000" dirty="0" smtClean="0">
                <a:latin typeface="Arial Rounded MT Bold" pitchFamily="34" charset="0"/>
              </a:rPr>
              <a:t>We </a:t>
            </a:r>
            <a:r>
              <a:rPr lang="en-US" sz="4000" dirty="0" smtClean="0">
                <a:latin typeface="Arial Rounded MT Bold" pitchFamily="34" charset="0"/>
              </a:rPr>
              <a:t>see how God can choose a simple fisherman named Peter to preach on the Day of Pentecost and the thousands were rushing to receive Christ as their lord and Savior.</a:t>
            </a:r>
          </a:p>
          <a:p>
            <a:pPr lvl="0" algn="just"/>
            <a:r>
              <a:rPr lang="en-US" sz="4000" dirty="0" smtClean="0">
                <a:solidFill>
                  <a:srgbClr val="C00000"/>
                </a:solidFill>
                <a:latin typeface="Arial Rounded MT Bold" pitchFamily="34" charset="0"/>
              </a:rPr>
              <a:t>We see how Jesus can choose 12 ordinary men and charged them to evangelize the world</a:t>
            </a:r>
            <a:r>
              <a:rPr lang="en-US" sz="4000" dirty="0" smtClean="0">
                <a:solidFill>
                  <a:srgbClr val="C00000"/>
                </a:solidFill>
                <a:latin typeface="Arial Rounded MT Bold" pitchFamily="34" charset="0"/>
              </a:rPr>
              <a:t>.</a:t>
            </a:r>
            <a:endParaRPr lang="en-US" sz="4000" dirty="0" smtClean="0">
              <a:solidFill>
                <a:srgbClr val="C00000"/>
              </a:solidFill>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000" dirty="0" smtClean="0">
                <a:latin typeface="Arial Rounded MT Bold" pitchFamily="34" charset="0"/>
              </a:rPr>
              <a:t>Shortly thereafter, the disciples were rightly accused of flipping the word upside down with their gospel..</a:t>
            </a:r>
          </a:p>
          <a:p>
            <a:pPr lvl="0" algn="just"/>
            <a:r>
              <a:rPr lang="en-US" sz="4000" dirty="0" smtClean="0">
                <a:solidFill>
                  <a:srgbClr val="C00000"/>
                </a:solidFill>
                <a:latin typeface="Arial Rounded MT Bold" pitchFamily="34" charset="0"/>
              </a:rPr>
              <a:t>The </a:t>
            </a:r>
            <a:r>
              <a:rPr lang="en-US" sz="4000" dirty="0" smtClean="0">
                <a:solidFill>
                  <a:srgbClr val="C00000"/>
                </a:solidFill>
                <a:latin typeface="Arial Rounded MT Bold" pitchFamily="34" charset="0"/>
              </a:rPr>
              <a:t>Christian church comprised of ordinary saints has survived the tyrannies of great monarchs and kingdoms, and other mighty enemies throughout the ages</a:t>
            </a:r>
            <a:r>
              <a:rPr lang="en-US" sz="4000" dirty="0" smtClean="0">
                <a:solidFill>
                  <a:srgbClr val="C00000"/>
                </a:solidFill>
                <a:latin typeface="Arial Rounded MT Bold" pitchFamily="34" charset="0"/>
              </a:rPr>
              <a:t>.</a:t>
            </a:r>
            <a:endParaRPr lang="en-US" sz="4000" dirty="0" smtClean="0">
              <a:solidFill>
                <a:srgbClr val="C00000"/>
              </a:solidFill>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400" dirty="0" smtClean="0">
                <a:latin typeface="Arial Rounded MT Bold" pitchFamily="34" charset="0"/>
              </a:rPr>
              <a:t>The </a:t>
            </a:r>
            <a:r>
              <a:rPr lang="en-US" sz="4400" dirty="0" smtClean="0">
                <a:latin typeface="Arial Rounded MT Bold" pitchFamily="34" charset="0"/>
              </a:rPr>
              <a:t>Christian faith is being heralded triumphantly in this </a:t>
            </a:r>
            <a:r>
              <a:rPr lang="en-US" sz="4400" dirty="0" smtClean="0">
                <a:latin typeface="Arial Rounded MT Bold" pitchFamily="34" charset="0"/>
              </a:rPr>
              <a:t>world, </a:t>
            </a:r>
            <a:r>
              <a:rPr lang="en-US" sz="4400" dirty="0" smtClean="0">
                <a:solidFill>
                  <a:srgbClr val="C00000"/>
                </a:solidFill>
                <a:latin typeface="Arial Rounded MT Bold" pitchFamily="34" charset="0"/>
              </a:rPr>
              <a:t>not because of the great architectures and buildings and schools and hospitals that so-called Christians have built, </a:t>
            </a:r>
            <a:r>
              <a:rPr lang="en-US" sz="4400" dirty="0" smtClean="0">
                <a:latin typeface="Arial Rounded MT Bold" pitchFamily="34" charset="0"/>
              </a:rPr>
              <a:t>but by ordinary believers who are loyal to God in their faith and their deeds.</a:t>
            </a:r>
            <a:endParaRPr lang="en-US" sz="4400" dirty="0">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marL="0" indent="0" algn="ctr">
              <a:buNone/>
            </a:pPr>
            <a:r>
              <a:rPr lang="en-US" sz="4000" dirty="0" smtClean="0">
                <a:solidFill>
                  <a:srgbClr val="000099"/>
                </a:solidFill>
                <a:latin typeface="Arial Rounded MT Bold" pitchFamily="34" charset="0"/>
              </a:rPr>
              <a:t>GOD CHOOSES THE LOWLY THINGS OF THIS WORLD SO THAT NO FLESH SHOULD GLORIFY IN HIS PRESENCE</a:t>
            </a:r>
          </a:p>
          <a:p>
            <a:pPr algn="just"/>
            <a:r>
              <a:rPr lang="en-US" sz="4000" dirty="0" smtClean="0">
                <a:latin typeface="Arial Rounded MT Bold" pitchFamily="34" charset="0"/>
              </a:rPr>
              <a:t>1 Corinthians 1:29 that no flesh should glory in His presence.</a:t>
            </a:r>
          </a:p>
          <a:p>
            <a:pPr lvl="0" algn="just"/>
            <a:r>
              <a:rPr lang="en-US" sz="4000" dirty="0" smtClean="0">
                <a:solidFill>
                  <a:srgbClr val="000099"/>
                </a:solidFill>
                <a:latin typeface="Arial Rounded MT Bold" pitchFamily="34" charset="0"/>
              </a:rPr>
              <a:t>No one can take credit for his or her salvation.</a:t>
            </a:r>
          </a:p>
          <a:p>
            <a:pPr lvl="0" algn="just"/>
            <a:r>
              <a:rPr lang="en-US" sz="4000" dirty="0" smtClean="0">
                <a:latin typeface="Arial Rounded MT Bold" pitchFamily="34" charset="0"/>
              </a:rPr>
              <a:t>No one can say “I am saved by my own merits</a:t>
            </a:r>
            <a:r>
              <a:rPr lang="en-US"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latin typeface="Arial Rounded MT Bold" pitchFamily="34" charset="0"/>
              </a:rPr>
              <a:t>No </a:t>
            </a:r>
            <a:r>
              <a:rPr lang="en-US" sz="4400" dirty="0" smtClean="0">
                <a:latin typeface="Arial Rounded MT Bold" pitchFamily="34" charset="0"/>
              </a:rPr>
              <a:t>one can undermine the Cross of Jesus Christ and still be saved.</a:t>
            </a:r>
          </a:p>
          <a:p>
            <a:pPr lvl="0" algn="just"/>
            <a:r>
              <a:rPr lang="en-US" sz="4400" dirty="0" smtClean="0">
                <a:solidFill>
                  <a:srgbClr val="000099"/>
                </a:solidFill>
                <a:latin typeface="Arial Rounded MT Bold" pitchFamily="34" charset="0"/>
              </a:rPr>
              <a:t>No one can feel deserving of heaven by his own efforts.</a:t>
            </a:r>
          </a:p>
          <a:p>
            <a:pPr lvl="0" algn="just"/>
            <a:r>
              <a:rPr lang="en-US" sz="4400" dirty="0" smtClean="0">
                <a:latin typeface="Arial Rounded MT Bold" pitchFamily="34" charset="0"/>
              </a:rPr>
              <a:t>No one can deny the regeneration power of the Holy </a:t>
            </a:r>
            <a:r>
              <a:rPr lang="en-US" sz="4400" dirty="0" smtClean="0">
                <a:latin typeface="Arial Rounded MT Bold" pitchFamily="34" charset="0"/>
              </a:rPr>
              <a:t>Spirit</a:t>
            </a:r>
            <a:endParaRPr lang="en-US" sz="4400" dirty="0" smtClean="0">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latin typeface="Arial Rounded MT Bold" pitchFamily="34" charset="0"/>
              </a:rPr>
              <a:t>No </a:t>
            </a:r>
            <a:r>
              <a:rPr lang="en-US" sz="4400" dirty="0" smtClean="0">
                <a:latin typeface="Arial Rounded MT Bold" pitchFamily="34" charset="0"/>
              </a:rPr>
              <a:t>one can undermine the love, grace and forgiveness of God toward his salvation.</a:t>
            </a:r>
          </a:p>
          <a:p>
            <a:pPr lvl="0" algn="just"/>
            <a:r>
              <a:rPr lang="en-US" sz="4400" dirty="0" smtClean="0">
                <a:solidFill>
                  <a:srgbClr val="000099"/>
                </a:solidFill>
                <a:latin typeface="Arial Rounded MT Bold" pitchFamily="34" charset="0"/>
              </a:rPr>
              <a:t>No one can feel that they’ve paid their way to heaven by their actions or conducts.</a:t>
            </a:r>
          </a:p>
          <a:p>
            <a:pPr lvl="0" algn="just"/>
            <a:r>
              <a:rPr lang="en-US" sz="4400" dirty="0" smtClean="0">
                <a:latin typeface="Arial Rounded MT Bold" pitchFamily="34" charset="0"/>
              </a:rPr>
              <a:t>No flesh should glory in the presence of God.</a:t>
            </a:r>
            <a:endParaRPr lang="en-US" sz="4400" dirty="0">
              <a:latin typeface="Arial Rounded MT Bold"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ctr"/>
            <a:r>
              <a:rPr lang="en-US" sz="4000" dirty="0" smtClean="0">
                <a:solidFill>
                  <a:srgbClr val="FF0000"/>
                </a:solidFill>
                <a:latin typeface="Arial Rounded MT Bold" pitchFamily="34" charset="0"/>
              </a:rPr>
              <a:t>CONCLUSION</a:t>
            </a:r>
          </a:p>
          <a:p>
            <a:pPr lvl="0" algn="just"/>
            <a:r>
              <a:rPr lang="en-US" sz="4000" b="1" dirty="0" smtClean="0">
                <a:latin typeface="Arial Rounded MT Bold" pitchFamily="34" charset="0"/>
              </a:rPr>
              <a:t>WHY HAS GOD CHOSEN YOU?</a:t>
            </a:r>
            <a:endParaRPr lang="en-US" sz="4000" dirty="0" smtClean="0">
              <a:latin typeface="Arial Rounded MT Bold" pitchFamily="34" charset="0"/>
            </a:endParaRPr>
          </a:p>
          <a:p>
            <a:pPr lvl="0" algn="just"/>
            <a:r>
              <a:rPr lang="en-US" sz="4000" dirty="0" smtClean="0">
                <a:solidFill>
                  <a:srgbClr val="FF0000"/>
                </a:solidFill>
                <a:latin typeface="Arial Rounded MT Bold" pitchFamily="34" charset="0"/>
              </a:rPr>
              <a:t>God has chosen you out of His own free will</a:t>
            </a:r>
          </a:p>
          <a:p>
            <a:pPr lvl="0" algn="just"/>
            <a:r>
              <a:rPr lang="en-US" sz="4000" dirty="0" smtClean="0">
                <a:latin typeface="Arial Rounded MT Bold" pitchFamily="34" charset="0"/>
              </a:rPr>
              <a:t>God has chosen you for His own glory</a:t>
            </a:r>
          </a:p>
          <a:p>
            <a:pPr lvl="0" algn="just"/>
            <a:r>
              <a:rPr lang="en-US" sz="4000" dirty="0" smtClean="0">
                <a:solidFill>
                  <a:srgbClr val="FF0000"/>
                </a:solidFill>
                <a:latin typeface="Arial Rounded MT Bold" pitchFamily="34" charset="0"/>
              </a:rPr>
              <a:t>God has chosen you out of His love, mercy and compassion. </a:t>
            </a:r>
          </a:p>
          <a:p>
            <a:pPr lvl="0" algn="just"/>
            <a:r>
              <a:rPr lang="en-US" sz="4000" dirty="0" smtClean="0">
                <a:latin typeface="Arial Rounded MT Bold" pitchFamily="34" charset="0"/>
              </a:rPr>
              <a:t>God has chosen you in order to put the devil to shame</a:t>
            </a:r>
            <a:r>
              <a:rPr lang="en-US"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fontScale="92500"/>
          </a:bodyPr>
          <a:lstStyle/>
          <a:p>
            <a:pPr lvl="0" algn="just"/>
            <a:r>
              <a:rPr lang="en-US" sz="4000" dirty="0" smtClean="0">
                <a:latin typeface="Arial Rounded MT Bold" pitchFamily="34" charset="0"/>
              </a:rPr>
              <a:t>Ro </a:t>
            </a:r>
            <a:r>
              <a:rPr lang="en-US" sz="4000" dirty="0" smtClean="0">
                <a:latin typeface="Arial Rounded MT Bold" pitchFamily="34" charset="0"/>
              </a:rPr>
              <a:t>8:30 Moreover whom He predestined, these He also called; whom He called, these He also justified; and whom He justified, these He also glorified.</a:t>
            </a:r>
          </a:p>
          <a:p>
            <a:pPr lvl="0" algn="just"/>
            <a:r>
              <a:rPr lang="en-US" sz="4000" dirty="0" smtClean="0">
                <a:solidFill>
                  <a:srgbClr val="FF0000"/>
                </a:solidFill>
                <a:latin typeface="Arial Rounded MT Bold" pitchFamily="34" charset="0"/>
              </a:rPr>
              <a:t>1Co 1:27 But God has chosen the foolish things of the world to put to shame the wise, and God has chosen the weak things of the world to put to shame the things which are mighty;</a:t>
            </a:r>
          </a:p>
          <a:p>
            <a:pPr lvl="0" algn="r"/>
            <a:r>
              <a:rPr lang="en-US" sz="4000" dirty="0" smtClean="0">
                <a:latin typeface="Arial Rounded MT Bold" pitchFamily="34" charset="0"/>
              </a:rPr>
              <a:t>AMEN</a:t>
            </a:r>
            <a:r>
              <a:rPr lang="en-US" sz="4000" dirty="0" smtClean="0">
                <a:latin typeface="Arial Rounded MT Bold" pitchFamily="34" charset="0"/>
              </a:rPr>
              <a: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8163</TotalTime>
  <Words>1653</Words>
  <Application>Microsoft Office PowerPoint</Application>
  <PresentationFormat>On-screen Show (4:3)</PresentationFormat>
  <Paragraphs>96</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CHRIST THE ROCK CONGREGATION SUNDAY JULY 17TH  2024  Sermon by  Pastor MARC  SIMEON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JUNE 21ST  2020  Sermon by Pastor Marc E Simeon</dc:title>
  <dc:creator>MARC EDOUARD SIMEON</dc:creator>
  <cp:lastModifiedBy>MARC EDOUARD SIMEON</cp:lastModifiedBy>
  <cp:revision>41</cp:revision>
  <dcterms:created xsi:type="dcterms:W3CDTF">2020-06-20T10:59:17Z</dcterms:created>
  <dcterms:modified xsi:type="dcterms:W3CDTF">2024-07-11T18:23:25Z</dcterms:modified>
</cp:coreProperties>
</file>