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4" r:id="rId2"/>
    <p:sldId id="1805" r:id="rId3"/>
    <p:sldId id="1816" r:id="rId4"/>
    <p:sldId id="1817" r:id="rId5"/>
    <p:sldId id="1810" r:id="rId6"/>
    <p:sldId id="1811" r:id="rId7"/>
    <p:sldId id="1812" r:id="rId8"/>
    <p:sldId id="1813" r:id="rId9"/>
    <p:sldId id="1755" r:id="rId10"/>
    <p:sldId id="1818" r:id="rId11"/>
    <p:sldId id="1819" r:id="rId12"/>
    <p:sldId id="1820" r:id="rId13"/>
    <p:sldId id="1806" r:id="rId14"/>
    <p:sldId id="1821" r:id="rId15"/>
    <p:sldId id="1825" r:id="rId16"/>
    <p:sldId id="1822" r:id="rId17"/>
    <p:sldId id="1823" r:id="rId18"/>
    <p:sldId id="1807" r:id="rId19"/>
    <p:sldId id="1826" r:id="rId20"/>
    <p:sldId id="1827" r:id="rId21"/>
    <p:sldId id="1756" r:id="rId22"/>
    <p:sldId id="1828" r:id="rId23"/>
    <p:sldId id="1829" r:id="rId24"/>
    <p:sldId id="1830" r:id="rId25"/>
    <p:sldId id="1808" r:id="rId26"/>
    <p:sldId id="1831" r:id="rId27"/>
    <p:sldId id="1832" r:id="rId28"/>
    <p:sldId id="1833" r:id="rId29"/>
    <p:sldId id="1834" r:id="rId30"/>
    <p:sldId id="1809" r:id="rId31"/>
    <p:sldId id="1838" r:id="rId32"/>
    <p:sldId id="1835" r:id="rId33"/>
    <p:sldId id="1836" r:id="rId34"/>
    <p:sldId id="1839" r:id="rId35"/>
    <p:sldId id="1840" r:id="rId36"/>
    <p:sldId id="1758" r:id="rId37"/>
    <p:sldId id="1841" r:id="rId38"/>
    <p:sldId id="1842" r:id="rId39"/>
    <p:sldId id="1843" r:id="rId40"/>
    <p:sldId id="1846" r:id="rId41"/>
    <p:sldId id="1847" r:id="rId42"/>
    <p:sldId id="1844" r:id="rId43"/>
    <p:sldId id="184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FF3300"/>
    <a:srgbClr val="000066"/>
    <a:srgbClr val="006666"/>
    <a:srgbClr val="0033CC"/>
    <a:srgbClr val="003366"/>
    <a:srgbClr val="460000"/>
    <a:srgbClr val="0DE522"/>
    <a:srgbClr val="FC0AFC"/>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804" y="-150"/>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7/5/2024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7/5/2024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7/5/2024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7/5/2024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7/5/2024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7/5/2024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2060"/>
          </a:solidFill>
        </p:spPr>
        <p:txBody>
          <a:bodyPr>
            <a:normAutofit/>
          </a:bodyPr>
          <a:lstStyle/>
          <a:p>
            <a:r>
              <a:rPr lang="en-US" sz="3600" b="1" dirty="0" smtClean="0">
                <a:solidFill>
                  <a:srgbClr val="99FF33"/>
                </a:solidFill>
              </a:rPr>
              <a:t>CHRIST THE ROCK CONGREGATION</a:t>
            </a:r>
            <a:r>
              <a:rPr lang="en-US" sz="3600" b="1" dirty="0" smtClean="0"/>
              <a:t/>
            </a:r>
            <a:br>
              <a:rPr lang="en-US" sz="3600" b="1" dirty="0" smtClean="0"/>
            </a:br>
            <a:r>
              <a:rPr lang="en-US" sz="3600" b="1" dirty="0" smtClean="0">
                <a:solidFill>
                  <a:schemeClr val="bg1"/>
                </a:solidFill>
              </a:rPr>
              <a:t>DIMANCHE  </a:t>
            </a:r>
            <a:r>
              <a:rPr lang="en-US" sz="3600" b="1" dirty="0" smtClean="0">
                <a:solidFill>
                  <a:schemeClr val="bg1"/>
                </a:solidFill>
              </a:rPr>
              <a:t>7</a:t>
            </a:r>
            <a:r>
              <a:rPr lang="en-US" sz="3600" b="1" dirty="0" smtClean="0">
                <a:solidFill>
                  <a:schemeClr val="bg1"/>
                </a:solidFill>
              </a:rPr>
              <a:t> JUILLET </a:t>
            </a:r>
            <a:r>
              <a:rPr lang="en-US" sz="3600" b="1" dirty="0" smtClean="0">
                <a:solidFill>
                  <a:schemeClr val="bg1"/>
                </a:solidFill>
              </a:rPr>
              <a:t>2024</a:t>
            </a:r>
            <a:r>
              <a:rPr lang="en-US" sz="3600" b="1" dirty="0" smtClean="0"/>
              <a:t/>
            </a:r>
            <a:br>
              <a:rPr lang="en-US" sz="3600" b="1" dirty="0" smtClean="0"/>
            </a:br>
            <a:r>
              <a:rPr lang="en-US" sz="3600" b="1" dirty="0" smtClean="0">
                <a:solidFill>
                  <a:schemeClr val="accent5">
                    <a:lumMod val="40000"/>
                    <a:lumOff val="60000"/>
                  </a:schemeClr>
                </a:solidFill>
              </a:rPr>
              <a:t>SERMON PAR PASTEUR  MARC  SIMEON</a:t>
            </a:r>
            <a:endParaRPr lang="en-US" sz="3600" b="1" dirty="0">
              <a:solidFill>
                <a:schemeClr val="accent5">
                  <a:lumMod val="40000"/>
                  <a:lumOff val="60000"/>
                </a:schemeClr>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2766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4038600"/>
            <a:ext cx="9144000" cy="1676400"/>
          </a:xfrm>
          <a:no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400" b="1" dirty="0" smtClean="0">
                <a:solidFill>
                  <a:schemeClr val="tx1"/>
                </a:solidFill>
              </a:rPr>
              <a:t>LE JEÛNE AUQUEL </a:t>
            </a:r>
            <a:r>
              <a:rPr lang="fr-FR" sz="4400" b="1" dirty="0" smtClean="0">
                <a:solidFill>
                  <a:schemeClr val="tx1"/>
                </a:solidFill>
              </a:rPr>
              <a:t>DIEU </a:t>
            </a:r>
            <a:r>
              <a:rPr lang="fr-FR" sz="4400" b="1" dirty="0" smtClean="0">
                <a:solidFill>
                  <a:schemeClr val="tx1"/>
                </a:solidFill>
              </a:rPr>
              <a:t>PREND PLAISIR</a:t>
            </a:r>
            <a:endParaRPr lang="en-US" sz="44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66"/>
          </a:solidFill>
        </p:spPr>
        <p:txBody>
          <a:bodyPr>
            <a:normAutofit/>
          </a:bodyPr>
          <a:lstStyle/>
          <a:p>
            <a:pPr algn="ctr"/>
            <a:r>
              <a:rPr lang="fr-FR" sz="4400" dirty="0" smtClean="0">
                <a:solidFill>
                  <a:srgbClr val="FFFF00"/>
                </a:solidFill>
                <a:latin typeface="Arial Rounded MT Bold" pitchFamily="34" charset="0"/>
              </a:rPr>
              <a:t>ESAÏE 58:1-11</a:t>
            </a:r>
            <a:endParaRPr lang="en-US" sz="4400" dirty="0" smtClean="0">
              <a:solidFill>
                <a:srgbClr val="FFFF00"/>
              </a:solidFill>
              <a:latin typeface="Arial Rounded MT Bold" pitchFamily="34" charset="0"/>
            </a:endParaRPr>
          </a:p>
          <a:p>
            <a:pPr algn="just"/>
            <a:r>
              <a:rPr lang="fr-FR" sz="4800" dirty="0" smtClean="0">
                <a:solidFill>
                  <a:schemeClr val="bg1"/>
                </a:solidFill>
                <a:latin typeface="Arial Rounded MT Bold" pitchFamily="34" charset="0"/>
              </a:rPr>
              <a:t>1 ¶ Crie à plein gosier, ne te retiens pas, Élève ta voix comme une trompette, Et annonce à mon peuple ses iniquités, A la maison de Jacob ses péchés</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66"/>
          </a:solidFill>
        </p:spPr>
        <p:txBody>
          <a:bodyPr>
            <a:normAutofit/>
          </a:bodyPr>
          <a:lstStyle/>
          <a:p>
            <a:pPr algn="just"/>
            <a:r>
              <a:rPr lang="fr-FR" sz="4600" dirty="0" smtClean="0">
                <a:solidFill>
                  <a:schemeClr val="bg1"/>
                </a:solidFill>
                <a:latin typeface="Arial Rounded MT Bold" pitchFamily="34" charset="0"/>
              </a:rPr>
              <a:t> 2 Tous les jours ils me cherchent, Ils veulent connaître mes voies; Comme une nation qui aurait pratiqué la justice Et n'aurait pas abandonné la loi de son Dieu, Ils me demandent des arrêts de justice, Ils désirent l'approche de Dieu. -</a:t>
            </a:r>
            <a:endParaRPr lang="en-US" sz="4600" dirty="0" smtClean="0">
              <a:solidFill>
                <a:schemeClr val="bg1"/>
              </a:solidFill>
              <a:latin typeface="Arial Rounded MT Bold" pitchFamily="34" charset="0"/>
            </a:endParaRPr>
          </a:p>
          <a:p>
            <a:pPr algn="just">
              <a:buNone/>
            </a:pPr>
            <a:endParaRPr lang="en-US" sz="4400" dirty="0" smtClean="0">
              <a:solidFill>
                <a:schemeClr val="bg1"/>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66"/>
          </a:solidFill>
        </p:spPr>
        <p:txBody>
          <a:bodyPr>
            <a:normAutofit fontScale="92500" lnSpcReduction="20000"/>
          </a:bodyPr>
          <a:lstStyle/>
          <a:p>
            <a:pPr algn="just"/>
            <a:r>
              <a:rPr lang="fr-FR" sz="4400" dirty="0" smtClean="0">
                <a:solidFill>
                  <a:schemeClr val="bg1"/>
                </a:solidFill>
                <a:latin typeface="Arial Rounded MT Bold" pitchFamily="34" charset="0"/>
              </a:rPr>
              <a:t> 3 ¶ Que nous sert de jeûner, si tu ne le vois pas? De mortifier notre âme, si tu n'y as point égard? -Voici, le jour de votre jeûne, vous vous livrez à vos penchants, Et vous traitez durement tous vos mercenaires.</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4 Voici, vous jeûnez pour disputer et vous quereller, Pour frapper méchamment du poing; Vous ne jeûnez pas comme le veut ce jour, Pour que votre voix soit entendue en haut</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66"/>
          </a:solidFill>
        </p:spPr>
        <p:txBody>
          <a:bodyPr>
            <a:normAutofit fontScale="92500" lnSpcReduction="20000"/>
          </a:bodyPr>
          <a:lstStyle/>
          <a:p>
            <a:pPr algn="just"/>
            <a:r>
              <a:rPr lang="fr-FR" sz="4400" dirty="0" smtClean="0">
                <a:solidFill>
                  <a:schemeClr val="bg1"/>
                </a:solidFill>
                <a:latin typeface="Arial Rounded MT Bold" pitchFamily="34" charset="0"/>
              </a:rPr>
              <a:t> 5 Est-ce là le jeûne auquel je prends plaisir, Un jour où l'homme humilie son âme? Courber la tête comme un jonc, Et se coucher sur le sac et la cendre, Est-ce là ce que tu appelleras un jeûne, Un jour agréable à l'Éternel?</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6 Voici le jeûne auquel je prends plaisir: Détache les chaînes de la méchanceté, Dénoue les liens de la servitude, Renvoie libres les opprimés, Et que l'on rompe toute espèce de joug</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66"/>
          </a:solidFill>
        </p:spPr>
        <p:txBody>
          <a:bodyPr>
            <a:normAutofit fontScale="92500" lnSpcReduction="10000"/>
          </a:bodyPr>
          <a:lstStyle/>
          <a:p>
            <a:pPr algn="just"/>
            <a:r>
              <a:rPr lang="fr-FR" sz="4400" dirty="0" smtClean="0">
                <a:solidFill>
                  <a:schemeClr val="bg1"/>
                </a:solidFill>
                <a:latin typeface="Arial Rounded MT Bold" pitchFamily="34" charset="0"/>
              </a:rPr>
              <a:t> 7 Partage ton pain avec celui qui a faim, Et fais entrer dans ta maison les malheureux sans asile; Si tu vois un homme nu, couvre-le, Et ne te détourne pas de ton semblable.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8 ¶ Alors ta lumière poindra comme l'aurore, Et ta guérison germera promptement; Ta justice marchera devant toi, Et la gloire de l'Éternel t'accompagnera.</a:t>
            </a:r>
            <a:endParaRPr lang="en-US" sz="4400" dirty="0" smtClean="0">
              <a:solidFill>
                <a:srgbClr val="FFFF00"/>
              </a:solidFill>
              <a:latin typeface="Arial Rounded MT Bold" pitchFamily="34" charset="0"/>
            </a:endParaRPr>
          </a:p>
          <a:p>
            <a:pPr algn="just"/>
            <a:endParaRPr lang="en-US" sz="4400" dirty="0">
              <a:solidFill>
                <a:schemeClr val="bg1"/>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66"/>
          </a:solidFill>
        </p:spPr>
        <p:txBody>
          <a:bodyPr>
            <a:normAutofit fontScale="92500" lnSpcReduction="10000"/>
          </a:bodyPr>
          <a:lstStyle/>
          <a:p>
            <a:pPr algn="just"/>
            <a:r>
              <a:rPr lang="fr-FR" sz="4400" dirty="0" smtClean="0">
                <a:solidFill>
                  <a:schemeClr val="bg1"/>
                </a:solidFill>
                <a:latin typeface="Arial Rounded MT Bold" pitchFamily="34" charset="0"/>
              </a:rPr>
              <a:t> 9 Alors tu appelleras, et l'Éternel répondra; Tu crieras, et il dira: Me voici! Si tu éloignes du milieu de toi le joug, Les gestes menaçants et les discours injurieux,</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10 Si tu donnes ta propre subsistance à celui qui a faim, Si tu rassasies l'âme indigente, Ta lumière se lèvera sur l'obscurité, Et tes ténèbres seront comme le midi.</a:t>
            </a:r>
            <a:endParaRPr lang="en-US" sz="4400" dirty="0" smtClean="0">
              <a:solidFill>
                <a:srgbClr val="FFFF00"/>
              </a:solidFill>
              <a:latin typeface="Arial Rounded MT Bold" pitchFamily="34" charset="0"/>
            </a:endParaRPr>
          </a:p>
          <a:p>
            <a:pPr algn="just"/>
            <a:endParaRPr lang="en-US" sz="4400" dirty="0">
              <a:solidFill>
                <a:schemeClr val="bg1"/>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6666"/>
          </a:solidFill>
        </p:spPr>
        <p:txBody>
          <a:bodyPr>
            <a:normAutofit/>
          </a:bodyPr>
          <a:lstStyle/>
          <a:p>
            <a:pPr algn="just"/>
            <a:r>
              <a:rPr lang="fr-FR" sz="4400" dirty="0" smtClean="0">
                <a:solidFill>
                  <a:srgbClr val="FFFF00"/>
                </a:solidFill>
                <a:latin typeface="Arial Rounded MT Bold" pitchFamily="34" charset="0"/>
              </a:rPr>
              <a:t> 11 </a:t>
            </a:r>
            <a:r>
              <a:rPr lang="fr-FR" sz="4400" dirty="0" smtClean="0">
                <a:solidFill>
                  <a:schemeClr val="bg1"/>
                </a:solidFill>
                <a:latin typeface="Arial Rounded MT Bold" pitchFamily="34" charset="0"/>
              </a:rPr>
              <a:t>L'Éternel sera toujours ton guide, Il rassasiera ton âme dans les lieux arides, Et il redonnera de la vigueur à tes membres; Tu seras comme un jardin arrosé, Comme une source dont les eaux ne tarissent pas.</a:t>
            </a:r>
            <a:endParaRPr lang="en-US" sz="4400" dirty="0">
              <a:solidFill>
                <a:schemeClr val="bg1"/>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ctr"/>
            <a:r>
              <a:rPr lang="fr-FR" sz="4000" b="1" dirty="0" smtClean="0">
                <a:solidFill>
                  <a:srgbClr val="0033CC"/>
                </a:solidFill>
                <a:latin typeface="Arial Rounded MT Bold" pitchFamily="34" charset="0"/>
              </a:rPr>
              <a:t>INTRODUCTION</a:t>
            </a:r>
            <a:endParaRPr lang="en-US" sz="4000" dirty="0" smtClean="0">
              <a:solidFill>
                <a:srgbClr val="0033CC"/>
              </a:solidFill>
              <a:latin typeface="Arial Rounded MT Bold" pitchFamily="34" charset="0"/>
            </a:endParaRPr>
          </a:p>
          <a:p>
            <a:pPr algn="just"/>
            <a:r>
              <a:rPr lang="fr-FR" sz="4000" b="1" dirty="0" smtClean="0">
                <a:latin typeface="Arial Rounded MT Bold" pitchFamily="34" charset="0"/>
              </a:rPr>
              <a:t>Qu’est-ce que le Jeûne ?</a:t>
            </a:r>
            <a:endParaRPr lang="en-US" sz="4000" dirty="0" smtClean="0">
              <a:latin typeface="Arial Rounded MT Bold" pitchFamily="34" charset="0"/>
            </a:endParaRPr>
          </a:p>
          <a:p>
            <a:pPr algn="just"/>
            <a:r>
              <a:rPr lang="fr-FR" sz="4000" b="1" dirty="0" smtClean="0">
                <a:solidFill>
                  <a:srgbClr val="0033CC"/>
                </a:solidFill>
                <a:latin typeface="Arial Rounded MT Bold" pitchFamily="34" charset="0"/>
              </a:rPr>
              <a:t>Source : Le Jeûne Biblique (internet)</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«Tout d'abord, qu'est-ce que le jeûne ? Le jeûne, c'est simplement se priver de nourriture et quelquefois de boisson pendant un certain temps.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temps est variable selon la conduite du Saint-Esprit et selon ce que le Seigneur nous montre. </a:t>
            </a:r>
            <a:endParaRPr lang="en-US" sz="4000" dirty="0" smtClean="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Mais </a:t>
            </a:r>
            <a:r>
              <a:rPr lang="fr-FR" sz="4000" dirty="0" smtClean="0">
                <a:latin typeface="Arial Rounded MT Bold" pitchFamily="34" charset="0"/>
              </a:rPr>
              <a:t>ça peut aller jusqu'à quarante jours, puisque le Seigneur a jeûné, (il s'est privé de nourriture, pas de boisson), pendant quarante jours.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Moïse, lui, a jeûné sans boire ni manger pendant </a:t>
            </a:r>
            <a:r>
              <a:rPr lang="fr-FR" sz="4000" b="1" u="sng" dirty="0" smtClean="0">
                <a:solidFill>
                  <a:srgbClr val="0033CC"/>
                </a:solidFill>
                <a:latin typeface="Arial Rounded MT Bold" pitchFamily="34" charset="0"/>
              </a:rPr>
              <a:t>deux fois</a:t>
            </a:r>
            <a:r>
              <a:rPr lang="fr-FR" sz="4000" dirty="0" smtClean="0">
                <a:solidFill>
                  <a:srgbClr val="0033CC"/>
                </a:solidFill>
                <a:latin typeface="Arial Rounded MT Bold" pitchFamily="34" charset="0"/>
              </a:rPr>
              <a:t> quarante jours de suite, ce qui était vraiment surnaturel parce qu'on ne peut pas faire ça si on n'est pas conduit par le Seigneur. </a:t>
            </a:r>
            <a:endParaRPr lang="en-US" sz="4000" dirty="0" smtClean="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Mais </a:t>
            </a:r>
            <a:r>
              <a:rPr lang="fr-FR" sz="4000" dirty="0" smtClean="0">
                <a:latin typeface="Arial Rounded MT Bold" pitchFamily="34" charset="0"/>
              </a:rPr>
              <a:t>de toutes manières, que ce soit un jour, que ce soient deux, dix ou quarante, on doit être conduit par le Seigneur et le faire comme un acte de foi. » </a:t>
            </a:r>
            <a:endParaRPr lang="en-US" sz="4000" dirty="0" smtClean="0">
              <a:latin typeface="Arial Rounded MT Bold" pitchFamily="34" charset="0"/>
            </a:endParaRPr>
          </a:p>
          <a:p>
            <a:pPr algn="just" fontAlgn="base"/>
            <a:r>
              <a:rPr lang="fr-FR" sz="4000" b="1" dirty="0" smtClean="0">
                <a:solidFill>
                  <a:srgbClr val="0033CC"/>
                </a:solidFill>
                <a:latin typeface="Arial Rounded MT Bold" pitchFamily="34" charset="0"/>
              </a:rPr>
              <a:t>Pourquoi Jeûner ?</a:t>
            </a:r>
            <a:endParaRPr lang="en-US" sz="4000" dirty="0" smtClean="0">
              <a:solidFill>
                <a:srgbClr val="0033CC"/>
              </a:solidFill>
              <a:latin typeface="Arial Rounded MT Bold" pitchFamily="34" charset="0"/>
            </a:endParaRPr>
          </a:p>
          <a:p>
            <a:pPr lvl="0" algn="just" fontAlgn="base"/>
            <a:r>
              <a:rPr lang="fr-FR" sz="4000" dirty="0" smtClean="0">
                <a:latin typeface="Arial Rounded MT Bold" pitchFamily="34" charset="0"/>
              </a:rPr>
              <a:t>« Nous jeûnons pour nous accorder suffisamment de temps pour prier et chercher Dieu. </a:t>
            </a:r>
            <a:endParaRPr lang="en-US" sz="40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fr-FR" sz="4000" dirty="0" smtClean="0">
                <a:latin typeface="Arial Rounded MT Bold" pitchFamily="34" charset="0"/>
              </a:rPr>
              <a:t>Il </a:t>
            </a:r>
            <a:r>
              <a:rPr lang="fr-FR" sz="4000" dirty="0" smtClean="0">
                <a:latin typeface="Arial Rounded MT Bold" pitchFamily="34" charset="0"/>
              </a:rPr>
              <a:t>est difficile de trouver un passage qui fait mention du jeûne sans prière, ce qui nous conduit à croire que jeûner sans prier, n’est qu’une peine perdue. Les deux mentions du jeûne dans le livre des Actes, ajoutent la prière au jeûne. » </a:t>
            </a:r>
            <a:endParaRPr lang="en-US" sz="4000" dirty="0" smtClean="0">
              <a:latin typeface="Arial Rounded MT Bold" pitchFamily="34" charset="0"/>
            </a:endParaRPr>
          </a:p>
          <a:p>
            <a:pPr lvl="0" algn="just" fontAlgn="base"/>
            <a:r>
              <a:rPr lang="fr-FR" sz="2800" dirty="0" smtClean="0">
                <a:solidFill>
                  <a:srgbClr val="0033CC"/>
                </a:solidFill>
                <a:latin typeface="Arial Rounded MT Bold" pitchFamily="34" charset="0"/>
              </a:rPr>
              <a:t>https://www.davidservant.com/other_languages/french/tdmm/tdmm_french_26</a:t>
            </a:r>
            <a:r>
              <a:rPr lang="fr-FR" sz="4000" dirty="0" smtClean="0">
                <a:solidFill>
                  <a:srgbClr val="0033CC"/>
                </a:solidFill>
                <a:latin typeface="Arial Rounded MT Bold" pitchFamily="34" charset="0"/>
              </a:rPr>
              <a:t> </a:t>
            </a:r>
            <a:endParaRPr lang="en-US" sz="4000" dirty="0">
              <a:solidFill>
                <a:srgbClr val="0033CC"/>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dirty="0" smtClean="0">
                <a:solidFill>
                  <a:srgbClr val="FFFF00"/>
                </a:solidFill>
                <a:latin typeface="Arial Rounded MT Bold" pitchFamily="34" charset="0"/>
              </a:rPr>
              <a:t>Mt 9:14 </a:t>
            </a:r>
            <a:r>
              <a:rPr lang="fr-FR" sz="4400" dirty="0" smtClean="0">
                <a:solidFill>
                  <a:schemeClr val="bg1"/>
                </a:solidFill>
                <a:latin typeface="Arial Rounded MT Bold" pitchFamily="34" charset="0"/>
              </a:rPr>
              <a:t>¶ Alors les disciples de Jean vinrent auprès de Jésus, et dirent: Pourquoi nous et les pharisiens jeûnons-nous, tandis que tes disciples ne jeûnent point?</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15 Jésus leur répondit: Les amis de l'époux peuvent-ils s'affliger pendant que l'époux est avec eux? Les jours viendront où l'époux leur sera enlevé, et alors ils jeûneront</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marL="0" indent="0" algn="ctr">
              <a:buNone/>
            </a:pPr>
            <a:r>
              <a:rPr lang="fr-FR" sz="4400" dirty="0" smtClean="0">
                <a:solidFill>
                  <a:schemeClr val="bg1"/>
                </a:solidFill>
                <a:latin typeface="Arial Rounded MT Bold" pitchFamily="34" charset="0"/>
              </a:rPr>
              <a:t> </a:t>
            </a:r>
            <a:r>
              <a:rPr lang="fr-FR" sz="4400" b="1" dirty="0" smtClean="0">
                <a:solidFill>
                  <a:srgbClr val="FFFF00"/>
                </a:solidFill>
                <a:latin typeface="Arial Rounded MT Bold" pitchFamily="34" charset="0"/>
              </a:rPr>
              <a:t>195 </a:t>
            </a:r>
            <a:r>
              <a:rPr lang="fr-FR" sz="4400" b="1" dirty="0" smtClean="0">
                <a:solidFill>
                  <a:srgbClr val="FFFF00"/>
                </a:solidFill>
                <a:latin typeface="Arial Rounded MT Bold" pitchFamily="34" charset="0"/>
              </a:rPr>
              <a:t>Fr CE J’AI SOIF DE TA PRÉSENCE</a:t>
            </a:r>
            <a:endParaRPr lang="en-US" sz="4400" dirty="0" smtClean="0">
              <a:solidFill>
                <a:srgbClr val="FFFF00"/>
              </a:solidFill>
              <a:latin typeface="Arial Rounded MT Bold" pitchFamily="34" charset="0"/>
            </a:endParaRPr>
          </a:p>
          <a:p>
            <a:pPr marL="0" indent="0" algn="ctr">
              <a:buNone/>
            </a:pPr>
            <a:r>
              <a:rPr lang="fr-FR" sz="4400" dirty="0" smtClean="0">
                <a:solidFill>
                  <a:srgbClr val="00B0F0"/>
                </a:solidFill>
                <a:latin typeface="Arial Rounded MT Bold" pitchFamily="34" charset="0"/>
              </a:rPr>
              <a:t>1.</a:t>
            </a:r>
            <a:endParaRPr lang="en-US" sz="4400" dirty="0" smtClean="0">
              <a:solidFill>
                <a:srgbClr val="00B0F0"/>
              </a:solidFill>
              <a:latin typeface="Arial Rounded MT Bold" pitchFamily="34" charset="0"/>
            </a:endParaRPr>
          </a:p>
          <a:p>
            <a:pPr marL="0" indent="0" algn="ctr">
              <a:buNone/>
            </a:pPr>
            <a:r>
              <a:rPr lang="fr-FR" sz="4400" dirty="0" smtClean="0">
                <a:solidFill>
                  <a:schemeClr val="bg1"/>
                </a:solidFill>
                <a:latin typeface="Arial Rounded MT Bold" pitchFamily="34" charset="0"/>
              </a:rPr>
              <a:t>J’ai soif de ta présence,</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Divin chef de ma foi;</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Dans ma faiblesse immense</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Que ferais-je sans Toi?</a:t>
            </a:r>
            <a:endParaRPr lang="en-US" sz="4400" dirty="0" smtClean="0">
              <a:solidFill>
                <a:schemeClr val="bg1"/>
              </a:solidFill>
              <a:latin typeface="Arial Rounded MT Bold" pitchFamily="34" charset="0"/>
            </a:endParaRPr>
          </a:p>
          <a:p>
            <a:pPr marL="0" indent="0" algn="ctr">
              <a:buNone/>
            </a:pPr>
            <a:r>
              <a:rPr lang="fr-FR" sz="4400" dirty="0" smtClean="0">
                <a:solidFill>
                  <a:srgbClr val="00B0F0"/>
                </a:solidFill>
                <a:latin typeface="Arial Rounded MT Bold" pitchFamily="34" charset="0"/>
              </a:rPr>
              <a:t>Refrain</a:t>
            </a:r>
            <a:endParaRPr lang="en-US" sz="4400" dirty="0" smtClean="0">
              <a:solidFill>
                <a:srgbClr val="00B0F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Chaque jour, à chaque heure,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Oh! J’ai besoin de toi;</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Viens, Jésus, et demeure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Auprès de moi</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marL="0" indent="0" algn="ctr">
              <a:buNone/>
            </a:pPr>
            <a:r>
              <a:rPr lang="fr-FR" sz="4400" dirty="0" smtClean="0">
                <a:solidFill>
                  <a:srgbClr val="00B0F0"/>
                </a:solidFill>
                <a:latin typeface="Arial Rounded MT Bold" pitchFamily="34" charset="0"/>
              </a:rPr>
              <a:t>2</a:t>
            </a:r>
            <a:r>
              <a:rPr lang="fr-FR" sz="4400" dirty="0" smtClean="0">
                <a:solidFill>
                  <a:srgbClr val="00B0F0"/>
                </a:solidFill>
                <a:latin typeface="Arial Rounded MT Bold" pitchFamily="34" charset="0"/>
              </a:rPr>
              <a:t>.</a:t>
            </a:r>
            <a:endParaRPr lang="en-US" sz="4400" dirty="0" smtClean="0">
              <a:solidFill>
                <a:srgbClr val="00B0F0"/>
              </a:solidFill>
              <a:latin typeface="Arial Rounded MT Bold" pitchFamily="34" charset="0"/>
            </a:endParaRPr>
          </a:p>
          <a:p>
            <a:pPr marL="0" indent="0" algn="ctr">
              <a:buNone/>
            </a:pPr>
            <a:r>
              <a:rPr lang="fr-FR" sz="4400" dirty="0" smtClean="0">
                <a:solidFill>
                  <a:schemeClr val="bg1"/>
                </a:solidFill>
                <a:latin typeface="Arial Rounded MT Bold" pitchFamily="34" charset="0"/>
              </a:rPr>
              <a:t>Pendant les jours d’orage,</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D’obscurité, d’effroi,</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Quand faiblit mon courage,</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Que ferais-je sans Toi?</a:t>
            </a:r>
            <a:endParaRPr lang="en-US" sz="4400" dirty="0" smtClean="0">
              <a:solidFill>
                <a:schemeClr val="bg1"/>
              </a:solidFill>
              <a:latin typeface="Arial Rounded MT Bold" pitchFamily="34" charset="0"/>
            </a:endParaRPr>
          </a:p>
          <a:p>
            <a:pPr marL="0" indent="0" algn="ctr">
              <a:buNone/>
            </a:pPr>
            <a:r>
              <a:rPr lang="fr-FR" sz="4400" dirty="0" smtClean="0">
                <a:solidFill>
                  <a:srgbClr val="00B0F0"/>
                </a:solidFill>
                <a:latin typeface="Arial Rounded MT Bold" pitchFamily="34" charset="0"/>
              </a:rPr>
              <a:t>3.</a:t>
            </a:r>
            <a:endParaRPr lang="en-US" sz="4400" dirty="0" smtClean="0">
              <a:solidFill>
                <a:srgbClr val="00B0F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O Jésus, ta présence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C’est la vie et la paix;</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La paix dans la souffrance,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Et la vie à jamais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b="1" dirty="0" smtClean="0">
                <a:solidFill>
                  <a:srgbClr val="FFFF00"/>
                </a:solidFill>
                <a:latin typeface="Arial Rounded MT Bold" pitchFamily="34" charset="0"/>
              </a:rPr>
              <a:t>Apocalypse </a:t>
            </a:r>
            <a:r>
              <a:rPr lang="fr-FR" sz="4400" b="1" dirty="0" smtClean="0">
                <a:solidFill>
                  <a:srgbClr val="FFFF00"/>
                </a:solidFill>
                <a:latin typeface="Arial Rounded MT Bold" pitchFamily="34" charset="0"/>
              </a:rPr>
              <a:t>22:17, 20,21</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17 Et l'Esprit et l'épouse disent: Viens. Et que celui qui entend dise: Viens. Et que celui qui a soif vienne; que celui qui veut, prenne de l'eau de la vie, gratuitement.</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20 ¶ Celui qui atteste ces choses dit: Oui, je viens bientôt. Amen! Viens, Seigneur Jésus! 21 Que la grâce du Seigneur Jésus soit avec tous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Jésus </a:t>
            </a:r>
            <a:r>
              <a:rPr lang="fr-FR" sz="4400" dirty="0" smtClean="0">
                <a:solidFill>
                  <a:schemeClr val="bg1"/>
                </a:solidFill>
                <a:latin typeface="Arial Rounded MT Bold" pitchFamily="34" charset="0"/>
              </a:rPr>
              <a:t>a prédit le temps où ses disciples allèrent jeunés pour implorer sa présence parce qu’ils ont l’envie d’être en sa présence.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 chrétien qui se sent éloigné de Dieu soit par les préoccupations, ou par les vicissitudes de cette vie est avisé a tout déposer pour chercher la face de Dieu.</a:t>
            </a:r>
            <a:endParaRPr lang="en-US" sz="4400" dirty="0">
              <a:solidFill>
                <a:srgbClr val="FFFF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FF0000"/>
                </a:solidFill>
                <a:latin typeface="Arial Rounded MT Bold" pitchFamily="34" charset="0"/>
              </a:rPr>
              <a:t>JEÛNER POUR CHERCHER LA PROTECTION DE DIEU</a:t>
            </a:r>
            <a:endParaRPr lang="en-US" sz="4000" dirty="0" smtClean="0">
              <a:solidFill>
                <a:srgbClr val="FF0000"/>
              </a:solidFill>
              <a:latin typeface="Arial Rounded MT Bold" pitchFamily="34" charset="0"/>
            </a:endParaRPr>
          </a:p>
          <a:p>
            <a:pPr algn="just"/>
            <a:r>
              <a:rPr lang="fr-FR" sz="4000" b="1" dirty="0" smtClean="0">
                <a:solidFill>
                  <a:schemeClr val="tx1"/>
                </a:solidFill>
                <a:latin typeface="Arial Rounded MT Bold" pitchFamily="34" charset="0"/>
              </a:rPr>
              <a:t>2Ch </a:t>
            </a:r>
            <a:r>
              <a:rPr lang="fr-FR" sz="4000" b="1" dirty="0" smtClean="0">
                <a:solidFill>
                  <a:schemeClr val="tx1"/>
                </a:solidFill>
                <a:latin typeface="Arial Rounded MT Bold" pitchFamily="34" charset="0"/>
              </a:rPr>
              <a:t>20:2-4</a:t>
            </a:r>
            <a:r>
              <a:rPr lang="fr-FR" sz="4000" dirty="0" smtClean="0">
                <a:solidFill>
                  <a:schemeClr val="tx1"/>
                </a:solidFill>
                <a:latin typeface="Arial Rounded MT Bold" pitchFamily="34" charset="0"/>
              </a:rPr>
              <a:t> </a:t>
            </a:r>
          </a:p>
          <a:p>
            <a:pPr algn="just"/>
            <a:r>
              <a:rPr lang="fr-FR" sz="4000" dirty="0" smtClean="0">
                <a:solidFill>
                  <a:srgbClr val="000066"/>
                </a:solidFill>
                <a:latin typeface="Arial Rounded MT Bold" pitchFamily="34" charset="0"/>
              </a:rPr>
              <a:t>2 On </a:t>
            </a:r>
            <a:r>
              <a:rPr lang="fr-FR" sz="4000" dirty="0" smtClean="0">
                <a:solidFill>
                  <a:srgbClr val="000066"/>
                </a:solidFill>
                <a:latin typeface="Arial Rounded MT Bold" pitchFamily="34" charset="0"/>
              </a:rPr>
              <a:t>vint en informer Josaphat, en disant: Une multitude nombreuse s'avance contre toi depuis l'autre côté de la mer, depuis la Syrie, et ils sont à </a:t>
            </a:r>
            <a:r>
              <a:rPr lang="fr-FR" sz="4000" dirty="0" err="1" smtClean="0">
                <a:solidFill>
                  <a:srgbClr val="000066"/>
                </a:solidFill>
                <a:latin typeface="Arial Rounded MT Bold" pitchFamily="34" charset="0"/>
              </a:rPr>
              <a:t>Hatsatson</a:t>
            </a:r>
            <a:r>
              <a:rPr lang="fr-FR" sz="4000" dirty="0" smtClean="0">
                <a:solidFill>
                  <a:srgbClr val="000066"/>
                </a:solidFill>
                <a:latin typeface="Arial Rounded MT Bold" pitchFamily="34" charset="0"/>
              </a:rPr>
              <a:t>-Thamar, qui est En-</a:t>
            </a:r>
            <a:r>
              <a:rPr lang="fr-FR" sz="4000" dirty="0" err="1" smtClean="0">
                <a:solidFill>
                  <a:srgbClr val="000066"/>
                </a:solidFill>
                <a:latin typeface="Arial Rounded MT Bold" pitchFamily="34" charset="0"/>
              </a:rPr>
              <a:t>Guédi</a:t>
            </a:r>
            <a:r>
              <a:rPr lang="fr-FR" sz="4000"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a:p>
            <a:pPr algn="just"/>
            <a:endParaRPr lang="en-US" sz="4000" dirty="0" smtClean="0">
              <a:solidFill>
                <a:srgbClr val="000066"/>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00066"/>
                </a:solidFill>
                <a:latin typeface="Arial Rounded MT Bold" pitchFamily="34" charset="0"/>
              </a:rPr>
              <a:t>3 </a:t>
            </a:r>
            <a:r>
              <a:rPr lang="fr-FR" sz="4400" dirty="0" smtClean="0">
                <a:solidFill>
                  <a:srgbClr val="000066"/>
                </a:solidFill>
                <a:latin typeface="Arial Rounded MT Bold" pitchFamily="34" charset="0"/>
              </a:rPr>
              <a:t>Dans sa frayeur, Josaphat se disposa à chercher l'Éternel, et il publia un jeûne pour tout Juda.</a:t>
            </a:r>
            <a:endParaRPr lang="en-US" sz="4400"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4 </a:t>
            </a:r>
            <a:r>
              <a:rPr lang="fr-FR" sz="4400" dirty="0" smtClean="0">
                <a:solidFill>
                  <a:srgbClr val="FF0000"/>
                </a:solidFill>
                <a:latin typeface="Arial Rounded MT Bold" pitchFamily="34" charset="0"/>
              </a:rPr>
              <a:t>Juda s'assembla pour invoquer l'Éternel, et l'on vint de toutes les villes de Juda pour chercher l'Éternel</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2400" b="1" dirty="0" smtClean="0">
                <a:solidFill>
                  <a:srgbClr val="FF0000"/>
                </a:solidFill>
                <a:latin typeface="Arial Rounded MT Bold" pitchFamily="34" charset="0"/>
              </a:rPr>
              <a:t>JEÛNER POUR CHERCHER LA PROTECTION DE DIEU</a:t>
            </a:r>
            <a:endParaRPr lang="en-US" sz="2400" dirty="0" smtClean="0">
              <a:solidFill>
                <a:srgbClr val="FF0000"/>
              </a:solidFill>
              <a:latin typeface="Arial Rounded MT Bold" pitchFamily="34" charset="0"/>
            </a:endParaRPr>
          </a:p>
          <a:p>
            <a:pPr algn="just"/>
            <a:r>
              <a:rPr lang="fr-FR" sz="4400" b="1" dirty="0" smtClean="0">
                <a:solidFill>
                  <a:srgbClr val="FF0000"/>
                </a:solidFill>
                <a:latin typeface="Arial Rounded MT Bold" pitchFamily="34" charset="0"/>
              </a:rPr>
              <a:t>Esdras </a:t>
            </a:r>
            <a:r>
              <a:rPr lang="fr-FR" sz="4400" b="1" dirty="0" smtClean="0">
                <a:solidFill>
                  <a:srgbClr val="FF0000"/>
                </a:solidFill>
                <a:latin typeface="Arial Rounded MT Bold" pitchFamily="34" charset="0"/>
              </a:rPr>
              <a:t>8:21</a:t>
            </a:r>
            <a:r>
              <a:rPr lang="fr-FR" sz="4400" dirty="0" smtClean="0">
                <a:solidFill>
                  <a:srgbClr val="FF0000"/>
                </a:solidFill>
                <a:latin typeface="Arial Rounded MT Bold" pitchFamily="34" charset="0"/>
              </a:rPr>
              <a:t> </a:t>
            </a:r>
            <a:endParaRPr lang="fr-FR" sz="4400" dirty="0" smtClean="0">
              <a:solidFill>
                <a:srgbClr val="FF0000"/>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000066"/>
                </a:solidFill>
                <a:latin typeface="Arial Rounded MT Bold" pitchFamily="34" charset="0"/>
              </a:rPr>
              <a:t>Là, près du fleuve d'</a:t>
            </a:r>
            <a:r>
              <a:rPr lang="fr-FR" sz="4400" dirty="0" err="1" smtClean="0">
                <a:solidFill>
                  <a:srgbClr val="000066"/>
                </a:solidFill>
                <a:latin typeface="Arial Rounded MT Bold" pitchFamily="34" charset="0"/>
              </a:rPr>
              <a:t>Ahava</a:t>
            </a:r>
            <a:r>
              <a:rPr lang="fr-FR" sz="4400" dirty="0" smtClean="0">
                <a:solidFill>
                  <a:srgbClr val="000066"/>
                </a:solidFill>
                <a:latin typeface="Arial Rounded MT Bold" pitchFamily="34" charset="0"/>
              </a:rPr>
              <a:t>, je publiai un jeûne d'humiliation devant notre Dieu, afin d'implorer de lui un heureux voyage pour nous, pour nos enfants, et pour tout ce qui nous appartenait.</a:t>
            </a:r>
            <a:endParaRPr lang="en-US" sz="4400" dirty="0">
              <a:solidFill>
                <a:srgbClr val="000066"/>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4800" b="1" dirty="0" smtClean="0">
                <a:solidFill>
                  <a:srgbClr val="002060"/>
                </a:solidFill>
                <a:latin typeface="Arial Rounded MT Bold" pitchFamily="34" charset="0"/>
              </a:rPr>
              <a:t>JEÛNER POUR CHERCHER LA PROTECTION ET LA SAGESSE DIVINE</a:t>
            </a:r>
            <a:endParaRPr lang="en-US" sz="4800" dirty="0" smtClean="0">
              <a:solidFill>
                <a:srgbClr val="002060"/>
              </a:solidFill>
              <a:latin typeface="Arial Rounded MT Bold" pitchFamily="34" charset="0"/>
            </a:endParaRPr>
          </a:p>
          <a:p>
            <a:pPr algn="just"/>
            <a:r>
              <a:rPr lang="fr-FR" sz="4800" b="1" dirty="0" smtClean="0">
                <a:latin typeface="Arial Rounded MT Bold" pitchFamily="34" charset="0"/>
              </a:rPr>
              <a:t>Es 4:15</a:t>
            </a:r>
            <a:r>
              <a:rPr lang="fr-FR" sz="4800" dirty="0" smtClean="0">
                <a:latin typeface="Arial Rounded MT Bold" pitchFamily="34" charset="0"/>
              </a:rPr>
              <a:t> Esther envoya dire à Mardochée:</a:t>
            </a:r>
            <a:endParaRPr lang="en-US" sz="4800" dirty="0" smtClean="0">
              <a:latin typeface="Arial Rounded MT Bold" pitchFamily="34" charset="0"/>
            </a:endParaRPr>
          </a:p>
          <a:p>
            <a:pPr algn="just"/>
            <a:r>
              <a:rPr lang="fr-FR" sz="4800" dirty="0" smtClean="0">
                <a:solidFill>
                  <a:srgbClr val="002060"/>
                </a:solidFill>
                <a:latin typeface="Arial Rounded MT Bold" pitchFamily="34" charset="0"/>
              </a:rPr>
              <a:t> 16 Va, rassemble tous les Juifs qui se trouvent à Suse, et jeûnez pour moi, sans manger ni boire pendant trois jours, ni la nuit ni le jour. Moi aussi, je jeûnerai de même avec mes servantes, puis j'entrerai chez le roi, malgré la loi; et si je dois périr, je périrai</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800" b="1" dirty="0" smtClean="0">
                <a:solidFill>
                  <a:srgbClr val="002060"/>
                </a:solidFill>
                <a:latin typeface="Arial Rounded MT Bold" pitchFamily="34" charset="0"/>
              </a:rPr>
              <a:t>JEÛNER </a:t>
            </a:r>
            <a:r>
              <a:rPr lang="fr-FR" sz="4800" b="1" dirty="0" smtClean="0">
                <a:solidFill>
                  <a:srgbClr val="002060"/>
                </a:solidFill>
                <a:latin typeface="Arial Rounded MT Bold" pitchFamily="34" charset="0"/>
              </a:rPr>
              <a:t>POUR IMPLORER LE PARDON DE DIEU</a:t>
            </a:r>
            <a:endParaRPr lang="en-US" sz="4800" dirty="0" smtClean="0">
              <a:solidFill>
                <a:srgbClr val="002060"/>
              </a:solidFill>
              <a:latin typeface="Arial Rounded MT Bold" pitchFamily="34" charset="0"/>
            </a:endParaRPr>
          </a:p>
          <a:p>
            <a:pPr algn="just"/>
            <a:r>
              <a:rPr lang="fr-FR" sz="4800" b="1" dirty="0" smtClean="0">
                <a:latin typeface="Arial Rounded MT Bold" pitchFamily="34" charset="0"/>
              </a:rPr>
              <a:t>Jonas 3:5</a:t>
            </a:r>
            <a:r>
              <a:rPr lang="fr-FR" sz="4800" dirty="0" smtClean="0">
                <a:latin typeface="Arial Rounded MT Bold" pitchFamily="34" charset="0"/>
              </a:rPr>
              <a:t>-8</a:t>
            </a:r>
            <a:endParaRPr lang="en-US" sz="4800" dirty="0" smtClean="0">
              <a:latin typeface="Arial Rounded MT Bold" pitchFamily="34" charset="0"/>
            </a:endParaRPr>
          </a:p>
          <a:p>
            <a:pPr algn="just"/>
            <a:r>
              <a:rPr lang="fr-FR" sz="4800" dirty="0" smtClean="0">
                <a:latin typeface="Arial Rounded MT Bold" pitchFamily="34" charset="0"/>
              </a:rPr>
              <a:t>5 ¶ Les gens de Ninive crurent à Dieu, ils publièrent un jeûne, et se revêtirent de sacs, depuis les plus grands jusqu'aux plus petits.</a:t>
            </a:r>
            <a:endParaRPr lang="en-US" sz="4800" dirty="0" smtClean="0">
              <a:latin typeface="Arial Rounded MT Bold" pitchFamily="34" charset="0"/>
            </a:endParaRPr>
          </a:p>
          <a:p>
            <a:pPr algn="just"/>
            <a:r>
              <a:rPr lang="fr-FR" sz="4800" dirty="0" smtClean="0">
                <a:solidFill>
                  <a:srgbClr val="002060"/>
                </a:solidFill>
                <a:latin typeface="Arial Rounded MT Bold" pitchFamily="34" charset="0"/>
              </a:rPr>
              <a:t> 6 La chose parvint au roi de Ninive; il se leva de son trône, ôta son manteau, se couvrit d'un sac, et s'assit sur la cendre.</a:t>
            </a:r>
            <a:endParaRPr lang="en-US" sz="4800" dirty="0" smtClean="0">
              <a:solidFill>
                <a:srgbClr val="002060"/>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4800" dirty="0" smtClean="0">
                <a:latin typeface="Arial Rounded MT Bold" pitchFamily="34" charset="0"/>
              </a:rPr>
              <a:t> 7 Et il fit faire dans Ninive cette publication, par ordre du roi et de ses grands; Que les hommes et les bêtes, les bœufs et les brebis, ne goûtent de rien, ne paissent point, et ne boivent point d'eau!</a:t>
            </a:r>
            <a:endParaRPr lang="en-US" sz="4800" dirty="0" smtClean="0">
              <a:latin typeface="Arial Rounded MT Bold" pitchFamily="34" charset="0"/>
            </a:endParaRPr>
          </a:p>
          <a:p>
            <a:pPr algn="just"/>
            <a:r>
              <a:rPr lang="fr-FR" sz="4800" dirty="0" smtClean="0">
                <a:solidFill>
                  <a:srgbClr val="002060"/>
                </a:solidFill>
                <a:latin typeface="Arial Rounded MT Bold" pitchFamily="34" charset="0"/>
              </a:rPr>
              <a:t> 8 Que les hommes et les bêtes soient couverts de sacs, qu'ils crient à Dieu avec force, et qu'ils reviennent tous de leur mauvaise voie et des actes de violence dont leurs mains sont coupables</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fr-FR" sz="4800" dirty="0" smtClean="0">
                <a:latin typeface="Arial Rounded MT Bold" pitchFamily="34" charset="0"/>
              </a:rPr>
              <a:t>Dieu </a:t>
            </a:r>
            <a:r>
              <a:rPr lang="fr-FR" sz="4800" dirty="0" smtClean="0">
                <a:latin typeface="Arial Rounded MT Bold" pitchFamily="34" charset="0"/>
              </a:rPr>
              <a:t>ne dédaigne pas le cœur contrit et humilié.</a:t>
            </a:r>
            <a:endParaRPr lang="en-US" sz="4800" dirty="0" smtClean="0">
              <a:latin typeface="Arial Rounded MT Bold" pitchFamily="34" charset="0"/>
            </a:endParaRPr>
          </a:p>
          <a:p>
            <a:pPr lvl="0" algn="just"/>
            <a:r>
              <a:rPr lang="fr-FR" sz="4800" dirty="0" smtClean="0">
                <a:solidFill>
                  <a:srgbClr val="002060"/>
                </a:solidFill>
                <a:latin typeface="Arial Rounded MT Bold" pitchFamily="34" charset="0"/>
              </a:rPr>
              <a:t>« si nous confessons nos péchés, Dieu est fidèle et juste pour nous les pardonner et pour nous purifier de toutes iniquités.</a:t>
            </a:r>
            <a:endParaRPr lang="en-US" sz="4800" dirty="0" smtClean="0">
              <a:solidFill>
                <a:srgbClr val="002060"/>
              </a:solidFill>
              <a:latin typeface="Arial Rounded MT Bold" pitchFamily="34" charset="0"/>
            </a:endParaRPr>
          </a:p>
          <a:p>
            <a:pPr lvl="0" algn="just"/>
            <a:r>
              <a:rPr lang="fr-FR" sz="4800" dirty="0" smtClean="0">
                <a:latin typeface="Arial Rounded MT Bold" pitchFamily="34" charset="0"/>
              </a:rPr>
              <a:t>« Si mon peuple sur qui est invoqué mon nom s'humilie, prie, et cherche ma face, et s'il se détourne de ses mauvaises voies, -je l'exaucerai des cieux, je lui pardonnerai son péché, et je guérirai son pays. » 2Ch 7:14</a:t>
            </a:r>
            <a:endParaRPr lang="en-US" sz="48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000" b="1" dirty="0" smtClean="0">
                <a:latin typeface="Arial Rounded MT Bold" pitchFamily="34" charset="0"/>
              </a:rPr>
              <a:t>JEÛNER POUR IMPLORER LA RÉVÉLATION DE DIEU</a:t>
            </a:r>
            <a:endParaRPr lang="en-US" sz="4000" dirty="0" smtClean="0">
              <a:latin typeface="Arial Rounded MT Bold" pitchFamily="34" charset="0"/>
            </a:endParaRPr>
          </a:p>
          <a:p>
            <a:pPr algn="just"/>
            <a:r>
              <a:rPr lang="fr-FR" sz="4000" b="1" dirty="0" smtClean="0">
                <a:solidFill>
                  <a:srgbClr val="FFFF00"/>
                </a:solidFill>
                <a:latin typeface="Arial Rounded MT Bold" pitchFamily="34" charset="0"/>
              </a:rPr>
              <a:t>Da 2:17-19</a:t>
            </a:r>
            <a:endParaRPr lang="en-US" sz="4000" dirty="0" smtClean="0">
              <a:solidFill>
                <a:srgbClr val="FFFF00"/>
              </a:solidFill>
              <a:latin typeface="Arial Rounded MT Bold" pitchFamily="34" charset="0"/>
            </a:endParaRPr>
          </a:p>
          <a:p>
            <a:pPr algn="just"/>
            <a:r>
              <a:rPr lang="fr-FR" sz="4000" b="1" dirty="0" smtClean="0">
                <a:latin typeface="Arial Rounded MT Bold" pitchFamily="34" charset="0"/>
              </a:rPr>
              <a:t>17</a:t>
            </a:r>
            <a:r>
              <a:rPr lang="fr-FR" sz="4000" dirty="0" smtClean="0">
                <a:latin typeface="Arial Rounded MT Bold" pitchFamily="34" charset="0"/>
              </a:rPr>
              <a:t> Ensuite Daniel alla dans sa maison, et il instruisit de cette affaire </a:t>
            </a:r>
            <a:r>
              <a:rPr lang="fr-FR" sz="4000" dirty="0" err="1" smtClean="0">
                <a:latin typeface="Arial Rounded MT Bold" pitchFamily="34" charset="0"/>
              </a:rPr>
              <a:t>Hanania</a:t>
            </a:r>
            <a:r>
              <a:rPr lang="fr-FR" sz="4000" dirty="0" smtClean="0">
                <a:latin typeface="Arial Rounded MT Bold" pitchFamily="34" charset="0"/>
              </a:rPr>
              <a:t>, </a:t>
            </a:r>
            <a:r>
              <a:rPr lang="fr-FR" sz="4000" dirty="0" err="1" smtClean="0">
                <a:latin typeface="Arial Rounded MT Bold" pitchFamily="34" charset="0"/>
              </a:rPr>
              <a:t>Mischaël</a:t>
            </a:r>
            <a:r>
              <a:rPr lang="fr-FR" sz="4000" dirty="0" smtClean="0">
                <a:latin typeface="Arial Rounded MT Bold" pitchFamily="34" charset="0"/>
              </a:rPr>
              <a:t> et </a:t>
            </a:r>
            <a:r>
              <a:rPr lang="fr-FR" sz="4000" dirty="0" err="1" smtClean="0">
                <a:latin typeface="Arial Rounded MT Bold" pitchFamily="34" charset="0"/>
              </a:rPr>
              <a:t>Azaria</a:t>
            </a:r>
            <a:r>
              <a:rPr lang="fr-FR" sz="4000" dirty="0" smtClean="0">
                <a:latin typeface="Arial Rounded MT Bold" pitchFamily="34" charset="0"/>
              </a:rPr>
              <a:t>, ses compagnons,</a:t>
            </a:r>
            <a:endParaRPr lang="en-US" sz="4000" dirty="0" smtClean="0">
              <a:latin typeface="Arial Rounded MT Bold" pitchFamily="34" charset="0"/>
            </a:endParaRPr>
          </a:p>
          <a:p>
            <a:pPr algn="just"/>
            <a:r>
              <a:rPr lang="fr-FR" sz="4000" dirty="0" smtClean="0">
                <a:solidFill>
                  <a:srgbClr val="FFFF00"/>
                </a:solidFill>
                <a:latin typeface="Arial Rounded MT Bold" pitchFamily="34" charset="0"/>
              </a:rPr>
              <a:t>18 </a:t>
            </a:r>
            <a:r>
              <a:rPr lang="fr-FR" sz="4000" dirty="0" smtClean="0">
                <a:solidFill>
                  <a:srgbClr val="FFFF00"/>
                </a:solidFill>
                <a:latin typeface="Arial Rounded MT Bold" pitchFamily="34" charset="0"/>
              </a:rPr>
              <a:t>les engageant à implorer la miséricorde du Dieu des cieux, afin qu'on ne fît pas périr Daniel et ses compagnons avec le reste des sages de Babylone.</a:t>
            </a:r>
            <a:endParaRPr lang="en-US" sz="4000" dirty="0" smtClean="0">
              <a:solidFill>
                <a:srgbClr val="FFFF00"/>
              </a:solidFill>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000" dirty="0" smtClean="0">
                <a:latin typeface="Arial Rounded MT Bold" pitchFamily="34" charset="0"/>
              </a:rPr>
              <a:t> 19 Alors le secret fut révélé à Daniel dans une vision pendant la nuit. Et Daniel bénit le Dieu des cieux</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b="1" dirty="0" smtClean="0">
                <a:solidFill>
                  <a:srgbClr val="FFFF00"/>
                </a:solidFill>
                <a:latin typeface="Arial Rounded MT Bold" pitchFamily="34" charset="0"/>
              </a:rPr>
              <a:t>Daniel </a:t>
            </a:r>
            <a:r>
              <a:rPr lang="fr-FR" sz="4000" b="1" dirty="0" smtClean="0">
                <a:solidFill>
                  <a:srgbClr val="FFFF00"/>
                </a:solidFill>
                <a:latin typeface="Arial Rounded MT Bold" pitchFamily="34" charset="0"/>
              </a:rPr>
              <a:t>10:2-3</a:t>
            </a:r>
            <a:r>
              <a:rPr lang="fr-FR" sz="4000" dirty="0" smtClean="0">
                <a:solidFill>
                  <a:srgbClr val="FFFF00"/>
                </a:solidFill>
                <a:latin typeface="Arial Rounded MT Bold" pitchFamily="34" charset="0"/>
              </a:rPr>
              <a:t> </a:t>
            </a:r>
            <a:r>
              <a:rPr lang="fr-FR" sz="4000" dirty="0" smtClean="0">
                <a:latin typeface="Arial Rounded MT Bold" pitchFamily="34" charset="0"/>
              </a:rPr>
              <a:t>En ce temps-là, moi, Daniel, je fus trois semaines dans le deuil.</a:t>
            </a:r>
            <a:endParaRPr lang="en-US" sz="4000" dirty="0" smtClean="0">
              <a:latin typeface="Arial Rounded MT Bold" pitchFamily="34" charset="0"/>
            </a:endParaRPr>
          </a:p>
          <a:p>
            <a:pPr algn="just"/>
            <a:r>
              <a:rPr lang="fr-FR" sz="4000" dirty="0" smtClean="0">
                <a:latin typeface="Arial Rounded MT Bold" pitchFamily="34" charset="0"/>
              </a:rPr>
              <a:t> 3 Je ne mangeai aucun mets délicat, il n'entra ni viande ni vin dans ma bouche, et je ne m'oignis point jusqu'à ce que les trois semaines fussent accomplies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000" b="1" dirty="0" smtClean="0">
                <a:solidFill>
                  <a:srgbClr val="FFFF00"/>
                </a:solidFill>
                <a:latin typeface="Arial Rounded MT Bold" pitchFamily="34" charset="0"/>
              </a:rPr>
              <a:t>Daniel 10:12-13</a:t>
            </a:r>
            <a:r>
              <a:rPr lang="fr-FR" sz="4000" dirty="0" smtClean="0">
                <a:solidFill>
                  <a:srgbClr val="FFFF00"/>
                </a:solidFill>
                <a:latin typeface="Arial Rounded MT Bold" pitchFamily="34" charset="0"/>
              </a:rPr>
              <a:t> </a:t>
            </a:r>
            <a:r>
              <a:rPr lang="fr-FR" sz="4000" dirty="0" smtClean="0">
                <a:latin typeface="Arial Rounded MT Bold" pitchFamily="34" charset="0"/>
              </a:rPr>
              <a:t>Il me dit: Daniel, ne crains rien; car dès le premier jour où tu as eu à cœur de comprendre, et de t'humilier devant ton Dieu, tes paroles ont été entendues, et c'est à cause de tes paroles que je viens.</a:t>
            </a:r>
            <a:endParaRPr lang="en-US" sz="4000" dirty="0" smtClean="0">
              <a:latin typeface="Arial Rounded MT Bold" pitchFamily="34" charset="0"/>
            </a:endParaRPr>
          </a:p>
          <a:p>
            <a:pPr algn="just"/>
            <a:r>
              <a:rPr lang="fr-FR" sz="4000" dirty="0" smtClean="0">
                <a:solidFill>
                  <a:srgbClr val="FFFF00"/>
                </a:solidFill>
                <a:latin typeface="Arial Rounded MT Bold" pitchFamily="34" charset="0"/>
              </a:rPr>
              <a:t>13 </a:t>
            </a:r>
            <a:r>
              <a:rPr lang="fr-FR" sz="4000" dirty="0" smtClean="0">
                <a:solidFill>
                  <a:srgbClr val="FFFF00"/>
                </a:solidFill>
                <a:latin typeface="Arial Rounded MT Bold" pitchFamily="34" charset="0"/>
              </a:rPr>
              <a:t>Le chef du royaume de Perse m'a résisté vingt et un jours; mais voici, </a:t>
            </a:r>
            <a:r>
              <a:rPr lang="fr-FR" sz="4000" dirty="0" err="1" smtClean="0">
                <a:solidFill>
                  <a:srgbClr val="FFFF00"/>
                </a:solidFill>
                <a:latin typeface="Arial Rounded MT Bold" pitchFamily="34" charset="0"/>
              </a:rPr>
              <a:t>Micaël</a:t>
            </a:r>
            <a:r>
              <a:rPr lang="fr-FR" sz="4000" dirty="0" smtClean="0">
                <a:solidFill>
                  <a:srgbClr val="FFFF00"/>
                </a:solidFill>
                <a:latin typeface="Arial Rounded MT Bold" pitchFamily="34" charset="0"/>
              </a:rPr>
              <a:t>, l'un des principaux chefs, est venu à mon secours, et je suis demeuré là auprès des rois de Perse</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Les </a:t>
            </a:r>
            <a:r>
              <a:rPr lang="fr-FR" sz="4000" dirty="0" smtClean="0">
                <a:latin typeface="Arial Rounded MT Bold" pitchFamily="34" charset="0"/>
              </a:rPr>
              <a:t>choses révélées sont à l’homme et les choses cachées sont à Dieu.</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On peut jeûner pour trouver la révélation de Dieu dans les choses secrètes.</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Le diable ne veut pas que les hommes soient informés des choses cachées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L’ignorance </a:t>
            </a:r>
            <a:r>
              <a:rPr lang="fr-FR" sz="4400" dirty="0" smtClean="0">
                <a:latin typeface="Arial Rounded MT Bold" pitchFamily="34" charset="0"/>
              </a:rPr>
              <a:t>de l’homme est son plus grand ennemi.</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L’homme informé ne bronche pas facilement.</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 Mon peuple périt faute de connaissance.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  L’Esprit connaît tout, même les profondeurs de Dieu. »</a:t>
            </a:r>
            <a:endParaRPr lang="en-US" sz="4400" dirty="0">
              <a:solidFill>
                <a:srgbClr val="FFFF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smtClean="0">
                <a:solidFill>
                  <a:srgbClr val="C00000"/>
                </a:solidFill>
                <a:latin typeface="Arial Rounded MT Bold" pitchFamily="34" charset="0"/>
              </a:rPr>
              <a:t>LA RÉVÉLATION DE DIEU DISPENSÉE PENDANT QUE L’ON JEÛNE</a:t>
            </a:r>
            <a:endParaRPr lang="en-US" sz="4000" dirty="0" smtClean="0">
              <a:solidFill>
                <a:srgbClr val="C00000"/>
              </a:solidFill>
              <a:latin typeface="Arial Rounded MT Bold" pitchFamily="34" charset="0"/>
            </a:endParaRPr>
          </a:p>
          <a:p>
            <a:pPr algn="just"/>
            <a:r>
              <a:rPr lang="fr-FR" sz="4000" dirty="0" smtClean="0">
                <a:solidFill>
                  <a:srgbClr val="006666"/>
                </a:solidFill>
                <a:latin typeface="Arial Rounded MT Bold" pitchFamily="34" charset="0"/>
              </a:rPr>
              <a:t>Actes 13:1-3 </a:t>
            </a:r>
          </a:p>
          <a:p>
            <a:pPr algn="just"/>
            <a:r>
              <a:rPr lang="fr-FR" sz="4000" dirty="0" smtClean="0">
                <a:latin typeface="Arial Rounded MT Bold" pitchFamily="34" charset="0"/>
              </a:rPr>
              <a:t>1¶ </a:t>
            </a:r>
            <a:r>
              <a:rPr lang="fr-FR" sz="4000" dirty="0" smtClean="0">
                <a:latin typeface="Arial Rounded MT Bold" pitchFamily="34" charset="0"/>
              </a:rPr>
              <a:t>Il y avait dans l'Église d'Antioche des prophètes et des docteurs: </a:t>
            </a:r>
            <a:r>
              <a:rPr lang="fr-FR" sz="4000" dirty="0" err="1" smtClean="0">
                <a:latin typeface="Arial Rounded MT Bold" pitchFamily="34" charset="0"/>
              </a:rPr>
              <a:t>Barnabas</a:t>
            </a:r>
            <a:r>
              <a:rPr lang="fr-FR" sz="4000" dirty="0" smtClean="0">
                <a:latin typeface="Arial Rounded MT Bold" pitchFamily="34" charset="0"/>
              </a:rPr>
              <a:t>, Siméon appelé Niger, Lucius de Cyrène, </a:t>
            </a:r>
            <a:r>
              <a:rPr lang="fr-FR" sz="4000" dirty="0" err="1" smtClean="0">
                <a:latin typeface="Arial Rounded MT Bold" pitchFamily="34" charset="0"/>
              </a:rPr>
              <a:t>Manahen</a:t>
            </a:r>
            <a:r>
              <a:rPr lang="fr-FR" sz="4000" dirty="0" smtClean="0">
                <a:latin typeface="Arial Rounded MT Bold" pitchFamily="34" charset="0"/>
              </a:rPr>
              <a:t>, qui avait été élevé avec Hérode le tétrarque, et Saul.</a:t>
            </a:r>
            <a:endParaRPr lang="en-US" sz="4000" dirty="0" smtClean="0">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lgn="just"/>
            <a:r>
              <a:rPr lang="fr-FR" sz="4000" b="1" dirty="0" smtClean="0">
                <a:solidFill>
                  <a:srgbClr val="C00000"/>
                </a:solidFill>
                <a:latin typeface="Arial Rounded MT Bold" pitchFamily="34" charset="0"/>
              </a:rPr>
              <a:t>LA RÉVÉLATION DE DIEU DISPENSÉE PENDANT QUE L’ON JEÛNE</a:t>
            </a:r>
            <a:endParaRPr lang="en-US" sz="4000" dirty="0" smtClean="0">
              <a:solidFill>
                <a:srgbClr val="C00000"/>
              </a:solidFill>
              <a:latin typeface="Arial Rounded MT Bold" pitchFamily="34" charset="0"/>
            </a:endParaRPr>
          </a:p>
          <a:p>
            <a:pPr algn="just"/>
            <a:r>
              <a:rPr lang="fr-FR" sz="4000" dirty="0" err="1" smtClean="0">
                <a:latin typeface="Arial Rounded MT Bold" pitchFamily="34" charset="0"/>
              </a:rPr>
              <a:t>Ac</a:t>
            </a:r>
            <a:r>
              <a:rPr lang="fr-FR" sz="4000" dirty="0" smtClean="0">
                <a:latin typeface="Arial Rounded MT Bold" pitchFamily="34" charset="0"/>
              </a:rPr>
              <a:t> </a:t>
            </a:r>
            <a:r>
              <a:rPr lang="fr-FR" sz="4000" dirty="0" smtClean="0">
                <a:latin typeface="Arial Rounded MT Bold" pitchFamily="34" charset="0"/>
              </a:rPr>
              <a:t>13:1-3 </a:t>
            </a:r>
            <a:r>
              <a:rPr lang="fr-FR" sz="4000" dirty="0" smtClean="0">
                <a:latin typeface="Arial Rounded MT Bold" pitchFamily="34" charset="0"/>
              </a:rPr>
              <a:t>¶ Il y avait dans l'Église d'Antioche des prophètes et des docteurs: </a:t>
            </a:r>
            <a:r>
              <a:rPr lang="fr-FR" sz="4000" dirty="0" err="1" smtClean="0">
                <a:latin typeface="Arial Rounded MT Bold" pitchFamily="34" charset="0"/>
              </a:rPr>
              <a:t>Barnabas</a:t>
            </a:r>
            <a:r>
              <a:rPr lang="fr-FR" sz="4000" dirty="0" smtClean="0">
                <a:latin typeface="Arial Rounded MT Bold" pitchFamily="34" charset="0"/>
              </a:rPr>
              <a:t>, Siméon appelé Niger, Lucius de Cyrène, </a:t>
            </a:r>
            <a:r>
              <a:rPr lang="fr-FR" sz="4000" dirty="0" err="1" smtClean="0">
                <a:latin typeface="Arial Rounded MT Bold" pitchFamily="34" charset="0"/>
              </a:rPr>
              <a:t>Manahen</a:t>
            </a:r>
            <a:r>
              <a:rPr lang="fr-FR" sz="4000" dirty="0" smtClean="0">
                <a:latin typeface="Arial Rounded MT Bold" pitchFamily="34" charset="0"/>
              </a:rPr>
              <a:t>, qui avait été élevé avec Hérode le tétrarque, et Saul.</a:t>
            </a:r>
            <a:endParaRPr lang="en-US" sz="4000" dirty="0" smtClean="0">
              <a:latin typeface="Arial Rounded MT Bold" pitchFamily="34" charset="0"/>
            </a:endParaRPr>
          </a:p>
          <a:p>
            <a:pPr algn="just"/>
            <a:r>
              <a:rPr lang="fr-FR" sz="4000" dirty="0" smtClean="0">
                <a:latin typeface="Arial Rounded MT Bold" pitchFamily="34" charset="0"/>
              </a:rPr>
              <a:t> 2 Pendant qu'ils servaient le Seigneur dans leur ministère et qu'ils jeûnaient, le Saint-Esprit dit: Mettez-moi à part </a:t>
            </a:r>
            <a:r>
              <a:rPr lang="fr-FR" sz="4000" dirty="0" err="1" smtClean="0">
                <a:latin typeface="Arial Rounded MT Bold" pitchFamily="34" charset="0"/>
              </a:rPr>
              <a:t>Barnabas</a:t>
            </a:r>
            <a:r>
              <a:rPr lang="fr-FR" sz="4000" dirty="0" smtClean="0">
                <a:latin typeface="Arial Rounded MT Bold" pitchFamily="34" charset="0"/>
              </a:rPr>
              <a:t> et Saul pour l'</a:t>
            </a:r>
            <a:r>
              <a:rPr lang="fr-FR" sz="4000" dirty="0" err="1" smtClean="0">
                <a:latin typeface="Arial Rounded MT Bold" pitchFamily="34" charset="0"/>
              </a:rPr>
              <a:t>oeuvre</a:t>
            </a:r>
            <a:r>
              <a:rPr lang="fr-FR" sz="4000" dirty="0" smtClean="0">
                <a:latin typeface="Arial Rounded MT Bold" pitchFamily="34" charset="0"/>
              </a:rPr>
              <a:t> à laquelle je les ai appelés.</a:t>
            </a:r>
            <a:endParaRPr lang="en-US" sz="4000" dirty="0" smtClean="0">
              <a:latin typeface="Arial Rounded MT Bold" pitchFamily="34" charset="0"/>
            </a:endParaRPr>
          </a:p>
          <a:p>
            <a:pPr algn="just"/>
            <a:r>
              <a:rPr lang="fr-FR" sz="4000" dirty="0" smtClean="0">
                <a:latin typeface="Arial Rounded MT Bold" pitchFamily="34" charset="0"/>
              </a:rPr>
              <a:t> 3 Alors, après avoir jeûné et prié, ils leur imposèrent les mains, et les laissèrent partir</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latin typeface="Arial Rounded MT Bold" pitchFamily="34" charset="0"/>
              </a:rPr>
              <a:t>2 </a:t>
            </a:r>
            <a:r>
              <a:rPr lang="fr-FR" sz="4400" dirty="0" smtClean="0">
                <a:latin typeface="Arial Rounded MT Bold" pitchFamily="34" charset="0"/>
              </a:rPr>
              <a:t>Pendant qu'ils servaient le Seigneur dans leur ministère et qu'ils jeûnaient, le Saint-Esprit dit: Mettez-moi à part </a:t>
            </a:r>
            <a:r>
              <a:rPr lang="fr-FR" sz="4400" dirty="0" err="1" smtClean="0">
                <a:latin typeface="Arial Rounded MT Bold" pitchFamily="34" charset="0"/>
              </a:rPr>
              <a:t>Barnabas</a:t>
            </a:r>
            <a:r>
              <a:rPr lang="fr-FR" sz="4400" dirty="0" smtClean="0">
                <a:latin typeface="Arial Rounded MT Bold" pitchFamily="34" charset="0"/>
              </a:rPr>
              <a:t> et Saul pour </a:t>
            </a:r>
            <a:r>
              <a:rPr lang="fr-FR" sz="4400" dirty="0" smtClean="0">
                <a:latin typeface="Arial Rounded MT Bold" pitchFamily="34" charset="0"/>
              </a:rPr>
              <a:t>l‘œuvre </a:t>
            </a:r>
            <a:r>
              <a:rPr lang="fr-FR" sz="4400" dirty="0" smtClean="0">
                <a:latin typeface="Arial Rounded MT Bold" pitchFamily="34" charset="0"/>
              </a:rPr>
              <a:t>à laquelle je les ai appelés.</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3 Alors, après avoir jeûné et prié, ils leur imposèrent les mains, et les laissèrent partir</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smtClean="0">
                <a:solidFill>
                  <a:srgbClr val="C00000"/>
                </a:solidFill>
                <a:latin typeface="Arial Rounded MT Bold" pitchFamily="34" charset="0"/>
              </a:rPr>
              <a:t>L’ATTITUDE </a:t>
            </a:r>
            <a:r>
              <a:rPr lang="fr-FR" sz="4000" b="1" dirty="0" smtClean="0">
                <a:solidFill>
                  <a:srgbClr val="C00000"/>
                </a:solidFill>
                <a:latin typeface="Arial Rounded MT Bold" pitchFamily="34" charset="0"/>
              </a:rPr>
              <a:t>RÉCLAMÉE DE CELUI QUI JEÛNE</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Mt </a:t>
            </a:r>
            <a:r>
              <a:rPr lang="fr-FR" sz="4000" dirty="0" smtClean="0">
                <a:latin typeface="Arial Rounded MT Bold" pitchFamily="34" charset="0"/>
              </a:rPr>
              <a:t>6:16-18</a:t>
            </a:r>
          </a:p>
          <a:p>
            <a:pPr algn="just"/>
            <a:r>
              <a:rPr lang="fr-FR" sz="4000" dirty="0" smtClean="0">
                <a:solidFill>
                  <a:srgbClr val="C00000"/>
                </a:solidFill>
                <a:latin typeface="Arial Rounded MT Bold" pitchFamily="34" charset="0"/>
              </a:rPr>
              <a:t>16 </a:t>
            </a:r>
            <a:r>
              <a:rPr lang="fr-FR" sz="4000" dirty="0" smtClean="0">
                <a:solidFill>
                  <a:srgbClr val="C00000"/>
                </a:solidFill>
                <a:latin typeface="Arial Rounded MT Bold" pitchFamily="34" charset="0"/>
              </a:rPr>
              <a:t>¶ Lorsque vous jeûnez, ne prenez pas un air triste, comme les hypocrites, qui se rendent le visage tout défait, pour montrer aux hommes qu'ils jeûnent. Je vous le dis en vérité, ils reçoivent leur récompense.</a:t>
            </a:r>
            <a:endParaRPr lang="en-US" sz="4000" dirty="0" smtClean="0">
              <a:solidFill>
                <a:srgbClr val="C00000"/>
              </a:solidFill>
              <a:latin typeface="Arial Rounded MT Bold" pitchFamily="34" charset="0"/>
            </a:endParaRPr>
          </a:p>
          <a:p>
            <a:pPr algn="just"/>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smtClean="0">
                <a:solidFill>
                  <a:srgbClr val="C00000"/>
                </a:solidFill>
                <a:latin typeface="Arial Rounded MT Bold" pitchFamily="34" charset="0"/>
              </a:rPr>
              <a:t> </a:t>
            </a:r>
            <a:r>
              <a:rPr lang="fr-FR" sz="4000" dirty="0" smtClean="0">
                <a:solidFill>
                  <a:srgbClr val="C00000"/>
                </a:solidFill>
                <a:latin typeface="Arial Rounded MT Bold" pitchFamily="34" charset="0"/>
              </a:rPr>
              <a:t>17 </a:t>
            </a:r>
            <a:r>
              <a:rPr lang="fr-FR" sz="4000" dirty="0" smtClean="0">
                <a:solidFill>
                  <a:srgbClr val="C00000"/>
                </a:solidFill>
                <a:latin typeface="Arial Rounded MT Bold" pitchFamily="34" charset="0"/>
              </a:rPr>
              <a:t>Mais quand tu jeûnes, parfume ta tête et lave ton visage, </a:t>
            </a:r>
            <a:endParaRPr lang="fr-FR" sz="4000" dirty="0" smtClean="0">
              <a:solidFill>
                <a:srgbClr val="C00000"/>
              </a:solidFill>
              <a:latin typeface="Arial Rounded MT Bold" pitchFamily="34" charset="0"/>
            </a:endParaRPr>
          </a:p>
          <a:p>
            <a:pPr algn="just"/>
            <a:r>
              <a:rPr lang="fr-FR" sz="4000" dirty="0" smtClean="0">
                <a:latin typeface="Arial Rounded MT Bold" pitchFamily="34" charset="0"/>
              </a:rPr>
              <a:t>18 </a:t>
            </a:r>
            <a:r>
              <a:rPr lang="fr-FR" sz="4000" dirty="0" smtClean="0">
                <a:latin typeface="Arial Rounded MT Bold" pitchFamily="34" charset="0"/>
              </a:rPr>
              <a:t>afin de ne pas montrer aux hommes que tu jeûnes, mais à ton Père qui est là dans le lieu secret; et ton Père, qui voit dans le secret, te le rendra.</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jeûne ne doit jamais être en vue de faire une exhibition spirituelle pour être vu par des hommes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smtClean="0">
                <a:latin typeface="Arial Rounded MT Bold" pitchFamily="34" charset="0"/>
              </a:rPr>
              <a:t>Le </a:t>
            </a:r>
            <a:r>
              <a:rPr lang="fr-FR" sz="4800" dirty="0" smtClean="0">
                <a:latin typeface="Arial Rounded MT Bold" pitchFamily="34" charset="0"/>
              </a:rPr>
              <a:t>jeûne ne doit pas être en vue de se glorifier devant Dieu.</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Le jeûne ne doit pas être en vue de se mortifier corporellement, quoiqu'il exige toujours un dépouillement de soi</a:t>
            </a:r>
            <a:r>
              <a:rPr lang="fr-FR" sz="4800" dirty="0" smtClean="0">
                <a:solidFill>
                  <a:srgbClr val="C00000"/>
                </a:solidFill>
                <a:latin typeface="Arial Rounded MT Bold" pitchFamily="34" charset="0"/>
              </a:rPr>
              <a:t>.</a:t>
            </a:r>
            <a:r>
              <a:rPr lang="fr-FR" sz="4800" dirty="0" smtClean="0">
                <a:solidFill>
                  <a:srgbClr val="C00000"/>
                </a:solidFill>
                <a:latin typeface="Arial Rounded MT Bold" pitchFamily="34" charset="0"/>
              </a:rPr>
              <a:t> </a:t>
            </a:r>
            <a:endParaRPr lang="en-US" sz="4800" dirty="0">
              <a:solidFill>
                <a:srgbClr val="C0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algn="just"/>
            <a:r>
              <a:rPr lang="fr-FR" sz="4400"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algn="just"/>
            <a:r>
              <a:rPr lang="fr-FR" sz="4400" b="1" dirty="0" smtClean="0">
                <a:solidFill>
                  <a:srgbClr val="000066"/>
                </a:solidFill>
                <a:latin typeface="Arial Rounded MT Bold" pitchFamily="34" charset="0"/>
              </a:rPr>
              <a:t>LE JEUNE AUQUEL DIEU PREND PLAISIR</a:t>
            </a:r>
            <a:endParaRPr lang="en-US" sz="4400"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Isa 58:6 Voici le jeûne auquel je prends plaisir: Détache les chaînes de la méchanceté, Dénoue les liens de la servitude, Renvoie libres les opprimés, Et que l'on rompe toute espèce de joug;</a:t>
            </a:r>
            <a:endParaRPr lang="en-US" sz="4400" dirty="0" smtClean="0">
              <a:solidFill>
                <a:srgbClr val="FF0000"/>
              </a:solidFill>
              <a:latin typeface="Arial Rounded MT Bold" pitchFamily="34" charset="0"/>
            </a:endParaRPr>
          </a:p>
          <a:p>
            <a:pPr algn="just"/>
            <a:r>
              <a:rPr lang="fr-FR" sz="4400" dirty="0" smtClean="0">
                <a:solidFill>
                  <a:srgbClr val="000066"/>
                </a:solidFill>
                <a:latin typeface="Arial Rounded MT Bold" pitchFamily="34" charset="0"/>
              </a:rPr>
              <a:t> 7 Partage ton pain avec celui qui a faim, Et fais entrer dans ta maison les malheureux sans asile; Si tu vois un homme nu, couvre-le, Et ne te détourne pas de ton semblable</a:t>
            </a:r>
            <a:r>
              <a:rPr lang="fr-FR" sz="4400" dirty="0" smtClean="0">
                <a:solidFill>
                  <a:srgbClr val="000066"/>
                </a:solidFill>
                <a:latin typeface="Arial Rounded MT Bold" pitchFamily="34" charset="0"/>
              </a:rPr>
              <a:t>.</a:t>
            </a:r>
            <a:endParaRPr lang="en-US" sz="4400" dirty="0" smtClean="0">
              <a:solidFill>
                <a:srgbClr val="000066"/>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solidFill>
                  <a:srgbClr val="000066"/>
                </a:solidFill>
                <a:latin typeface="Arial Rounded MT Bold" pitchFamily="34" charset="0"/>
              </a:rPr>
              <a:t>Celui </a:t>
            </a:r>
            <a:r>
              <a:rPr lang="fr-FR" sz="4400" dirty="0" smtClean="0">
                <a:solidFill>
                  <a:srgbClr val="000066"/>
                </a:solidFill>
                <a:latin typeface="Arial Rounded MT Bold" pitchFamily="34" charset="0"/>
              </a:rPr>
              <a:t>qui jeûne doit être pieux aux yeux de Dieu. </a:t>
            </a:r>
            <a:endParaRPr lang="en-US" sz="4400" dirty="0" smtClean="0">
              <a:solidFill>
                <a:srgbClr val="000066"/>
              </a:solidFill>
              <a:latin typeface="Arial Rounded MT Bold" pitchFamily="34" charset="0"/>
            </a:endParaRPr>
          </a:p>
          <a:p>
            <a:pPr lvl="0" algn="just"/>
            <a:r>
              <a:rPr lang="fr-FR" sz="4400" dirty="0" smtClean="0">
                <a:solidFill>
                  <a:srgbClr val="FF0000"/>
                </a:solidFill>
                <a:latin typeface="Arial Rounded MT Bold" pitchFamily="34" charset="0"/>
              </a:rPr>
              <a:t>C’est à l’état cœur de celui jeûne que Dieu s’intéresse premièrement, au lieu du rituel qu’il formule.</a:t>
            </a:r>
            <a:endParaRPr lang="en-US" sz="4400" dirty="0" smtClean="0">
              <a:solidFill>
                <a:srgbClr val="FF0000"/>
              </a:solidFill>
              <a:latin typeface="Arial Rounded MT Bold" pitchFamily="34" charset="0"/>
            </a:endParaRPr>
          </a:p>
          <a:p>
            <a:pPr lvl="0" algn="just"/>
            <a:r>
              <a:rPr lang="fr-FR" sz="4400" dirty="0" smtClean="0">
                <a:solidFill>
                  <a:srgbClr val="000066"/>
                </a:solidFill>
                <a:latin typeface="Arial Rounded MT Bold" pitchFamily="34" charset="0"/>
              </a:rPr>
              <a:t>Dieu veut que ses enfants reflètent sa personnalité dans leurs interactions avec leurs semblables</a:t>
            </a:r>
            <a:r>
              <a:rPr lang="fr-FR" sz="4400" dirty="0" smtClean="0">
                <a:solidFill>
                  <a:srgbClr val="000066"/>
                </a:solidFill>
                <a:latin typeface="Arial Rounded MT Bold" pitchFamily="34" charset="0"/>
              </a:rPr>
              <a:t>.</a:t>
            </a:r>
            <a:endParaRPr lang="en-US" sz="4400" dirty="0" smtClean="0">
              <a:solidFill>
                <a:srgbClr val="000066"/>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solidFill>
                  <a:srgbClr val="000066"/>
                </a:solidFill>
                <a:latin typeface="Arial Rounded MT Bold" pitchFamily="34" charset="0"/>
              </a:rPr>
              <a:t>Devenons </a:t>
            </a:r>
            <a:r>
              <a:rPr lang="fr-FR" sz="4800" dirty="0" smtClean="0">
                <a:solidFill>
                  <a:srgbClr val="000066"/>
                </a:solidFill>
                <a:latin typeface="Arial Rounded MT Bold" pitchFamily="34" charset="0"/>
              </a:rPr>
              <a:t>les mains et les pieds de Dieu pour secourir ce monde en péril.</a:t>
            </a:r>
            <a:endParaRPr lang="en-US" sz="4800" dirty="0" smtClean="0">
              <a:solidFill>
                <a:srgbClr val="000066"/>
              </a:solidFill>
              <a:latin typeface="Arial Rounded MT Bold" pitchFamily="34" charset="0"/>
            </a:endParaRPr>
          </a:p>
          <a:p>
            <a:pPr lvl="0" algn="just"/>
            <a:r>
              <a:rPr lang="fr-FR" sz="4800" dirty="0" smtClean="0">
                <a:solidFill>
                  <a:srgbClr val="FF0000"/>
                </a:solidFill>
                <a:latin typeface="Arial Rounded MT Bold" pitchFamily="34" charset="0"/>
              </a:rPr>
              <a:t>Revêtons-nous des entrailles de la miséricorde de Dieu envers les âmes altérées et désorientées de ce monde</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dirty="0" smtClean="0">
                <a:solidFill>
                  <a:srgbClr val="FF0000"/>
                </a:solidFill>
                <a:latin typeface="Arial Rounded MT Bold" pitchFamily="34" charset="0"/>
              </a:rPr>
              <a:t>ESAIE </a:t>
            </a:r>
            <a:r>
              <a:rPr lang="fr-FR" sz="4400" dirty="0" smtClean="0">
                <a:solidFill>
                  <a:srgbClr val="FF0000"/>
                </a:solidFill>
                <a:latin typeface="Arial Rounded MT Bold" pitchFamily="34" charset="0"/>
              </a:rPr>
              <a:t>58 :  8-11</a:t>
            </a:r>
            <a:endParaRPr lang="en-US" sz="4400" dirty="0" smtClean="0">
              <a:solidFill>
                <a:srgbClr val="FF0000"/>
              </a:solidFill>
              <a:latin typeface="Arial Rounded MT Bold" pitchFamily="34" charset="0"/>
            </a:endParaRPr>
          </a:p>
          <a:p>
            <a:pPr algn="just"/>
            <a:r>
              <a:rPr lang="fr-FR" sz="4400" dirty="0" smtClean="0">
                <a:solidFill>
                  <a:srgbClr val="000066"/>
                </a:solidFill>
                <a:latin typeface="Arial Rounded MT Bold" pitchFamily="34" charset="0"/>
              </a:rPr>
              <a:t>8 ¶ Alors ta lumière poindra comme l'aurore, Et ta guérison germera promptement; Ta justice marchera devant toi, Et la gloire de l'Éternel t'accompagnera.</a:t>
            </a:r>
            <a:endParaRPr lang="en-US" sz="4400" dirty="0" smtClean="0">
              <a:solidFill>
                <a:srgbClr val="000066"/>
              </a:solidFill>
              <a:latin typeface="Arial Rounded MT Bold" pitchFamily="34" charset="0"/>
            </a:endParaRPr>
          </a:p>
          <a:p>
            <a:pPr algn="just"/>
            <a:r>
              <a:rPr lang="fr-FR" sz="4400" dirty="0" smtClean="0">
                <a:solidFill>
                  <a:schemeClr val="tx1"/>
                </a:solidFill>
                <a:latin typeface="Arial Rounded MT Bold" pitchFamily="34" charset="0"/>
              </a:rPr>
              <a:t> 9 Alors tu appelleras, et l'Éternel répondra; Tu crieras, et il dira: Me voici! Si tu éloignes du milieu de toi le joug, Les gestes menaçants et les discours injurieux,</a:t>
            </a:r>
            <a:endParaRPr lang="en-US" sz="4400" dirty="0" smtClean="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dirty="0" smtClean="0">
                <a:solidFill>
                  <a:srgbClr val="000066"/>
                </a:solidFill>
                <a:latin typeface="Arial Rounded MT Bold" pitchFamily="34" charset="0"/>
              </a:rPr>
              <a:t>10 </a:t>
            </a:r>
            <a:r>
              <a:rPr lang="fr-FR" sz="4400" dirty="0" smtClean="0">
                <a:solidFill>
                  <a:srgbClr val="000066"/>
                </a:solidFill>
                <a:latin typeface="Arial Rounded MT Bold" pitchFamily="34" charset="0"/>
              </a:rPr>
              <a:t>Si tu donnes ta propre subsistance à celui qui a faim, Si tu rassasies l'âme indigente, Ta lumière se lèvera sur l'obscurité, Et tes ténèbres seront comme le midi.</a:t>
            </a:r>
            <a:endParaRPr lang="en-US" sz="4400" dirty="0" smtClean="0">
              <a:solidFill>
                <a:srgbClr val="000066"/>
              </a:solidFill>
              <a:latin typeface="Arial Rounded MT Bold" pitchFamily="34" charset="0"/>
            </a:endParaRPr>
          </a:p>
          <a:p>
            <a:pPr algn="just"/>
            <a:r>
              <a:rPr lang="fr-FR" sz="4400" dirty="0" smtClean="0">
                <a:solidFill>
                  <a:schemeClr val="tx1"/>
                </a:solidFill>
                <a:latin typeface="Arial Rounded MT Bold" pitchFamily="34" charset="0"/>
              </a:rPr>
              <a:t>11 </a:t>
            </a:r>
            <a:r>
              <a:rPr lang="fr-FR" sz="4400" dirty="0" smtClean="0">
                <a:solidFill>
                  <a:schemeClr val="tx1"/>
                </a:solidFill>
                <a:latin typeface="Arial Rounded MT Bold" pitchFamily="34" charset="0"/>
              </a:rPr>
              <a:t>L'Éternel sera toujours ton guide, Il rassasiera ton âme dans les lieux arides, Et il redonnera de la vigueur à tes membres; Tu seras comme un jardin arrosé, Comme une source dont les eaux ne tarissent pas.  </a:t>
            </a:r>
            <a:endParaRPr lang="en-US" sz="4400" dirty="0" smtClean="0">
              <a:solidFill>
                <a:schemeClr val="tx1"/>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6600" dirty="0" smtClean="0">
                <a:solidFill>
                  <a:srgbClr val="000066"/>
                </a:solidFill>
                <a:latin typeface="Arial Rounded MT Bold" pitchFamily="34" charset="0"/>
              </a:rPr>
              <a:t>VOICI </a:t>
            </a:r>
            <a:r>
              <a:rPr lang="fr-FR" sz="6600" dirty="0" smtClean="0">
                <a:solidFill>
                  <a:srgbClr val="000066"/>
                </a:solidFill>
                <a:latin typeface="Arial Rounded MT Bold" pitchFamily="34" charset="0"/>
              </a:rPr>
              <a:t>LE </a:t>
            </a:r>
            <a:r>
              <a:rPr lang="fr-FR" sz="6600" smtClean="0">
                <a:solidFill>
                  <a:srgbClr val="000066"/>
                </a:solidFill>
                <a:latin typeface="Arial Rounded MT Bold" pitchFamily="34" charset="0"/>
              </a:rPr>
              <a:t>JEÛNE </a:t>
            </a:r>
            <a:r>
              <a:rPr lang="fr-FR" sz="6600" smtClean="0">
                <a:solidFill>
                  <a:srgbClr val="000066"/>
                </a:solidFill>
                <a:latin typeface="Arial Rounded MT Bold" pitchFamily="34" charset="0"/>
              </a:rPr>
              <a:t>AUQUEL JE PRENDS PLAISIR DIT L’ETERNEL!</a:t>
            </a:r>
            <a:endParaRPr lang="en-US" sz="6600" dirty="0" smtClean="0">
              <a:solidFill>
                <a:srgbClr val="000066"/>
              </a:solidFill>
              <a:latin typeface="Arial Rounded MT Bold" pitchFamily="34" charset="0"/>
            </a:endParaRPr>
          </a:p>
          <a:p>
            <a:pPr algn="r"/>
            <a:r>
              <a:rPr lang="fr-FR" sz="6600" dirty="0" smtClean="0">
                <a:solidFill>
                  <a:schemeClr val="tx1"/>
                </a:solidFill>
                <a:latin typeface="Arial Rounded MT Bold" pitchFamily="34" charset="0"/>
              </a:rPr>
              <a:t>AMEN !</a:t>
            </a:r>
            <a:endParaRPr lang="en-US" sz="6600" dirty="0">
              <a:solidFill>
                <a:schemeClr val="tx1"/>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32500" lnSpcReduction="20000"/>
          </a:bodyPr>
          <a:lstStyle/>
          <a:p>
            <a:pPr algn="just"/>
            <a:r>
              <a:rPr lang="fr-FR" sz="4400" dirty="0" smtClean="0">
                <a:solidFill>
                  <a:srgbClr val="000066"/>
                </a:solidFill>
                <a:latin typeface="Arial Rounded MT Bold" pitchFamily="34" charset="0"/>
              </a:rPr>
              <a:t>CONCLUSION</a:t>
            </a:r>
            <a:endParaRPr lang="en-US" sz="4400" dirty="0" smtClean="0">
              <a:solidFill>
                <a:srgbClr val="000066"/>
              </a:solidFill>
              <a:latin typeface="Arial Rounded MT Bold" pitchFamily="34" charset="0"/>
            </a:endParaRPr>
          </a:p>
          <a:p>
            <a:pPr algn="just"/>
            <a:r>
              <a:rPr lang="fr-FR" sz="4400" b="1" dirty="0" smtClean="0">
                <a:solidFill>
                  <a:srgbClr val="000066"/>
                </a:solidFill>
                <a:latin typeface="Arial Rounded MT Bold" pitchFamily="34" charset="0"/>
              </a:rPr>
              <a:t>LE JEUNE AUQUEL DIEU PREND PLAISIR</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Isa 58:6 Voici le jeûne auquel je prends plaisir: Détache les chaînes de la méchanceté, Dénoue les liens de la servitude, Renvoie libres les opprimés, Et que l'on rompe toute espèce de joug;</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7 Partage ton pain avec celui qui a faim, Et fais entrer dans ta maison les malheureux sans asile; Si tu vois un homme nu, couvre-le, Et ne te détourne pas de ton semblable.</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Celui qui jeûne doit être pieux aux yeux de Dieu. </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C’est à l’état cœur de celui jeûne que Dieu s’intéresse premièrement, au lieu du rituel qu’il formule.</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Dieu veut que ses enfants reflètent sa personnalité dans leurs interactions avec leurs semblables.</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Devenons les mains et les pieds de Dieu pour secourir ce monde en péril.</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Revêtons-nous des entrailles de la miséricorde de Dieu envers les âmes altérées et désorientées de ce monde.</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ESAIE 58 :  8-11</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8 ¶ Alors ta lumière poindra comme l'aurore, Et ta guérison germera promptement; Ta justice marchera devant toi, Et la gloire de l'Éternel t'accompagnera.</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9 Alors tu appelleras, et l'Éternel répondra; Tu crieras, et il dira: Me voici! Si tu éloignes du milieu de toi le joug, Les gestes menaçants et les discours injurieux,</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10 Si tu donnes ta propre subsistance à celui qui a faim, Si tu rassasies l'âme indigente, Ta lumière se lèvera sur l'obscurité, Et tes ténèbres seront comme le midi.</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11 L'Éternel sera toujours ton guide, Il rassasiera ton âme dans les lieux arides, Et il redonnera de la vigueur à tes membres; Tu seras comme un jardin arrosé, Comme une source dont les eaux ne tarissent pas.  </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VOICI LE JEÛNE AU QUEL L'ÉTERNEL PREND PLAISIR.</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AMEN !</a:t>
            </a:r>
            <a:endParaRPr lang="en-US" sz="4400" dirty="0">
              <a:solidFill>
                <a:srgbClr val="000066"/>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32500" lnSpcReduction="20000"/>
          </a:bodyPr>
          <a:lstStyle/>
          <a:p>
            <a:pPr algn="just"/>
            <a:r>
              <a:rPr lang="fr-FR" sz="4400" dirty="0" smtClean="0">
                <a:solidFill>
                  <a:srgbClr val="000066"/>
                </a:solidFill>
                <a:latin typeface="Arial Rounded MT Bold" pitchFamily="34" charset="0"/>
              </a:rPr>
              <a:t>CONCLUSION</a:t>
            </a:r>
            <a:endParaRPr lang="en-US" sz="4400" dirty="0" smtClean="0">
              <a:solidFill>
                <a:srgbClr val="000066"/>
              </a:solidFill>
              <a:latin typeface="Arial Rounded MT Bold" pitchFamily="34" charset="0"/>
            </a:endParaRPr>
          </a:p>
          <a:p>
            <a:pPr algn="just"/>
            <a:r>
              <a:rPr lang="fr-FR" sz="4400" b="1" dirty="0" smtClean="0">
                <a:solidFill>
                  <a:srgbClr val="000066"/>
                </a:solidFill>
                <a:latin typeface="Arial Rounded MT Bold" pitchFamily="34" charset="0"/>
              </a:rPr>
              <a:t>LE JEUNE AUQUEL DIEU PREND PLAISIR</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Isa 58:6 Voici le jeûne auquel je prends plaisir: Détache les chaînes de la méchanceté, Dénoue les liens de la servitude, Renvoie libres les opprimés, Et que l'on rompe toute espèce de joug;</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7 Partage ton pain avec celui qui a faim, Et fais entrer dans ta maison les malheureux sans asile; Si tu vois un homme nu, couvre-le, Et ne te détourne pas de ton semblable.</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Celui qui jeûne doit être pieux aux yeux de Dieu. </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C’est à l’état cœur de celui jeûne que Dieu s’intéresse premièrement, au lieu du rituel qu’il formule.</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Dieu veut que ses enfants reflètent sa personnalité dans leurs interactions avec leurs semblables.</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Devenons les mains et les pieds de Dieu pour secourir ce monde en péril.</a:t>
            </a:r>
            <a:endParaRPr lang="en-US" sz="4400" dirty="0" smtClean="0">
              <a:solidFill>
                <a:srgbClr val="000066"/>
              </a:solidFill>
              <a:latin typeface="Arial Rounded MT Bold" pitchFamily="34" charset="0"/>
            </a:endParaRPr>
          </a:p>
          <a:p>
            <a:pPr lvl="0" algn="just"/>
            <a:r>
              <a:rPr lang="fr-FR" sz="4400" dirty="0" smtClean="0">
                <a:solidFill>
                  <a:srgbClr val="000066"/>
                </a:solidFill>
                <a:latin typeface="Arial Rounded MT Bold" pitchFamily="34" charset="0"/>
              </a:rPr>
              <a:t>Revêtons-nous des entrailles de la miséricorde de Dieu envers les âmes altérées et désorientées de ce monde.</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ESAIE 58 :  8-11</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8 ¶ Alors ta lumière poindra comme l'aurore, Et ta guérison germera promptement; Ta justice marchera devant toi, Et la gloire de l'Éternel t'accompagnera.</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9 Alors tu appelleras, et l'Éternel répondra; Tu crieras, et il dira: Me voici! Si tu éloignes du milieu de toi le joug, Les gestes menaçants et les discours injurieux,</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10 Si tu donnes ta propre subsistance à celui qui a faim, Si tu rassasies l'âme indigente, Ta lumière se lèvera sur l'obscurité, Et tes ténèbres seront comme le midi.</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11 L'Éternel sera toujours ton guide, Il rassasiera ton âme dans les lieux arides, Et il redonnera de la vigueur à tes membres; Tu seras comme un jardin arrosé, Comme une source dont les eaux ne tarissent pas.  </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VOICI LE JEÛNE AU QUEL L'ÉTERNEL PREND PLAISIR.</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AMEN !</a:t>
            </a:r>
            <a:endParaRPr lang="en-US" sz="4400" dirty="0">
              <a:solidFill>
                <a:srgbClr val="000066"/>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25778</TotalTime>
  <Words>1349</Words>
  <Application>Microsoft Office PowerPoint</Application>
  <PresentationFormat>On-screen Show (4:3)</PresentationFormat>
  <Paragraphs>156</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DIMANCHE  7 JUILLET 2024 SERMON PAR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324</cp:revision>
  <dcterms:created xsi:type="dcterms:W3CDTF">2022-04-13T13:36:19Z</dcterms:created>
  <dcterms:modified xsi:type="dcterms:W3CDTF">2024-07-05T17:56:49Z</dcterms:modified>
</cp:coreProperties>
</file>