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04" r:id="rId2"/>
    <p:sldId id="1878" r:id="rId3"/>
    <p:sldId id="1997" r:id="rId4"/>
    <p:sldId id="1987" r:id="rId5"/>
    <p:sldId id="1998" r:id="rId6"/>
    <p:sldId id="1988" r:id="rId7"/>
    <p:sldId id="1999" r:id="rId8"/>
    <p:sldId id="1989" r:id="rId9"/>
    <p:sldId id="2000" r:id="rId10"/>
    <p:sldId id="2001" r:id="rId11"/>
    <p:sldId id="2002" r:id="rId12"/>
    <p:sldId id="1990" r:id="rId13"/>
    <p:sldId id="2003" r:id="rId14"/>
    <p:sldId id="2004" r:id="rId15"/>
    <p:sldId id="1991" r:id="rId16"/>
    <p:sldId id="2005" r:id="rId17"/>
    <p:sldId id="1992" r:id="rId18"/>
    <p:sldId id="2006" r:id="rId19"/>
    <p:sldId id="2007" r:id="rId20"/>
    <p:sldId id="1981" r:id="rId21"/>
    <p:sldId id="2008" r:id="rId22"/>
    <p:sldId id="2009" r:id="rId23"/>
    <p:sldId id="2010" r:id="rId24"/>
    <p:sldId id="1994" r:id="rId25"/>
    <p:sldId id="2012" r:id="rId26"/>
    <p:sldId id="2013" r:id="rId27"/>
    <p:sldId id="1995" r:id="rId28"/>
    <p:sldId id="2016" r:id="rId29"/>
    <p:sldId id="2015" r:id="rId30"/>
    <p:sldId id="1996" r:id="rId31"/>
    <p:sldId id="2017" r:id="rId32"/>
    <p:sldId id="2018" r:id="rId33"/>
    <p:sldId id="2019" r:id="rId34"/>
    <p:sldId id="316" r:id="rId35"/>
    <p:sldId id="1675" r:id="rId36"/>
    <p:sldId id="31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66FFFF"/>
    <a:srgbClr val="460000"/>
    <a:srgbClr val="002E02"/>
    <a:srgbClr val="806502"/>
    <a:srgbClr val="99FF33"/>
    <a:srgbClr val="FC0AFC"/>
    <a:srgbClr val="00FF00"/>
    <a:srgbClr val="CC00FF"/>
    <a:srgbClr val="0DE52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08" autoAdjust="0"/>
    <p:restoredTop sz="94394" autoAdjust="0"/>
  </p:normalViewPr>
  <p:slideViewPr>
    <p:cSldViewPr>
      <p:cViewPr varScale="1">
        <p:scale>
          <a:sx n="74" d="100"/>
          <a:sy n="74" d="100"/>
        </p:scale>
        <p:origin x="-804" y="-102"/>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7/16/2024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7/16/2024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7/16/2024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7/16/2024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7/16/2024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7/16/2024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7/16/2024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7/16/2024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7/16/2024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7/16/2024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7/16/2024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7/16/2024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7/16/2024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83ÈME </a:t>
            </a:r>
            <a:r>
              <a:rPr lang="en-US" sz="3600" b="1" dirty="0">
                <a:solidFill>
                  <a:srgbClr val="0033CC"/>
                </a:solidFill>
              </a:rPr>
              <a:t>SESSION </a:t>
            </a:r>
            <a:r>
              <a:rPr lang="en-US" sz="3600" b="1" dirty="0"/>
              <a:t/>
            </a:r>
            <a:br>
              <a:rPr lang="en-US" sz="3600" b="1" dirty="0"/>
            </a:br>
            <a:r>
              <a:rPr lang="en-US" sz="3600" b="1" dirty="0"/>
              <a:t>ORATEUR: PASTEUR MARC  SIMEON</a:t>
            </a:r>
          </a:p>
        </p:txBody>
      </p:sp>
      <p:sp>
        <p:nvSpPr>
          <p:cNvPr id="3" name="Subtitle 2"/>
          <p:cNvSpPr>
            <a:spLocks noGrp="1"/>
          </p:cNvSpPr>
          <p:nvPr>
            <p:ph type="subTitle" idx="1"/>
          </p:nvPr>
        </p:nvSpPr>
        <p:spPr>
          <a:xfrm>
            <a:off x="0" y="4191000"/>
            <a:ext cx="9144000" cy="2209800"/>
          </a:xfrm>
          <a:solidFill>
            <a:schemeClr val="tx1">
              <a:alpha val="62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r>
              <a:rPr lang="fr-FR" sz="4000" b="1" dirty="0">
                <a:solidFill>
                  <a:srgbClr val="FFFF00"/>
                </a:solidFill>
              </a:rPr>
              <a:t>Vendredi </a:t>
            </a:r>
            <a:r>
              <a:rPr lang="fr-FR" sz="4000" b="1" dirty="0" smtClean="0">
                <a:solidFill>
                  <a:srgbClr val="FFFF00"/>
                </a:solidFill>
              </a:rPr>
              <a:t>19 </a:t>
            </a:r>
            <a:r>
              <a:rPr lang="fr-FR" sz="4000" b="1" dirty="0" smtClean="0">
                <a:solidFill>
                  <a:srgbClr val="FFFF00"/>
                </a:solidFill>
              </a:rPr>
              <a:t>JUILLET 2024</a:t>
            </a:r>
            <a:endParaRPr lang="en-US" sz="4000" b="1" dirty="0">
              <a:solidFill>
                <a:srgbClr val="FFFF00"/>
              </a:solidFill>
            </a:endParaRPr>
          </a:p>
          <a:p>
            <a:r>
              <a:rPr lang="fr-FR" sz="4000" b="1" dirty="0" smtClean="0">
                <a:solidFill>
                  <a:schemeClr val="bg1"/>
                </a:solidFill>
              </a:rPr>
              <a:t>LA </a:t>
            </a:r>
            <a:r>
              <a:rPr lang="fr-FR" sz="4000" b="1" dirty="0" smtClean="0">
                <a:solidFill>
                  <a:schemeClr val="bg1"/>
                </a:solidFill>
              </a:rPr>
              <a:t>VISITE DE LA MÈRE ET DES FRÈRES DE JÉSUS ET LA TEMPÊTE APAISÉE </a:t>
            </a:r>
            <a:endParaRPr lang="fr-FR" sz="4000" b="1" dirty="0" smtClean="0">
              <a:solidFill>
                <a:schemeClr val="bg1"/>
              </a:solidFill>
            </a:endParaRPr>
          </a:p>
          <a:p>
            <a:r>
              <a:rPr lang="fr-FR" sz="4000" b="1" dirty="0" smtClean="0">
                <a:solidFill>
                  <a:srgbClr val="66FFFF"/>
                </a:solidFill>
              </a:rPr>
              <a:t>LUC </a:t>
            </a:r>
            <a:r>
              <a:rPr lang="fr-FR" sz="4000" b="1" dirty="0" smtClean="0">
                <a:solidFill>
                  <a:srgbClr val="66FFFF"/>
                </a:solidFill>
              </a:rPr>
              <a:t>8 V </a:t>
            </a:r>
            <a:r>
              <a:rPr lang="fr-FR" sz="4000" b="1" dirty="0" smtClean="0">
                <a:solidFill>
                  <a:srgbClr val="66FFFF"/>
                </a:solidFill>
              </a:rPr>
              <a:t>19 </a:t>
            </a:r>
            <a:r>
              <a:rPr lang="fr-FR" sz="4000" b="1" dirty="0" smtClean="0">
                <a:solidFill>
                  <a:srgbClr val="66FFFF"/>
                </a:solidFill>
              </a:rPr>
              <a:t>- </a:t>
            </a:r>
            <a:r>
              <a:rPr lang="fr-FR" sz="4000" b="1" dirty="0" smtClean="0">
                <a:solidFill>
                  <a:srgbClr val="66FFFF"/>
                </a:solidFill>
              </a:rPr>
              <a:t>26</a:t>
            </a:r>
            <a:r>
              <a:rPr lang="fr-FR" sz="4000" b="1" dirty="0" smtClean="0">
                <a:solidFill>
                  <a:srgbClr val="66FFFF"/>
                </a:solidFill>
              </a:rPr>
              <a:t> </a:t>
            </a:r>
            <a:endParaRPr lang="en-US" sz="4000" dirty="0">
              <a:solidFill>
                <a:srgbClr val="66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fr-FR" sz="4000" b="1" dirty="0" smtClean="0">
                <a:solidFill>
                  <a:srgbClr val="002E02"/>
                </a:solidFill>
                <a:latin typeface="Arial Rounded MT Bold" pitchFamily="34" charset="0"/>
              </a:rPr>
              <a:t>LUC 8 :</a:t>
            </a:r>
            <a:r>
              <a:rPr lang="fr-FR" sz="4000" b="1" dirty="0" smtClean="0">
                <a:solidFill>
                  <a:srgbClr val="002E02"/>
                </a:solidFill>
                <a:latin typeface="Arial Rounded MT Bold" pitchFamily="34" charset="0"/>
              </a:rPr>
              <a:t>19-21</a:t>
            </a:r>
            <a:endParaRPr lang="en-US" sz="4000" dirty="0" smtClean="0">
              <a:solidFill>
                <a:srgbClr val="002E02"/>
              </a:solidFill>
              <a:latin typeface="Arial Rounded MT Bold" pitchFamily="34" charset="0"/>
            </a:endParaRPr>
          </a:p>
          <a:p>
            <a:pPr algn="just"/>
            <a:r>
              <a:rPr lang="fr-FR" sz="4000" dirty="0" smtClean="0">
                <a:solidFill>
                  <a:srgbClr val="C00000"/>
                </a:solidFill>
                <a:latin typeface="Arial Rounded MT Bold" pitchFamily="34" charset="0"/>
              </a:rPr>
              <a:t>21 </a:t>
            </a:r>
            <a:r>
              <a:rPr lang="fr-FR" sz="4000" dirty="0" smtClean="0">
                <a:solidFill>
                  <a:srgbClr val="C00000"/>
                </a:solidFill>
                <a:latin typeface="Arial Rounded MT Bold" pitchFamily="34" charset="0"/>
              </a:rPr>
              <a:t>La mère et les frères de Jésus vinrent le trouver; mais ils ne purent l'aborder, à cause de la foule.</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 </a:t>
            </a:r>
            <a:r>
              <a:rPr lang="fr-FR" sz="4000" dirty="0" smtClean="0">
                <a:solidFill>
                  <a:srgbClr val="002E02"/>
                </a:solidFill>
                <a:latin typeface="Arial Rounded MT Bold" pitchFamily="34" charset="0"/>
              </a:rPr>
              <a:t>20 On lui dit: Ta mère et tes frères sont dehors, et ils désirent te voir.</a:t>
            </a:r>
            <a:endParaRPr lang="en-US" sz="4000" dirty="0" smtClean="0">
              <a:solidFill>
                <a:srgbClr val="002E02"/>
              </a:solidFill>
              <a:latin typeface="Arial Rounded MT Bold" pitchFamily="34" charset="0"/>
            </a:endParaRPr>
          </a:p>
          <a:p>
            <a:pPr algn="just"/>
            <a:r>
              <a:rPr lang="fr-FR" sz="4000" dirty="0" smtClean="0">
                <a:solidFill>
                  <a:srgbClr val="C00000"/>
                </a:solidFill>
                <a:latin typeface="Arial Rounded MT Bold" pitchFamily="34" charset="0"/>
              </a:rPr>
              <a:t> 21 Mais il répondit: Ma mère et mes frères, ce sont ceux qui écoutent la parole de Dieu, et qui la mettent en pratique</a:t>
            </a:r>
            <a:r>
              <a:rPr lang="fr-FR" sz="4000" dirty="0" smtClean="0">
                <a:solidFill>
                  <a:srgbClr val="C00000"/>
                </a:solidFill>
                <a:latin typeface="Arial Rounded MT Bold" pitchFamily="34" charset="0"/>
              </a:rPr>
              <a:t>.</a:t>
            </a:r>
          </a:p>
          <a:p>
            <a:pPr algn="just"/>
            <a:endParaRPr lang="en-US" sz="4000" dirty="0">
              <a:solidFill>
                <a:srgbClr val="C0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fr-FR" sz="4000" dirty="0" smtClean="0">
                <a:solidFill>
                  <a:srgbClr val="C00000"/>
                </a:solidFill>
                <a:latin typeface="Arial Rounded MT Bold" pitchFamily="34" charset="0"/>
              </a:rPr>
              <a:t> </a:t>
            </a:r>
            <a:r>
              <a:rPr lang="fr-FR" sz="4000" b="1" u="sng" dirty="0" smtClean="0">
                <a:solidFill>
                  <a:srgbClr val="C00000"/>
                </a:solidFill>
                <a:latin typeface="Arial Rounded MT Bold" pitchFamily="34" charset="0"/>
              </a:rPr>
              <a:t> JÉSUS RÉFUTAIT LA VÉNÉRATION DE MARIE SA </a:t>
            </a:r>
            <a:r>
              <a:rPr lang="fr-FR" sz="4000" b="1" u="sng" dirty="0" smtClean="0">
                <a:solidFill>
                  <a:srgbClr val="C00000"/>
                </a:solidFill>
                <a:latin typeface="Arial Rounded MT Bold" pitchFamily="34" charset="0"/>
              </a:rPr>
              <a:t>MÈRE</a:t>
            </a:r>
            <a:endParaRPr lang="en-US" sz="4000" dirty="0" smtClean="0">
              <a:solidFill>
                <a:srgbClr val="C00000"/>
              </a:solidFill>
              <a:latin typeface="Arial Rounded MT Bold" pitchFamily="34" charset="0"/>
            </a:endParaRPr>
          </a:p>
          <a:p>
            <a:pPr algn="just"/>
            <a:r>
              <a:rPr lang="fr-FR" sz="4000" b="1" dirty="0" smtClean="0">
                <a:solidFill>
                  <a:srgbClr val="002E02"/>
                </a:solidFill>
                <a:latin typeface="Arial Rounded MT Bold" pitchFamily="34" charset="0"/>
              </a:rPr>
              <a:t>Lu </a:t>
            </a:r>
            <a:r>
              <a:rPr lang="fr-FR" sz="4000" b="1" dirty="0" smtClean="0">
                <a:solidFill>
                  <a:srgbClr val="002E02"/>
                </a:solidFill>
                <a:latin typeface="Arial Rounded MT Bold" pitchFamily="34" charset="0"/>
              </a:rPr>
              <a:t>11:27-28</a:t>
            </a:r>
            <a:r>
              <a:rPr lang="fr-FR" sz="4000" dirty="0" smtClean="0">
                <a:solidFill>
                  <a:srgbClr val="002E02"/>
                </a:solidFill>
                <a:latin typeface="Arial Rounded MT Bold" pitchFamily="34" charset="0"/>
              </a:rPr>
              <a:t> </a:t>
            </a:r>
            <a:r>
              <a:rPr lang="fr-FR" sz="4000" dirty="0" smtClean="0">
                <a:solidFill>
                  <a:srgbClr val="002E02"/>
                </a:solidFill>
                <a:latin typeface="Arial Rounded MT Bold" pitchFamily="34" charset="0"/>
              </a:rPr>
              <a:t>¶ Tandis que Jésus parlait ainsi, une femme, élevant la voix du milieu de la foule, lui dit: Heureux le sein qui t'a porté! heureuses les mamelles qui t'ont allaité!</a:t>
            </a:r>
            <a:endParaRPr lang="en-US" sz="4000" dirty="0" smtClean="0">
              <a:solidFill>
                <a:srgbClr val="002E02"/>
              </a:solidFill>
              <a:latin typeface="Arial Rounded MT Bold" pitchFamily="34" charset="0"/>
            </a:endParaRPr>
          </a:p>
          <a:p>
            <a:pPr algn="just"/>
            <a:r>
              <a:rPr lang="fr-FR" sz="4000" dirty="0" smtClean="0">
                <a:solidFill>
                  <a:srgbClr val="C00000"/>
                </a:solidFill>
                <a:latin typeface="Arial Rounded MT Bold" pitchFamily="34" charset="0"/>
              </a:rPr>
              <a:t> 28 Et il répondit: Heureux plutôt ceux qui écoutent la parole de Dieu, et qui la gardent!</a:t>
            </a:r>
            <a:endParaRPr lang="en-US" sz="4000" dirty="0">
              <a:solidFill>
                <a:srgbClr val="C0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solidFill>
                  <a:srgbClr val="FF0000"/>
                </a:solidFill>
                <a:latin typeface="Arial Rounded MT Bold" pitchFamily="34" charset="0"/>
              </a:rPr>
              <a:t>Jean 2:1-5</a:t>
            </a:r>
          </a:p>
          <a:p>
            <a:pPr algn="just"/>
            <a:r>
              <a:rPr lang="fr-FR" sz="4400" b="1" dirty="0" smtClean="0">
                <a:latin typeface="Arial Rounded MT Bold" pitchFamily="34" charset="0"/>
              </a:rPr>
              <a:t>1</a:t>
            </a:r>
            <a:r>
              <a:rPr lang="fr-FR" sz="4400" dirty="0" smtClean="0">
                <a:latin typeface="Arial Rounded MT Bold" pitchFamily="34" charset="0"/>
              </a:rPr>
              <a:t> </a:t>
            </a:r>
            <a:r>
              <a:rPr lang="fr-FR" sz="4400" dirty="0" smtClean="0">
                <a:latin typeface="Arial Rounded MT Bold" pitchFamily="34" charset="0"/>
              </a:rPr>
              <a:t>¶ Trois jours après, il y eut des noces à Cana en Galilée. La mère de Jésus était là,</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 2 et Jésus fut aussi invité aux noces avec ses disciples.</a:t>
            </a:r>
            <a:endParaRPr lang="en-US" sz="4400" dirty="0" smtClean="0">
              <a:solidFill>
                <a:srgbClr val="FF0000"/>
              </a:solidFill>
              <a:latin typeface="Arial Rounded MT Bold" pitchFamily="34" charset="0"/>
            </a:endParaRPr>
          </a:p>
          <a:p>
            <a:pPr algn="just"/>
            <a:r>
              <a:rPr lang="fr-FR" sz="4400" dirty="0" smtClean="0">
                <a:latin typeface="Arial Rounded MT Bold" pitchFamily="34" charset="0"/>
              </a:rPr>
              <a:t> 3 Le vin ayant manqué, la mère de Jésus lui dit: Ils n'ont plus de vin.</a:t>
            </a:r>
            <a:endParaRPr lang="en-US" sz="4400" dirty="0" smtClean="0">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5400" dirty="0" smtClean="0">
                <a:latin typeface="Arial Rounded MT Bold" pitchFamily="34" charset="0"/>
              </a:rPr>
              <a:t> 4 Jésus lui répondit: Femme, qu'y a-t-il entre moi et toi? Mon heure n'est pas encore venue.</a:t>
            </a:r>
            <a:endParaRPr lang="en-US" sz="5400" dirty="0" smtClean="0">
              <a:latin typeface="Arial Rounded MT Bold" pitchFamily="34" charset="0"/>
            </a:endParaRPr>
          </a:p>
          <a:p>
            <a:pPr algn="just"/>
            <a:r>
              <a:rPr lang="fr-FR" sz="5400" dirty="0" smtClean="0">
                <a:solidFill>
                  <a:srgbClr val="FF0000"/>
                </a:solidFill>
                <a:latin typeface="Arial Rounded MT Bold" pitchFamily="34" charset="0"/>
              </a:rPr>
              <a:t> 5 Sa mère dit aux serviteurs: Faites ce qu'il vous dira.</a:t>
            </a:r>
            <a:endParaRPr lang="en-US" sz="5400" dirty="0" smtClean="0">
              <a:solidFill>
                <a:srgbClr val="FF0000"/>
              </a:solidFill>
              <a:latin typeface="Arial Rounded MT Bold" pitchFamily="34" charset="0"/>
            </a:endParaRPr>
          </a:p>
          <a:p>
            <a:pPr>
              <a:buNone/>
            </a:pP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dirty="0" smtClean="0">
                <a:solidFill>
                  <a:srgbClr val="FF0000"/>
                </a:solidFill>
                <a:latin typeface="Arial Rounded MT Bold" pitchFamily="34" charset="0"/>
              </a:rPr>
              <a:t> </a:t>
            </a:r>
            <a:r>
              <a:rPr lang="fr-FR" sz="4400" b="1" i="1" dirty="0" smtClean="0">
                <a:solidFill>
                  <a:srgbClr val="002060"/>
                </a:solidFill>
                <a:latin typeface="Arial Rounded MT Bold" pitchFamily="34" charset="0"/>
              </a:rPr>
              <a:t> Lu 2:46-49</a:t>
            </a:r>
            <a:r>
              <a:rPr lang="fr-FR" sz="4400" i="1" dirty="0" smtClean="0">
                <a:solidFill>
                  <a:srgbClr val="002060"/>
                </a:solidFill>
                <a:latin typeface="Arial Rounded MT Bold" pitchFamily="34" charset="0"/>
              </a:rPr>
              <a:t> </a:t>
            </a:r>
          </a:p>
          <a:p>
            <a:pPr algn="just"/>
            <a:r>
              <a:rPr lang="fr-FR" sz="4400" i="1" dirty="0" smtClean="0">
                <a:latin typeface="Arial Rounded MT Bold" pitchFamily="34" charset="0"/>
              </a:rPr>
              <a:t>46 </a:t>
            </a:r>
            <a:r>
              <a:rPr lang="fr-FR" sz="4400" dirty="0" smtClean="0">
                <a:latin typeface="Arial Rounded MT Bold" pitchFamily="34" charset="0"/>
              </a:rPr>
              <a:t>Au </a:t>
            </a:r>
            <a:r>
              <a:rPr lang="fr-FR" sz="4400" dirty="0" smtClean="0">
                <a:latin typeface="Arial Rounded MT Bold" pitchFamily="34" charset="0"/>
              </a:rPr>
              <a:t>bout de trois jours, ils le trouvèrent dans le temple, assis au milieu des docteurs, les écoutant et les interrogeant.</a:t>
            </a:r>
            <a:endParaRPr lang="en-US" sz="4400" dirty="0" smtClean="0">
              <a:latin typeface="Arial Rounded MT Bold" pitchFamily="34" charset="0"/>
            </a:endParaRPr>
          </a:p>
          <a:p>
            <a:pPr algn="just"/>
            <a:r>
              <a:rPr lang="fr-FR" sz="4400" dirty="0" smtClean="0">
                <a:solidFill>
                  <a:srgbClr val="002060"/>
                </a:solidFill>
                <a:latin typeface="Arial Rounded MT Bold" pitchFamily="34" charset="0"/>
              </a:rPr>
              <a:t> 47 Tous ceux qui l'entendaient étaient frappés de son intelligence et de ses réponses</a:t>
            </a:r>
            <a:r>
              <a:rPr lang="fr-FR"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smtClean="0">
                <a:latin typeface="Arial Rounded MT Bold" pitchFamily="34" charset="0"/>
              </a:rPr>
              <a:t>48 </a:t>
            </a:r>
            <a:r>
              <a:rPr lang="fr-FR" sz="4000" dirty="0" smtClean="0">
                <a:latin typeface="Arial Rounded MT Bold" pitchFamily="34" charset="0"/>
              </a:rPr>
              <a:t>Quand ses parents le virent, ils furent saisis d'étonnement, et sa mère lui dit: Mon enfant, pourquoi as-tu agi de la sorte avec nous? Voici, ton père et moi, nous te cherchions avec angoisse.</a:t>
            </a:r>
            <a:endParaRPr lang="en-US" sz="4000" dirty="0" smtClean="0">
              <a:latin typeface="Arial Rounded MT Bold" pitchFamily="34" charset="0"/>
            </a:endParaRPr>
          </a:p>
          <a:p>
            <a:pPr algn="just"/>
            <a:r>
              <a:rPr lang="fr-FR" sz="4000" dirty="0" smtClean="0">
                <a:solidFill>
                  <a:srgbClr val="002060"/>
                </a:solidFill>
                <a:latin typeface="Arial Rounded MT Bold" pitchFamily="34" charset="0"/>
              </a:rPr>
              <a:t> 49 Il leur dit: Pourquoi me cherchiez-vous? </a:t>
            </a:r>
            <a:r>
              <a:rPr lang="fr-FR" sz="4000" i="1" dirty="0" smtClean="0">
                <a:solidFill>
                  <a:srgbClr val="460000"/>
                </a:solidFill>
                <a:latin typeface="Arial Rounded MT Bold" pitchFamily="34" charset="0"/>
              </a:rPr>
              <a:t>Ne saviez-vous pas qu'il faut que je m'occupe des affaires de mon Père?</a:t>
            </a:r>
            <a:endParaRPr lang="en-US" sz="4000" dirty="0">
              <a:solidFill>
                <a:srgbClr val="4600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400" dirty="0" smtClean="0">
                <a:solidFill>
                  <a:srgbClr val="460000"/>
                </a:solidFill>
                <a:latin typeface="Arial Rounded MT Bold" pitchFamily="34" charset="0"/>
              </a:rPr>
              <a:t> </a:t>
            </a:r>
            <a:r>
              <a:rPr lang="fr-FR" sz="4400" dirty="0" smtClean="0">
                <a:solidFill>
                  <a:srgbClr val="460000"/>
                </a:solidFill>
                <a:latin typeface="Arial Rounded MT Bold" pitchFamily="34" charset="0"/>
              </a:rPr>
              <a:t>Jésus </a:t>
            </a:r>
            <a:r>
              <a:rPr lang="fr-FR" sz="4400" dirty="0" smtClean="0">
                <a:solidFill>
                  <a:srgbClr val="460000"/>
                </a:solidFill>
                <a:latin typeface="Arial Rounded MT Bold" pitchFamily="34" charset="0"/>
              </a:rPr>
              <a:t>étant Dieu omniscient savait que le diable allait pervertir la foi Chrétienne avec l’adoration de Marie, sa mère dans la chair.</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En plus de trois reprises nous voyons que ses interactions avec Marie ou à l'égard de Marie  sont moins chaudes</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lvl="0" algn="just"/>
            <a:r>
              <a:rPr lang="fr-FR" sz="4000" dirty="0" smtClean="0">
                <a:solidFill>
                  <a:srgbClr val="460000"/>
                </a:solidFill>
                <a:latin typeface="Arial Rounded MT Bold" pitchFamily="34" charset="0"/>
              </a:rPr>
              <a:t>Il </a:t>
            </a:r>
            <a:r>
              <a:rPr lang="fr-FR" sz="4000" dirty="0" smtClean="0">
                <a:solidFill>
                  <a:srgbClr val="460000"/>
                </a:solidFill>
                <a:latin typeface="Arial Rounded MT Bold" pitchFamily="34" charset="0"/>
              </a:rPr>
              <a:t>y a l’enfant Jésus, le fils humain de </a:t>
            </a:r>
            <a:r>
              <a:rPr lang="fr-FR" sz="4000" dirty="0" smtClean="0">
                <a:solidFill>
                  <a:srgbClr val="460000"/>
                </a:solidFill>
                <a:latin typeface="Arial Rounded MT Bold" pitchFamily="34" charset="0"/>
              </a:rPr>
              <a:t>Marie</a:t>
            </a:r>
            <a:r>
              <a:rPr lang="en-US" sz="4000" dirty="0" smtClean="0">
                <a:solidFill>
                  <a:srgbClr val="460000"/>
                </a:solidFill>
                <a:latin typeface="Arial Rounded MT Bold" pitchFamily="34" charset="0"/>
              </a:rPr>
              <a:t>;</a:t>
            </a:r>
            <a:r>
              <a:rPr lang="fr-FR" sz="4000" dirty="0" smtClean="0">
                <a:solidFill>
                  <a:srgbClr val="460000"/>
                </a:solidFill>
                <a:latin typeface="Arial Rounded MT Bold" pitchFamily="34" charset="0"/>
              </a:rPr>
              <a:t>Il </a:t>
            </a:r>
            <a:r>
              <a:rPr lang="fr-FR" sz="4000" dirty="0" smtClean="0">
                <a:solidFill>
                  <a:srgbClr val="460000"/>
                </a:solidFill>
                <a:latin typeface="Arial Rounded MT Bold" pitchFamily="34" charset="0"/>
              </a:rPr>
              <a:t>y a le Christ, le Fils éternel de Dieu, la deuxième personne de la trinité céleste.</a:t>
            </a:r>
            <a:endParaRPr lang="en-US" sz="4000" dirty="0" smtClean="0">
              <a:solidFill>
                <a:srgbClr val="460000"/>
              </a:solidFill>
              <a:latin typeface="Arial Rounded MT Bold" pitchFamily="34" charset="0"/>
            </a:endParaRPr>
          </a:p>
          <a:p>
            <a:pPr lvl="0" algn="just"/>
            <a:r>
              <a:rPr lang="fr-FR" sz="4000" dirty="0" smtClean="0">
                <a:solidFill>
                  <a:srgbClr val="0033CC"/>
                </a:solidFill>
                <a:latin typeface="Arial Rounded MT Bold" pitchFamily="34" charset="0"/>
              </a:rPr>
              <a:t>Dieu a choisi Marie pour introduire Jésus dans le monde des humains en devenant fils de l 'homme.</a:t>
            </a:r>
            <a:endParaRPr lang="en-US" sz="4000" dirty="0" smtClean="0">
              <a:solidFill>
                <a:srgbClr val="0033CC"/>
              </a:solidFill>
              <a:latin typeface="Arial Rounded MT Bold" pitchFamily="34" charset="0"/>
            </a:endParaRPr>
          </a:p>
          <a:p>
            <a:pPr lvl="0" algn="just"/>
            <a:r>
              <a:rPr lang="fr-FR" sz="4000" dirty="0" smtClean="0">
                <a:solidFill>
                  <a:srgbClr val="460000"/>
                </a:solidFill>
                <a:latin typeface="Arial Rounded MT Bold" pitchFamily="34" charset="0"/>
              </a:rPr>
              <a:t>C’est le plus grand honneur imaginable pour un humain d’héberger son Créateur dans son sein</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400" dirty="0" smtClean="0">
                <a:solidFill>
                  <a:srgbClr val="460000"/>
                </a:solidFill>
                <a:latin typeface="Arial Rounded MT Bold" pitchFamily="34" charset="0"/>
              </a:rPr>
              <a:t>C’est </a:t>
            </a:r>
            <a:r>
              <a:rPr lang="fr-FR" sz="4400" dirty="0" smtClean="0">
                <a:solidFill>
                  <a:srgbClr val="460000"/>
                </a:solidFill>
                <a:latin typeface="Arial Rounded MT Bold" pitchFamily="34" charset="0"/>
              </a:rPr>
              <a:t>pourquoi Marie est la plus bénie de toutes les femmes de la terre, même plus que (</a:t>
            </a:r>
            <a:r>
              <a:rPr lang="fr-FR" sz="4400" b="1" dirty="0" smtClean="0">
                <a:solidFill>
                  <a:srgbClr val="460000"/>
                </a:solidFill>
                <a:latin typeface="Arial Rounded MT Bold" pitchFamily="34" charset="0"/>
              </a:rPr>
              <a:t>Ève),</a:t>
            </a:r>
            <a:r>
              <a:rPr lang="fr-FR" sz="4400" dirty="0" smtClean="0">
                <a:solidFill>
                  <a:srgbClr val="460000"/>
                </a:solidFill>
                <a:latin typeface="Arial Rounded MT Bold" pitchFamily="34" charset="0"/>
              </a:rPr>
              <a:t> la mère de la race humaine.</a:t>
            </a:r>
            <a:endParaRPr lang="en-US" sz="4400" dirty="0" smtClean="0">
              <a:solidFill>
                <a:srgbClr val="460000"/>
              </a:solidFill>
              <a:latin typeface="Arial Rounded MT Bold" pitchFamily="34" charset="0"/>
            </a:endParaRPr>
          </a:p>
          <a:p>
            <a:pPr lvl="0" algn="just"/>
            <a:r>
              <a:rPr lang="fr-FR" sz="4400" dirty="0" smtClean="0">
                <a:solidFill>
                  <a:srgbClr val="0033CC"/>
                </a:solidFill>
                <a:latin typeface="Arial Rounded MT Bold" pitchFamily="34" charset="0"/>
              </a:rPr>
              <a:t>Le travail de Marie se borne à amener Jésus au monde, et prendre soin de Lui jusqu'à l’âge nubile</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000" dirty="0" smtClean="0">
                <a:solidFill>
                  <a:srgbClr val="460000"/>
                </a:solidFill>
                <a:latin typeface="Arial Rounded MT Bold" pitchFamily="34" charset="0"/>
              </a:rPr>
              <a:t>Quand </a:t>
            </a:r>
            <a:r>
              <a:rPr lang="fr-FR" sz="4000" dirty="0" smtClean="0">
                <a:solidFill>
                  <a:srgbClr val="460000"/>
                </a:solidFill>
                <a:latin typeface="Arial Rounded MT Bold" pitchFamily="34" charset="0"/>
              </a:rPr>
              <a:t>Jésus rentre dans son office du Christ et en train d’exercer son ministère, Marie est traitée comme toute autre personne.</a:t>
            </a:r>
            <a:endParaRPr lang="en-US" sz="4000" dirty="0" smtClean="0">
              <a:solidFill>
                <a:srgbClr val="460000"/>
              </a:solidFill>
              <a:latin typeface="Arial Rounded MT Bold" pitchFamily="34" charset="0"/>
            </a:endParaRPr>
          </a:p>
          <a:p>
            <a:pPr lvl="0" algn="just"/>
            <a:r>
              <a:rPr lang="fr-FR" sz="4000" dirty="0" smtClean="0">
                <a:solidFill>
                  <a:srgbClr val="0033CC"/>
                </a:solidFill>
                <a:latin typeface="Arial Rounded MT Bold" pitchFamily="34" charset="0"/>
              </a:rPr>
              <a:t>La considération de fils et mère alla se manifester jusqu'à la croix où Jésus remit les soins de Marie à Jean.</a:t>
            </a:r>
            <a:endParaRPr lang="en-US" sz="4000" dirty="0">
              <a:solidFill>
                <a:srgbClr val="0033CC"/>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fontScale="92500"/>
          </a:bodyPr>
          <a:lstStyle/>
          <a:p>
            <a:pPr algn="just"/>
            <a:r>
              <a:rPr lang="fr-FR" sz="4000" dirty="0" smtClean="0">
                <a:latin typeface="Arial Rounded MT Bold" pitchFamily="34" charset="0"/>
              </a:rPr>
              <a:t>Jean </a:t>
            </a:r>
            <a:r>
              <a:rPr lang="fr-FR" sz="4000" dirty="0" smtClean="0">
                <a:latin typeface="Arial Rounded MT Bold" pitchFamily="34" charset="0"/>
              </a:rPr>
              <a:t>19:26 Jésus, voyant sa mère, et auprès d'elle le disciple qu'il </a:t>
            </a:r>
            <a:r>
              <a:rPr lang="fr-FR" sz="4000" u="sng" dirty="0" smtClean="0">
                <a:latin typeface="Arial Rounded MT Bold" pitchFamily="34" charset="0"/>
              </a:rPr>
              <a:t>aimait</a:t>
            </a:r>
            <a:r>
              <a:rPr lang="fr-FR" sz="4000" dirty="0" smtClean="0">
                <a:latin typeface="Arial Rounded MT Bold" pitchFamily="34" charset="0"/>
              </a:rPr>
              <a:t>, dit à sa mère: Femme, voilà ton fils.</a:t>
            </a:r>
            <a:endParaRPr lang="en-US" sz="4000" dirty="0" smtClean="0">
              <a:latin typeface="Arial Rounded MT Bold" pitchFamily="34" charset="0"/>
            </a:endParaRPr>
          </a:p>
          <a:p>
            <a:pPr algn="just"/>
            <a:r>
              <a:rPr lang="fr-FR" sz="4000" dirty="0" smtClean="0">
                <a:solidFill>
                  <a:schemeClr val="bg1"/>
                </a:solidFill>
                <a:latin typeface="Arial Rounded MT Bold" pitchFamily="34" charset="0"/>
              </a:rPr>
              <a:t>27 Puis il dit au disciple: Voilà ta mère. Et, dès ce moment, le disciple la prit chez lui.</a:t>
            </a:r>
            <a:endParaRPr lang="en-US" sz="4000" dirty="0" smtClean="0">
              <a:solidFill>
                <a:schemeClr val="bg1"/>
              </a:solidFill>
              <a:latin typeface="Arial Rounded MT Bold" pitchFamily="34" charset="0"/>
            </a:endParaRPr>
          </a:p>
          <a:p>
            <a:pPr lvl="0" algn="just"/>
            <a:r>
              <a:rPr lang="fr-FR" sz="4000" u="sng" dirty="0" smtClean="0">
                <a:latin typeface="Arial Rounded MT Bold" pitchFamily="34" charset="0"/>
              </a:rPr>
              <a:t>« Le disciple qu’il aimait »</a:t>
            </a:r>
            <a:r>
              <a:rPr lang="fr-FR" sz="4000" dirty="0" smtClean="0">
                <a:latin typeface="Arial Rounded MT Bold" pitchFamily="34" charset="0"/>
              </a:rPr>
              <a:t> n’est pas un terme qu’on aurait utilisé à présent, à cause de l’envergure actuelle de l’homosexualité dans notre société</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4000" dirty="0" smtClean="0">
                <a:latin typeface="Arial Rounded MT Bold" pitchFamily="34" charset="0"/>
              </a:rPr>
              <a:t>Jean </a:t>
            </a:r>
            <a:r>
              <a:rPr lang="fr-FR" sz="4000" dirty="0" smtClean="0">
                <a:latin typeface="Arial Rounded MT Bold" pitchFamily="34" charset="0"/>
              </a:rPr>
              <a:t>était plus jeune que les autres disciples et il recevait une attention spéciale de Jésus à la manière d’un grand frère aîné envers son plus petit frère.</a:t>
            </a:r>
            <a:endParaRPr lang="en-US" sz="4000" dirty="0" smtClean="0">
              <a:latin typeface="Arial Rounded MT Bold" pitchFamily="34" charset="0"/>
            </a:endParaRPr>
          </a:p>
          <a:p>
            <a:pPr lvl="0" algn="just"/>
            <a:r>
              <a:rPr lang="en-US" sz="4000" dirty="0" smtClean="0">
                <a:solidFill>
                  <a:schemeClr val="bg1"/>
                </a:solidFill>
                <a:latin typeface="Arial Rounded MT Bold" pitchFamily="34" charset="0"/>
              </a:rPr>
              <a:t>John was a soft man, he had a tender personality that carried on to old age and exemplified in his writings of the Gospel of John, 1</a:t>
            </a:r>
            <a:r>
              <a:rPr lang="en-US" sz="4000" baseline="30000" dirty="0" smtClean="0">
                <a:solidFill>
                  <a:schemeClr val="bg1"/>
                </a:solidFill>
                <a:latin typeface="Arial Rounded MT Bold" pitchFamily="34" charset="0"/>
              </a:rPr>
              <a:t>st</a:t>
            </a:r>
            <a:r>
              <a:rPr lang="en-US" sz="4000" dirty="0" smtClean="0">
                <a:solidFill>
                  <a:schemeClr val="bg1"/>
                </a:solidFill>
                <a:latin typeface="Arial Rounded MT Bold" pitchFamily="34" charset="0"/>
              </a:rPr>
              <a:t>, 2</a:t>
            </a:r>
            <a:r>
              <a:rPr lang="en-US" sz="4000" baseline="30000" dirty="0" smtClean="0">
                <a:solidFill>
                  <a:schemeClr val="bg1"/>
                </a:solidFill>
                <a:latin typeface="Arial Rounded MT Bold" pitchFamily="34" charset="0"/>
              </a:rPr>
              <a:t>nd</a:t>
            </a:r>
            <a:r>
              <a:rPr lang="en-US" sz="4000" dirty="0" smtClean="0">
                <a:solidFill>
                  <a:schemeClr val="bg1"/>
                </a:solidFill>
                <a:latin typeface="Arial Rounded MT Bold" pitchFamily="34" charset="0"/>
              </a:rPr>
              <a:t>, and 3</a:t>
            </a:r>
            <a:r>
              <a:rPr lang="en-US" sz="4000" baseline="30000" dirty="0" smtClean="0">
                <a:solidFill>
                  <a:schemeClr val="bg1"/>
                </a:solidFill>
                <a:latin typeface="Arial Rounded MT Bold" pitchFamily="34" charset="0"/>
              </a:rPr>
              <a:t>rd</a:t>
            </a:r>
            <a:r>
              <a:rPr lang="en-US" sz="4000" dirty="0" smtClean="0">
                <a:solidFill>
                  <a:schemeClr val="bg1"/>
                </a:solidFill>
                <a:latin typeface="Arial Rounded MT Bold" pitchFamily="34" charset="0"/>
              </a:rPr>
              <a:t> John</a:t>
            </a:r>
            <a:r>
              <a:rPr lang="en-US"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lnSpcReduction="10000"/>
          </a:bodyPr>
          <a:lstStyle/>
          <a:p>
            <a:pPr lvl="0" algn="just"/>
            <a:r>
              <a:rPr lang="fr-FR" sz="4000" dirty="0" smtClean="0">
                <a:latin typeface="Arial Rounded MT Bold" pitchFamily="34" charset="0"/>
              </a:rPr>
              <a:t>Pour </a:t>
            </a:r>
            <a:r>
              <a:rPr lang="fr-FR" sz="4000" dirty="0" smtClean="0">
                <a:latin typeface="Arial Rounded MT Bold" pitchFamily="34" charset="0"/>
              </a:rPr>
              <a:t>finir avec la visite de la mère et des frères de Jésus, la Bible ne dit pas que Jésus refusait de voir sa famille et que sa mère et ses frères étaient chassés.</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Jésus prit l’occasion de leur venue pour faire passer une leçon à son audience.</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Les liens familiaux avec Jésus le Fils de l’homme n’ont aucune portée dans le royaume de Dieu.</a:t>
            </a:r>
            <a:endParaRPr lang="en-US" sz="4000" dirty="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lgn="ctr"/>
            <a:r>
              <a:rPr lang="fr-FR" sz="4000" dirty="0" smtClean="0">
                <a:solidFill>
                  <a:srgbClr val="002060"/>
                </a:solidFill>
                <a:latin typeface="Arial Rounded MT Bold" pitchFamily="34" charset="0"/>
              </a:rPr>
              <a:t> </a:t>
            </a:r>
            <a:r>
              <a:rPr lang="fr-FR" sz="4000" b="1" dirty="0" smtClean="0">
                <a:latin typeface="Arial Rounded MT Bold" pitchFamily="34" charset="0"/>
              </a:rPr>
              <a:t> </a:t>
            </a:r>
            <a:r>
              <a:rPr lang="fr-FR" sz="4000" b="1" dirty="0" smtClean="0">
                <a:solidFill>
                  <a:srgbClr val="0033CC"/>
                </a:solidFill>
                <a:latin typeface="Arial Rounded MT Bold" pitchFamily="34" charset="0"/>
              </a:rPr>
              <a:t>LA TEMPÊTE APAISÉE</a:t>
            </a:r>
            <a:r>
              <a:rPr lang="fr-FR" sz="4000" dirty="0" smtClean="0">
                <a:solidFill>
                  <a:srgbClr val="0033CC"/>
                </a:solidFill>
                <a:latin typeface="Arial Rounded MT Bold" pitchFamily="34" charset="0"/>
              </a:rPr>
              <a:t> </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Lu 8:22 ¶ Un jour, Jésus monta dans une barque avec ses disciples. Il leur dit: Passons de l'autre côté du lac. Et ils partirent.</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33CC"/>
                </a:solidFill>
                <a:latin typeface="Arial Rounded MT Bold" pitchFamily="34" charset="0"/>
              </a:rPr>
              <a:t>23 Pendant qu'ils naviguaient, Jésus s'endormit. Un tourbillon fondit sur le lac, la barque se remplissait d'eau, et ils étaient en péril.</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24 Ils s'approchèrent et le réveillèrent, en disant: Maître, maître, nous périssons! S'étant réveillé, il menaça le vent et les flots, qui s'apaisèrent, et le calme revint.</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algn="just"/>
            <a:r>
              <a:rPr lang="fr-FR" sz="4200" dirty="0" smtClean="0">
                <a:latin typeface="Arial Rounded MT Bold" pitchFamily="34" charset="0"/>
              </a:rPr>
              <a:t> 25 Puis il leur dit: Où est votre foi? Saisis de frayeur et d'étonnement, ils se dirent les uns aux autres: Quel est donc celui-ci, qui commande même au vent et à l'eau, et à qui ils obéissent?</a:t>
            </a:r>
            <a:endParaRPr lang="en-US" sz="4200" dirty="0" smtClean="0">
              <a:latin typeface="Arial Rounded MT Bold" pitchFamily="34" charset="0"/>
            </a:endParaRPr>
          </a:p>
          <a:p>
            <a:pPr algn="just"/>
            <a:r>
              <a:rPr lang="fr-FR" sz="4200" dirty="0" smtClean="0">
                <a:solidFill>
                  <a:srgbClr val="0033CC"/>
                </a:solidFill>
                <a:latin typeface="Arial Rounded MT Bold" pitchFamily="34" charset="0"/>
              </a:rPr>
              <a:t> 26 Ils abordèrent dans le pays des </a:t>
            </a:r>
            <a:r>
              <a:rPr lang="fr-FR" sz="4200" dirty="0" err="1" smtClean="0">
                <a:solidFill>
                  <a:srgbClr val="0033CC"/>
                </a:solidFill>
                <a:latin typeface="Arial Rounded MT Bold" pitchFamily="34" charset="0"/>
              </a:rPr>
              <a:t>Géraséniens</a:t>
            </a:r>
            <a:r>
              <a:rPr lang="fr-FR" sz="4200" dirty="0" smtClean="0">
                <a:solidFill>
                  <a:srgbClr val="0033CC"/>
                </a:solidFill>
                <a:latin typeface="Arial Rounded MT Bold" pitchFamily="34" charset="0"/>
              </a:rPr>
              <a:t>, qui est vis-à-vis de la Galilée.</a:t>
            </a:r>
            <a:endParaRPr lang="en-US" sz="4200" dirty="0">
              <a:solidFill>
                <a:srgbClr val="0033CC"/>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smtClean="0">
                <a:solidFill>
                  <a:srgbClr val="66FFFF"/>
                </a:solidFill>
                <a:latin typeface="Arial Rounded MT Bold" pitchFamily="34" charset="0"/>
              </a:rPr>
              <a:t>LA VERSION DE MARC</a:t>
            </a:r>
            <a:endParaRPr lang="en-US" sz="4000" dirty="0" smtClean="0">
              <a:solidFill>
                <a:srgbClr val="66FFFF"/>
              </a:solidFill>
              <a:latin typeface="Arial Rounded MT Bold" pitchFamily="34" charset="0"/>
            </a:endParaRPr>
          </a:p>
          <a:p>
            <a:pPr algn="just"/>
            <a:r>
              <a:rPr lang="fr-FR" sz="4000" dirty="0" smtClean="0">
                <a:latin typeface="Arial Rounded MT Bold" pitchFamily="34" charset="0"/>
              </a:rPr>
              <a:t>MARC 4:35-41</a:t>
            </a:r>
            <a:endParaRPr lang="en-US" sz="4000" dirty="0" smtClean="0">
              <a:latin typeface="Arial Rounded MT Bold" pitchFamily="34" charset="0"/>
            </a:endParaRPr>
          </a:p>
          <a:p>
            <a:pPr algn="just"/>
            <a:r>
              <a:rPr lang="fr-FR" sz="4000" dirty="0" smtClean="0">
                <a:solidFill>
                  <a:srgbClr val="66FFFF"/>
                </a:solidFill>
                <a:latin typeface="Arial Rounded MT Bold" pitchFamily="34" charset="0"/>
              </a:rPr>
              <a:t>35 ¶ Ce même jour, sur le soir, Jésus leur dit: Passons à l'autre bord.</a:t>
            </a:r>
            <a:endParaRPr lang="en-US" sz="4000" dirty="0" smtClean="0">
              <a:solidFill>
                <a:srgbClr val="66FFFF"/>
              </a:solidFill>
              <a:latin typeface="Arial Rounded MT Bold" pitchFamily="34" charset="0"/>
            </a:endParaRPr>
          </a:p>
          <a:p>
            <a:pPr algn="just"/>
            <a:r>
              <a:rPr lang="fr-FR" sz="4000" dirty="0" smtClean="0">
                <a:latin typeface="Arial Rounded MT Bold" pitchFamily="34" charset="0"/>
              </a:rPr>
              <a:t> 36 Après avoir renvoyé la foule, ils l'emmenèrent dans la barque où il se trouvait; il y avait aussi d'autres barques avec lui</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000" dirty="0" smtClean="0">
                <a:latin typeface="Arial Rounded MT Bold" pitchFamily="34" charset="0"/>
              </a:rPr>
              <a:t> 37 Il s'éleva un grand tourbillon, et les flots se jetaient dans la barque, au point qu'elle se remplissait déjà.</a:t>
            </a:r>
            <a:endParaRPr lang="en-US" sz="4000" dirty="0" smtClean="0">
              <a:latin typeface="Arial Rounded MT Bold" pitchFamily="34" charset="0"/>
            </a:endParaRPr>
          </a:p>
          <a:p>
            <a:pPr algn="just"/>
            <a:r>
              <a:rPr lang="fr-FR" sz="4000" dirty="0" smtClean="0">
                <a:solidFill>
                  <a:srgbClr val="66FFFF"/>
                </a:solidFill>
                <a:latin typeface="Arial Rounded MT Bold" pitchFamily="34" charset="0"/>
              </a:rPr>
              <a:t> 38 Et lui, il dormait à la poupe sur le coussin. Ils le réveillèrent, et lui dirent: Maître, ne t'inquiètes-tu pas de ce que nous périssons?</a:t>
            </a:r>
            <a:endParaRPr lang="en-US" sz="4000" dirty="0" smtClean="0">
              <a:solidFill>
                <a:srgbClr val="66FFFF"/>
              </a:solidFill>
              <a:latin typeface="Arial Rounded MT Bold" pitchFamily="34" charset="0"/>
            </a:endParaRPr>
          </a:p>
          <a:p>
            <a:pPr algn="just"/>
            <a:r>
              <a:rPr lang="fr-FR" sz="4000" dirty="0" smtClean="0">
                <a:latin typeface="Arial Rounded MT Bold" pitchFamily="34" charset="0"/>
              </a:rPr>
              <a:t> 39 S'étant réveillé, il menaça le vent, et dit à la mer: Silence! tais-toi! Et le vent cessa, et il y eut un grand calme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 40 Puis il leur dit: Pourquoi avez-vous ainsi peur? Comment n'avez-vous point de foi?</a:t>
            </a:r>
            <a:endParaRPr lang="en-US" sz="4400" dirty="0" smtClean="0">
              <a:latin typeface="Arial Rounded MT Bold" pitchFamily="34" charset="0"/>
            </a:endParaRPr>
          </a:p>
          <a:p>
            <a:pPr algn="just"/>
            <a:r>
              <a:rPr lang="fr-FR" sz="4400" dirty="0" smtClean="0">
                <a:solidFill>
                  <a:srgbClr val="66FFFF"/>
                </a:solidFill>
                <a:latin typeface="Arial Rounded MT Bold" pitchFamily="34" charset="0"/>
              </a:rPr>
              <a:t> 41 Ils furent saisis d'une grande frayeur, et ils se dirent les uns aux autres: Quel est donc celui-ci, à qui obéissent même le vent et la mer?</a:t>
            </a:r>
            <a:endParaRPr lang="en-US" sz="4400" dirty="0">
              <a:solidFill>
                <a:srgbClr val="66FFFF"/>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000" dirty="0" smtClean="0">
                <a:latin typeface="Arial Rounded MT Bold" pitchFamily="34" charset="0"/>
              </a:rPr>
              <a:t>Nous voyons que c’était vers le soir après une longue journée de ministère.</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Jésus étant aussi homme avait déjà épuisé toute son énergie au cours de la journée.</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Il était fatigué et il sommeillait dans la barque.</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Le diable ne sommeillait pas, car c’était son temps pour porter son coup</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000" dirty="0" smtClean="0">
                <a:latin typeface="Arial Rounded MT Bold" pitchFamily="34" charset="0"/>
              </a:rPr>
              <a:t>Les </a:t>
            </a:r>
            <a:r>
              <a:rPr lang="fr-FR" sz="4000" dirty="0" smtClean="0">
                <a:latin typeface="Arial Rounded MT Bold" pitchFamily="34" charset="0"/>
              </a:rPr>
              <a:t>gens qui font des campagnes pour Dieu passent beaucoup de temps en prière pour la réussite de la campagne.</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Quand tout est terminé, ils tendent à prendre une posture de repos et de désengagement spirituel.</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A la fin de la campagne, c’est le moment le plus dangereux, car le diable rentre en action pour renverser le sens d’accomplissement et de joie provenant de la réussite de la campagne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smtClean="0">
                <a:latin typeface="Arial Rounded MT Bold" pitchFamily="34" charset="0"/>
              </a:rPr>
              <a:t>Beaucoup </a:t>
            </a:r>
            <a:r>
              <a:rPr lang="fr-FR" sz="4000" dirty="0" smtClean="0">
                <a:latin typeface="Arial Rounded MT Bold" pitchFamily="34" charset="0"/>
              </a:rPr>
              <a:t> d’actes d’adultères peuvent être commis ; beaucoup de jalousie peuvent faire surface entre les organisateurs ; beaucoup de menaces corporelles et spirituelles peuvent être suivies.</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La position géographique de la mer de Galilée le rendait susceptible à ces genres de tourbillons brusques et inattendus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smtClean="0">
                <a:latin typeface="Arial Rounded MT Bold" pitchFamily="34" charset="0"/>
              </a:rPr>
              <a:t>Situé </a:t>
            </a:r>
            <a:r>
              <a:rPr lang="fr-FR" sz="4000" dirty="0" smtClean="0">
                <a:latin typeface="Arial Rounded MT Bold" pitchFamily="34" charset="0"/>
              </a:rPr>
              <a:t>à 700 pieds au-dessous et entouré par de montagne des deux côtés, une brise venue de tout part peut soudainement créer une crise violente dans la région.</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Cependant ce tourbillon peut être produit par les anges déchus qui sachent comment agiter les éléments de la nature à leur gré avec la permission de Dieu. </a:t>
            </a:r>
            <a:endParaRPr lang="en-US" sz="4000" dirty="0">
              <a:solidFill>
                <a:srgbClr val="C0000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just"/>
            <a:r>
              <a:rPr lang="fr-FR" sz="4000" dirty="0" smtClean="0">
                <a:latin typeface="Arial Rounded MT Bold" pitchFamily="34" charset="0"/>
              </a:rPr>
              <a:t>Marc </a:t>
            </a:r>
            <a:r>
              <a:rPr lang="fr-FR" sz="4000" dirty="0" smtClean="0">
                <a:latin typeface="Arial Rounded MT Bold" pitchFamily="34" charset="0"/>
              </a:rPr>
              <a:t>4 :38 Et lui, il dormait à la poupe sur le coussin. Ils le réveillèrent, et lui dirent: Maître, ne t'inquiètes-tu pas de ce que nous périssons?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Les disciples reprochèrent Jésus son inaction.</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Les disciples dépendaient trop sur Jésus ; c’était l’heure d’exercer leur foi sachant que le Maître était là pour les soutenir au cas où ils manquaient de puissance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fr-FR" sz="4000" dirty="0" smtClean="0">
                <a:latin typeface="Arial Rounded MT Bold" pitchFamily="34" charset="0"/>
              </a:rPr>
              <a:t>Certains </a:t>
            </a:r>
            <a:r>
              <a:rPr lang="fr-FR" sz="4000" dirty="0" smtClean="0">
                <a:latin typeface="Arial Rounded MT Bold" pitchFamily="34" charset="0"/>
              </a:rPr>
              <a:t>leaders spirituels aiment garder leurs fidèles sous leur dépendance spirituelle.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Jésus va de son tour répliquer ses disciples à cause de leur inaction et de leur frayeur.</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Marc 4 :39 S'étant réveillé, il menaça le vent, et dit à la mer: Silence! tais-toi! Et le vent cessa, et il y eut un grand calme.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 naturel ne nous permet pas de concevoir que nous pouvons faire autant</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chrétien qui laboure pour Dieu à cette autorité sur le diable et sur les éléments de la nature.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Les serviteurs du diable peuvent maîtriser la nature pour contrecarrer l’œuvre de Dieu en interpellant des anges déchus spécialisés dans ce domaine.</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Il nous manque la foi et la connaissance, c’est tout.  </a:t>
            </a:r>
            <a:endParaRPr lang="en-US" sz="4000" dirty="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just"/>
            <a:r>
              <a:rPr lang="fr-FR" sz="4000" dirty="0" smtClean="0">
                <a:latin typeface="Arial Rounded MT Bold" pitchFamily="34" charset="0"/>
              </a:rPr>
              <a:t>Marc 4 :40 Puis il leur dit: Pourquoi avez-vous ainsi peur? Comment n'avez-vous point de foi?</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Le grand secret était la peur.</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Quand on est paniqué, notre bravoure s'évanouit.</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On pense au sauvetage au lieu de la confrontation.</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Comment n'avez-vous point de foi</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400" dirty="0" smtClean="0">
                <a:latin typeface="Arial Rounded MT Bold" pitchFamily="34" charset="0"/>
              </a:rPr>
              <a:t>Comment </a:t>
            </a:r>
            <a:r>
              <a:rPr lang="fr-FR" sz="4400" dirty="0" smtClean="0">
                <a:latin typeface="Arial Rounded MT Bold" pitchFamily="34" charset="0"/>
              </a:rPr>
              <a:t>concevez-vous que la tempête peut tuer son Créateur.</a:t>
            </a:r>
            <a:endParaRPr lang="en-US" sz="4400" dirty="0" smtClean="0">
              <a:latin typeface="Arial Rounded MT Bold" pitchFamily="34" charset="0"/>
            </a:endParaRPr>
          </a:p>
          <a:p>
            <a:pPr lvl="0" algn="just"/>
            <a:r>
              <a:rPr lang="fr-FR" sz="4400" dirty="0" smtClean="0">
                <a:latin typeface="Arial Rounded MT Bold" pitchFamily="34" charset="0"/>
              </a:rPr>
              <a:t>Exemple : mon cas d’être chassé par des chiens.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Seulement quand je m’arrêtais de courir pour confronter ces chiens dévorants que la chasse était cessée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400" dirty="0" smtClean="0">
                <a:latin typeface="Arial Rounded MT Bold" pitchFamily="34" charset="0"/>
              </a:rPr>
              <a:t>Quand </a:t>
            </a:r>
            <a:r>
              <a:rPr lang="fr-FR" sz="4400" dirty="0" smtClean="0">
                <a:latin typeface="Arial Rounded MT Bold" pitchFamily="34" charset="0"/>
              </a:rPr>
              <a:t>nous sommes au centre de la volonté de Dieu, le diable fait tout faire pour nous intimider.</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Paul était toujours en péril dans son ministère, mais il a pu terminer sa course avec beaucoup de succès. </a:t>
            </a:r>
            <a:endParaRPr lang="en-US" sz="4400" dirty="0">
              <a:solidFill>
                <a:srgbClr val="C000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smtClean="0">
                <a:latin typeface="Arial Rounded MT Bold" pitchFamily="34" charset="0"/>
              </a:rPr>
              <a:t>Marc 4 :41 Ils furent saisis d'une grande frayeur, et ils se dirent les uns aux autres: Quel est donc celui-ci, à qui obéissent même le vent et la mer?</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Stupéfaits, les disciples redoublaient leur dépendance sur Jésus au lieu d’assimiler que cette même puissance était à leur disposition. </a:t>
            </a:r>
            <a:endParaRPr lang="en-US" sz="4000" dirty="0" smtClean="0">
              <a:solidFill>
                <a:srgbClr val="C000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400" dirty="0" smtClean="0">
                <a:latin typeface="Arial Rounded MT Bold" pitchFamily="34" charset="0"/>
              </a:rPr>
              <a:t>Jésus </a:t>
            </a:r>
            <a:r>
              <a:rPr lang="fr-FR" sz="4400" dirty="0" smtClean="0">
                <a:latin typeface="Arial Rounded MT Bold" pitchFamily="34" charset="0"/>
              </a:rPr>
              <a:t>n’est plus sur cette terre alors que ces genres de tempêtes continuent à se fondre sur nous.</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Nous sommes si facilement ébranlés par les attaques soudaines du diable.</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Nous dépendons des docteurs pour nous dire que faire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fr-FR" sz="4000" dirty="0" smtClean="0">
                <a:latin typeface="Arial Rounded MT Bold" pitchFamily="34" charset="0"/>
              </a:rPr>
              <a:t>Nous </a:t>
            </a:r>
            <a:r>
              <a:rPr lang="fr-FR" sz="4000" dirty="0" smtClean="0">
                <a:latin typeface="Arial Rounded MT Bold" pitchFamily="34" charset="0"/>
              </a:rPr>
              <a:t>dépendons de la main secourable du gouvernement pour assurer notre futur.</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Nous dépendons des interventions naturelles pour sortir de nos tempêtes alors que la solution est avec nous.</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Oui la mer peut se calmer d’un coup.</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Oui le vent peut obéir à la commande d’un serviteur de Dieu</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lvl="0" algn="just"/>
            <a:r>
              <a:rPr lang="fr-FR" sz="4000" dirty="0" smtClean="0">
                <a:latin typeface="Arial Rounded MT Bold" pitchFamily="34" charset="0"/>
              </a:rPr>
              <a:t>Le </a:t>
            </a:r>
            <a:r>
              <a:rPr lang="fr-FR" sz="4000" dirty="0" smtClean="0">
                <a:latin typeface="Arial Rounded MT Bold" pitchFamily="34" charset="0"/>
              </a:rPr>
              <a:t>Chrétien avisé possède le discernement pour savoir les activités du diable et les fausses tempêtes provoquées.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Le Saint Esprit l’alerte des attaques de l’ennemi et lui montre que faire dans chaque situation.</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Demandons à Dieu de manifester sa puissance en nous pour sa gloire et pour son honneur et pour agrandir notre foi en Lui.  </a:t>
            </a:r>
            <a:endParaRPr lang="en-US" sz="4000" dirty="0" smtClean="0">
              <a:latin typeface="Arial Rounded MT Bold" pitchFamily="34" charset="0"/>
            </a:endParaRPr>
          </a:p>
          <a:p>
            <a:pPr algn="r"/>
            <a:r>
              <a:rPr lang="fr-FR" sz="4000" dirty="0" smtClean="0">
                <a:solidFill>
                  <a:srgbClr val="C00000"/>
                </a:solidFill>
                <a:latin typeface="Arial Rounded MT Bold" pitchFamily="34" charset="0"/>
              </a:rPr>
              <a:t> AMEN!</a:t>
            </a:r>
            <a:r>
              <a:rPr lang="fr-FR" sz="4000" dirty="0" smtClean="0">
                <a:solidFill>
                  <a:srgbClr val="C00000"/>
                </a:solidFill>
                <a:latin typeface="Arial Rounded MT Bold" pitchFamily="34" charset="0"/>
              </a:rPr>
              <a:t> </a:t>
            </a:r>
            <a:endParaRPr lang="en-US" sz="4000" dirty="0" smtClean="0">
              <a:solidFill>
                <a:srgbClr val="C00000"/>
              </a:solidFill>
              <a:latin typeface="Arial Rounded MT Bold" pitchFamily="34" charset="0"/>
            </a:endParaRPr>
          </a:p>
          <a:p>
            <a:pPr>
              <a:buNone/>
            </a:pPr>
            <a:endParaRPr lang="en-US" sz="4000" dirty="0">
              <a:solidFill>
                <a:srgbClr val="C0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12:00PM -2:00PM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56660</TotalTime>
  <Words>1058</Words>
  <Application>Microsoft Macintosh PowerPoint</Application>
  <PresentationFormat>On-screen Show (4:3)</PresentationFormat>
  <Paragraphs>123</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CHRIST THE ROCK CONGREGATION PRÉSENTE ÉTUDIONS LA BIBLE 83ÈME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464</cp:revision>
  <dcterms:created xsi:type="dcterms:W3CDTF">2022-04-13T13:36:19Z</dcterms:created>
  <dcterms:modified xsi:type="dcterms:W3CDTF">2024-07-16T23:05:42Z</dcterms:modified>
</cp:coreProperties>
</file>