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304" r:id="rId2"/>
    <p:sldId id="1805" r:id="rId3"/>
    <p:sldId id="1755" r:id="rId4"/>
    <p:sldId id="1806" r:id="rId5"/>
    <p:sldId id="1807" r:id="rId6"/>
    <p:sldId id="1756" r:id="rId7"/>
    <p:sldId id="1808" r:id="rId8"/>
    <p:sldId id="1809" r:id="rId9"/>
    <p:sldId id="1758" r:id="rId10"/>
    <p:sldId id="1810" r:id="rId11"/>
    <p:sldId id="1811" r:id="rId12"/>
    <p:sldId id="1747" r:id="rId13"/>
    <p:sldId id="1812" r:id="rId14"/>
    <p:sldId id="1759" r:id="rId15"/>
    <p:sldId id="1813" r:id="rId16"/>
    <p:sldId id="1748" r:id="rId17"/>
    <p:sldId id="1814" r:id="rId18"/>
    <p:sldId id="1815" r:id="rId19"/>
    <p:sldId id="1816" r:id="rId20"/>
    <p:sldId id="1760" r:id="rId21"/>
    <p:sldId id="1817" r:id="rId22"/>
    <p:sldId id="1818" r:id="rId23"/>
    <p:sldId id="1819" r:id="rId24"/>
    <p:sldId id="1764" r:id="rId25"/>
    <p:sldId id="1820" r:id="rId26"/>
    <p:sldId id="1821" r:id="rId27"/>
    <p:sldId id="1822" r:id="rId28"/>
    <p:sldId id="1761" r:id="rId29"/>
    <p:sldId id="1823" r:id="rId30"/>
    <p:sldId id="1824" r:id="rId31"/>
    <p:sldId id="1749" r:id="rId32"/>
    <p:sldId id="1825" r:id="rId33"/>
    <p:sldId id="1826" r:id="rId34"/>
    <p:sldId id="1827" r:id="rId35"/>
    <p:sldId id="1765" r:id="rId36"/>
    <p:sldId id="1828" r:id="rId37"/>
    <p:sldId id="1769" r:id="rId38"/>
    <p:sldId id="1829" r:id="rId39"/>
    <p:sldId id="1830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99FF33"/>
    <a:srgbClr val="FF3300"/>
    <a:srgbClr val="0DE522"/>
    <a:srgbClr val="FC0AFC"/>
    <a:srgbClr val="460000"/>
    <a:srgbClr val="00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94" autoAdjust="0"/>
    <p:restoredTop sz="94436" autoAdjust="0"/>
  </p:normalViewPr>
  <p:slideViewPr>
    <p:cSldViewPr>
      <p:cViewPr varScale="1">
        <p:scale>
          <a:sx n="74" d="100"/>
          <a:sy n="74" d="100"/>
        </p:scale>
        <p:origin x="-804" y="-1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23358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FAF5C8-1D43-4806-8BD8-4B4CD8D04E99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8EF3A9-6767-417A-90ED-648F6232AE4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8EF3A9-6767-417A-90ED-648F6232AE49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8EF3A9-6767-417A-90ED-648F6232AE49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8EF3A9-6767-417A-90ED-648F6232AE49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581207-D212-45AE-B60F-0C7B3FAE7BD5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IBLE 2 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991600" cy="6858000"/>
          </a:xfrm>
          <a:prstGeom prst="rect">
            <a:avLst/>
          </a:prstGeom>
          <a:solidFill>
            <a:srgbClr val="00FF00"/>
          </a:solid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981200"/>
          </a:xfrm>
          <a:solidFill>
            <a:srgbClr val="99FF33"/>
          </a:solidFill>
        </p:spPr>
        <p:txBody>
          <a:bodyPr>
            <a:normAutofit/>
          </a:bodyPr>
          <a:lstStyle/>
          <a:p>
            <a:r>
              <a:rPr lang="en-US" sz="3600" b="1" dirty="0" smtClean="0"/>
              <a:t>CHRIST THE ROCK CONGREGATION</a:t>
            </a:r>
            <a:br>
              <a:rPr lang="en-US" sz="3600" b="1" dirty="0" smtClean="0"/>
            </a:br>
            <a:r>
              <a:rPr lang="en-US" sz="3600" b="1" dirty="0" smtClean="0">
                <a:solidFill>
                  <a:schemeClr val="bg1"/>
                </a:solidFill>
              </a:rPr>
              <a:t>DIMANCHE  </a:t>
            </a:r>
            <a:r>
              <a:rPr lang="en-US" sz="3600" b="1" dirty="0" smtClean="0">
                <a:solidFill>
                  <a:schemeClr val="bg1"/>
                </a:solidFill>
              </a:rPr>
              <a:t>30</a:t>
            </a:r>
            <a:r>
              <a:rPr lang="en-US" sz="3600" b="1" dirty="0" smtClean="0">
                <a:solidFill>
                  <a:schemeClr val="bg1"/>
                </a:solidFill>
              </a:rPr>
              <a:t> </a:t>
            </a:r>
            <a:r>
              <a:rPr lang="en-US" sz="3600" b="1" dirty="0" smtClean="0">
                <a:solidFill>
                  <a:schemeClr val="bg1"/>
                </a:solidFill>
              </a:rPr>
              <a:t>JUIN 2024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>SERMON PAR PASTEUR  MARC  SIMEON</a:t>
            </a:r>
            <a:endParaRPr lang="en-US" sz="36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267200"/>
            <a:ext cx="9144000" cy="2133600"/>
          </a:xfr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fr-FR" sz="4000" b="1" dirty="0" smtClean="0">
                <a:solidFill>
                  <a:schemeClr val="tx1"/>
                </a:solidFill>
              </a:rPr>
              <a:t>CEUX QUI FRAPPENT PAR L'ÉPÉE PÉRIRONT PAR </a:t>
            </a:r>
            <a:r>
              <a:rPr lang="fr-FR" sz="4000" b="1" dirty="0" smtClean="0">
                <a:solidFill>
                  <a:schemeClr val="tx1"/>
                </a:solidFill>
              </a:rPr>
              <a:t>L'ÉPÉE</a:t>
            </a:r>
          </a:p>
          <a:p>
            <a:r>
              <a:rPr lang="fr-FR" sz="4000" b="1" dirty="0" smtClean="0">
                <a:solidFill>
                  <a:srgbClr val="C00000"/>
                </a:solidFill>
              </a:rPr>
              <a:t>LA FIN MISÉRABLE DU MÉCHANT</a:t>
            </a:r>
            <a:endParaRPr lang="en-US" sz="4000" b="1" dirty="0" smtClean="0">
              <a:solidFill>
                <a:srgbClr val="C00000"/>
              </a:solidFill>
            </a:endParaRPr>
          </a:p>
          <a:p>
            <a:endParaRPr lang="en-US" sz="4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txBody>
          <a:bodyPr>
            <a:normAutofit/>
          </a:bodyPr>
          <a:lstStyle/>
          <a:p>
            <a:pPr algn="ctr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MATTHIEU 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26:52 </a:t>
            </a:r>
            <a:endParaRPr lang="fr-FR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52 Alors </a:t>
            </a:r>
            <a:r>
              <a:rPr lang="fr-FR" sz="4400" dirty="0" smtClean="0">
                <a:latin typeface="Arial Rounded MT Bold" pitchFamily="34" charset="0"/>
              </a:rPr>
              <a:t>Jésus lui dit: Remets ton épée à sa place; car tous ceux qui prendront l'épée périront par l'épée. 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 </a:t>
            </a:r>
            <a:r>
              <a:rPr lang="en-US" sz="4400" dirty="0" smtClean="0">
                <a:solidFill>
                  <a:srgbClr val="C00000"/>
                </a:solidFill>
                <a:latin typeface="Arial Rounded MT Bold" pitchFamily="34" charset="0"/>
              </a:rPr>
              <a:t>52 But Jesus said to him, "Put your sword in its place, for all who take the sword will perish by the sword. </a:t>
            </a:r>
            <a:endParaRPr lang="en-US" sz="4400" dirty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4000" b="1" dirty="0" smtClean="0">
                <a:solidFill>
                  <a:srgbClr val="FF0000"/>
                </a:solidFill>
                <a:latin typeface="Arial Rounded MT Bold" pitchFamily="34" charset="0"/>
              </a:rPr>
              <a:t>INTRODUCTION</a:t>
            </a:r>
            <a:endParaRPr lang="en-US" sz="40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Nous savons déjà où les méchants de la terre vont passer leur éternité.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FF0000"/>
                </a:solidFill>
                <a:latin typeface="Arial Rounded MT Bold" pitchFamily="34" charset="0"/>
              </a:rPr>
              <a:t>Nous sommes alarmés de tout faire pour échapper l’enfer après la mort.</a:t>
            </a:r>
            <a:endParaRPr lang="en-US" sz="40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Bien de fois Dieu occasionne que le méchant ait un avant-gout de l’enfer même avant de rendre l’âme</a:t>
            </a:r>
            <a:r>
              <a:rPr lang="fr-FR" sz="4000" dirty="0" smtClean="0">
                <a:latin typeface="Arial Rounded MT Bold" pitchFamily="34" charset="0"/>
              </a:rPr>
              <a:t>.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Les </a:t>
            </a:r>
            <a:r>
              <a:rPr lang="fr-FR" sz="4400" dirty="0" smtClean="0">
                <a:latin typeface="Arial Rounded MT Bold" pitchFamily="34" charset="0"/>
              </a:rPr>
              <a:t>meurtriers ont généralement peur de la mort alors que la vie des autres ne valle rien a leurs yeux.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Les méchants ont peur de la justice ; bien de fois, ils préfèrent se suicider au lieu de faire face aux conséquences de leurs inconséquences. </a:t>
            </a:r>
            <a:endParaRPr lang="en-US" sz="4400" dirty="0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dirty="0" smtClean="0">
                <a:latin typeface="Arial Rounded MT Bold" pitchFamily="34" charset="0"/>
              </a:rPr>
              <a:t>Dans </a:t>
            </a:r>
            <a:r>
              <a:rPr lang="fr-FR" sz="4000" dirty="0" smtClean="0">
                <a:latin typeface="Arial Rounded MT Bold" pitchFamily="34" charset="0"/>
              </a:rPr>
              <a:t>la Bible nous trouvons d’exemples de la fin tragique et misérable des méchants. 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FF0000"/>
                </a:solidFill>
                <a:latin typeface="Arial Rounded MT Bold" pitchFamily="34" charset="0"/>
              </a:rPr>
              <a:t>Aujourd’hui nous allons prendre le cas d’</a:t>
            </a:r>
            <a:r>
              <a:rPr lang="fr-FR" sz="4000" dirty="0" err="1" smtClean="0">
                <a:solidFill>
                  <a:srgbClr val="FF0000"/>
                </a:solidFill>
                <a:latin typeface="Arial Rounded MT Bold" pitchFamily="34" charset="0"/>
              </a:rPr>
              <a:t>Ebimelec</a:t>
            </a:r>
            <a:r>
              <a:rPr lang="fr-FR" sz="4000" dirty="0" smtClean="0">
                <a:solidFill>
                  <a:srgbClr val="FF0000"/>
                </a:solidFill>
                <a:latin typeface="Arial Rounded MT Bold" pitchFamily="34" charset="0"/>
              </a:rPr>
              <a:t> le fils de Gédéon surnommé </a:t>
            </a:r>
            <a:r>
              <a:rPr lang="fr-FR" sz="4000" dirty="0" err="1" smtClean="0">
                <a:solidFill>
                  <a:srgbClr val="FF0000"/>
                </a:solidFill>
                <a:latin typeface="Arial Rounded MT Bold" pitchFamily="34" charset="0"/>
              </a:rPr>
              <a:t>Jerrubaal</a:t>
            </a:r>
            <a:r>
              <a:rPr lang="fr-FR" sz="4000" dirty="0" smtClean="0">
                <a:solidFill>
                  <a:srgbClr val="FF0000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err="1" smtClean="0">
                <a:latin typeface="Arial Rounded MT Bold" pitchFamily="34" charset="0"/>
              </a:rPr>
              <a:t>Abimelec</a:t>
            </a:r>
            <a:r>
              <a:rPr lang="fr-FR" sz="4000" dirty="0" smtClean="0">
                <a:latin typeface="Arial Rounded MT Bold" pitchFamily="34" charset="0"/>
              </a:rPr>
              <a:t> tua de 70 de ses frères pour se nommer chef suprême de la nation d’Israël après la mort de son père.</a:t>
            </a:r>
            <a:endParaRPr lang="en-US" sz="40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4800" dirty="0" smtClean="0">
                <a:solidFill>
                  <a:srgbClr val="0033CC"/>
                </a:solidFill>
                <a:latin typeface="Arial Rounded MT Bold" pitchFamily="34" charset="0"/>
              </a:rPr>
              <a:t>BACKGROUND</a:t>
            </a:r>
          </a:p>
          <a:p>
            <a:pPr lvl="0" algn="just"/>
            <a:r>
              <a:rPr lang="fr-FR" sz="4800" dirty="0" smtClean="0">
                <a:latin typeface="Arial Rounded MT Bold" pitchFamily="34" charset="0"/>
              </a:rPr>
              <a:t>Gédéon était un homme très petit à ses yeux que Dieu avait transformé en un vaillant héro pour délivrer son people de l’occupation affreuse des </a:t>
            </a:r>
            <a:r>
              <a:rPr lang="fr-FR" sz="4800" dirty="0" err="1" smtClean="0">
                <a:latin typeface="Arial Rounded MT Bold" pitchFamily="34" charset="0"/>
              </a:rPr>
              <a:t>Madianites</a:t>
            </a:r>
            <a:r>
              <a:rPr lang="fr-FR" sz="4800" dirty="0" smtClean="0">
                <a:latin typeface="Arial Rounded MT Bold" pitchFamily="34" charset="0"/>
              </a:rPr>
              <a:t>.</a:t>
            </a:r>
            <a:endParaRPr lang="en-US" sz="4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Apres avoir fait de grands exploits pour Dieu et pour sa nation, au sein de l’abondance, Gédéon a connu une chute dans sa foi en Dieu.</a:t>
            </a:r>
            <a:endParaRPr lang="en-US" sz="40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Gédéon </a:t>
            </a:r>
            <a:r>
              <a:rPr lang="fr-FR" sz="4000" dirty="0" smtClean="0">
                <a:latin typeface="Arial Rounded MT Bold" pitchFamily="34" charset="0"/>
              </a:rPr>
              <a:t>introduisit le peuple dans l’idolâtrie en faisant une idole pour que le peuple adore </a:t>
            </a:r>
            <a:r>
              <a:rPr lang="fr-FR" sz="4000" dirty="0" smtClean="0">
                <a:latin typeface="Arial Rounded MT Bold" pitchFamily="34" charset="0"/>
              </a:rPr>
              <a:t>à </a:t>
            </a:r>
            <a:r>
              <a:rPr lang="fr-FR" sz="4000" dirty="0" smtClean="0">
                <a:latin typeface="Arial Rounded MT Bold" pitchFamily="34" charset="0"/>
              </a:rPr>
              <a:t>la place de Dieu</a:t>
            </a:r>
            <a:r>
              <a:rPr lang="fr-FR" sz="4000" dirty="0" smtClean="0">
                <a:latin typeface="Arial Rounded MT Bold" pitchFamily="34" charset="0"/>
              </a:rPr>
              <a:t>.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dirty="0" smtClean="0">
                <a:latin typeface="Arial Rounded MT Bold" pitchFamily="34" charset="0"/>
              </a:rPr>
              <a:t>Gédéon </a:t>
            </a:r>
            <a:r>
              <a:rPr lang="fr-FR" sz="4000" dirty="0" smtClean="0">
                <a:latin typeface="Arial Rounded MT Bold" pitchFamily="34" charset="0"/>
              </a:rPr>
              <a:t>devint un polygame avide ; a la fin de sa vie, il avait plus de 70 fils avec de nombreuses femmes.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Un de ses fils appelé </a:t>
            </a:r>
            <a:r>
              <a:rPr lang="fr-FR" sz="4000" dirty="0" err="1" smtClean="0">
                <a:solidFill>
                  <a:srgbClr val="0033CC"/>
                </a:solidFill>
                <a:latin typeface="Arial Rounded MT Bold" pitchFamily="34" charset="0"/>
              </a:rPr>
              <a:t>Abimelec</a:t>
            </a: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 décida de confisquer le règne de Gédéon pour lui seul.</a:t>
            </a:r>
            <a:endParaRPr lang="en-US" sz="40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Sa façon de le faire fut la plus cruelle imaginable ; en un seul jour il égorgea tous ses 70 frères grâce à l’aide de ses partisans.</a:t>
            </a:r>
            <a:endParaRPr lang="en-US" sz="40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CHUTE DES ENFANTS D’ISRAEL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JUGES 8 :33-35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err="1" smtClean="0">
                <a:latin typeface="Arial Rounded MT Bold" pitchFamily="34" charset="0"/>
              </a:rPr>
              <a:t>Jg</a:t>
            </a:r>
            <a:r>
              <a:rPr lang="fr-FR" sz="4400" dirty="0" smtClean="0">
                <a:latin typeface="Arial Rounded MT Bold" pitchFamily="34" charset="0"/>
              </a:rPr>
              <a:t> 8:33 Lorsque Gédéon fut mort, les enfants d'Israël recommencèrent à se prostituer aux </a:t>
            </a:r>
            <a:r>
              <a:rPr lang="fr-FR" sz="4400" dirty="0" err="1" smtClean="0">
                <a:latin typeface="Arial Rounded MT Bold" pitchFamily="34" charset="0"/>
              </a:rPr>
              <a:t>Baals</a:t>
            </a:r>
            <a:r>
              <a:rPr lang="fr-FR" sz="4400" dirty="0" smtClean="0">
                <a:latin typeface="Arial Rounded MT Bold" pitchFamily="34" charset="0"/>
              </a:rPr>
              <a:t>, et ils prirent </a:t>
            </a:r>
            <a:r>
              <a:rPr lang="fr-FR" sz="4400" b="1" dirty="0" smtClean="0">
                <a:latin typeface="Arial Rounded MT Bold" pitchFamily="34" charset="0"/>
              </a:rPr>
              <a:t>Baal-</a:t>
            </a:r>
            <a:r>
              <a:rPr lang="fr-FR" sz="4400" b="1" dirty="0" err="1" smtClean="0">
                <a:latin typeface="Arial Rounded MT Bold" pitchFamily="34" charset="0"/>
              </a:rPr>
              <a:t>Berith</a:t>
            </a:r>
            <a:r>
              <a:rPr lang="fr-FR" sz="4400" dirty="0" smtClean="0">
                <a:latin typeface="Arial Rounded MT Bold" pitchFamily="34" charset="0"/>
              </a:rPr>
              <a:t> pour leur dieu.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34 Les enfants d'Israël ne se souvinrent </a:t>
            </a:r>
            <a:r>
              <a:rPr lang="fr-FR" sz="4400" u="sng" dirty="0" smtClean="0">
                <a:solidFill>
                  <a:srgbClr val="C00000"/>
                </a:solidFill>
                <a:latin typeface="Arial Rounded MT Bold" pitchFamily="34" charset="0"/>
              </a:rPr>
              <a:t>point de l'Éternel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, leur Dieu, qui les avait délivrés de la main de tous les ennemis qui les entouraient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. </a:t>
            </a:r>
            <a:endParaRPr lang="en-US" sz="4400" dirty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0DE522">
                  <a:tint val="66000"/>
                  <a:satMod val="160000"/>
                </a:srgbClr>
              </a:gs>
              <a:gs pos="50000">
                <a:srgbClr val="0DE522">
                  <a:tint val="44500"/>
                  <a:satMod val="160000"/>
                </a:srgbClr>
              </a:gs>
              <a:gs pos="100000">
                <a:srgbClr val="0DE522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35 </a:t>
            </a:r>
            <a:r>
              <a:rPr lang="fr-FR" sz="4400" dirty="0" smtClean="0">
                <a:latin typeface="Arial Rounded MT Bold" pitchFamily="34" charset="0"/>
              </a:rPr>
              <a:t>Et ils n'eurent point </a:t>
            </a:r>
            <a:r>
              <a:rPr lang="fr-FR" sz="4400" u="sng" dirty="0" smtClean="0">
                <a:latin typeface="Arial Rounded MT Bold" pitchFamily="34" charset="0"/>
              </a:rPr>
              <a:t>d'attachement pour la maison de </a:t>
            </a:r>
            <a:r>
              <a:rPr lang="fr-FR" sz="4400" u="sng" dirty="0" err="1" smtClean="0">
                <a:latin typeface="Arial Rounded MT Bold" pitchFamily="34" charset="0"/>
              </a:rPr>
              <a:t>Jerubbaal</a:t>
            </a:r>
            <a:r>
              <a:rPr lang="fr-FR" sz="4400" dirty="0" smtClean="0">
                <a:latin typeface="Arial Rounded MT Bold" pitchFamily="34" charset="0"/>
              </a:rPr>
              <a:t>, de Gédéon, après tout le bien qu'il avait fait à Israël.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Cette attitude à l’égard de Dieu amène toujours au jugement.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Ils prirent </a:t>
            </a:r>
            <a:r>
              <a:rPr lang="fr-FR" sz="4400" b="1" dirty="0" smtClean="0">
                <a:latin typeface="Arial Rounded MT Bold" pitchFamily="34" charset="0"/>
              </a:rPr>
              <a:t>Baal-</a:t>
            </a:r>
            <a:r>
              <a:rPr lang="fr-FR" sz="4400" b="1" dirty="0" err="1" smtClean="0">
                <a:latin typeface="Arial Rounded MT Bold" pitchFamily="34" charset="0"/>
              </a:rPr>
              <a:t>Berith</a:t>
            </a:r>
            <a:r>
              <a:rPr lang="fr-FR" sz="4400" dirty="0" smtClean="0">
                <a:latin typeface="Arial Rounded MT Bold" pitchFamily="34" charset="0"/>
              </a:rPr>
              <a:t> pour leur dieu. Quelle Insulte </a:t>
            </a:r>
            <a:r>
              <a:rPr lang="fr-FR" sz="4400" dirty="0" smtClean="0">
                <a:latin typeface="Arial Rounded MT Bold" pitchFamily="34" charset="0"/>
              </a:rPr>
              <a:t>!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0DE522">
                  <a:tint val="66000"/>
                  <a:satMod val="160000"/>
                </a:srgbClr>
              </a:gs>
              <a:gs pos="50000">
                <a:srgbClr val="0DE522">
                  <a:tint val="44500"/>
                  <a:satMod val="160000"/>
                </a:srgbClr>
              </a:gs>
              <a:gs pos="100000">
                <a:srgbClr val="0DE522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Apres </a:t>
            </a:r>
            <a:r>
              <a:rPr lang="fr-FR" sz="4400" dirty="0" smtClean="0">
                <a:latin typeface="Arial Rounded MT Bold" pitchFamily="34" charset="0"/>
              </a:rPr>
              <a:t>les grandes interventions de Dieu, la nouvelle génération tend à insulter Dieu en signe de reconnaissance.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Beaucoup des fils de serviteurs de Dieu qui ont joui des gratuites de Dieu transpercent le cœur de Dieu par leur attitudes.</a:t>
            </a:r>
            <a:endParaRPr lang="en-US" sz="4400" dirty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LA RUSE </a:t>
            </a: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D’ABIMELEC</a:t>
            </a:r>
            <a:endParaRPr lang="en-US" sz="40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JUGES 9 :1-6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err="1" smtClean="0">
                <a:solidFill>
                  <a:srgbClr val="0033CC"/>
                </a:solidFill>
                <a:latin typeface="Arial Rounded MT Bold" pitchFamily="34" charset="0"/>
              </a:rPr>
              <a:t>Jg</a:t>
            </a: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 9:1 ¶ </a:t>
            </a:r>
            <a:r>
              <a:rPr lang="fr-FR" sz="4000" dirty="0" err="1" smtClean="0">
                <a:solidFill>
                  <a:srgbClr val="0033CC"/>
                </a:solidFill>
                <a:latin typeface="Arial Rounded MT Bold" pitchFamily="34" charset="0"/>
              </a:rPr>
              <a:t>Abimélec</a:t>
            </a: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, fils de </a:t>
            </a:r>
            <a:r>
              <a:rPr lang="fr-FR" sz="4000" dirty="0" err="1" smtClean="0">
                <a:solidFill>
                  <a:srgbClr val="0033CC"/>
                </a:solidFill>
                <a:latin typeface="Arial Rounded MT Bold" pitchFamily="34" charset="0"/>
              </a:rPr>
              <a:t>Jerubbaal</a:t>
            </a: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, se rendit à </a:t>
            </a:r>
            <a:r>
              <a:rPr lang="fr-FR" sz="4000" b="1" u="sng" dirty="0" smtClean="0">
                <a:solidFill>
                  <a:srgbClr val="0033CC"/>
                </a:solidFill>
                <a:latin typeface="Arial Rounded MT Bold" pitchFamily="34" charset="0"/>
              </a:rPr>
              <a:t>Sichem</a:t>
            </a: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 vers les </a:t>
            </a:r>
            <a:r>
              <a:rPr lang="fr-FR" sz="4000" b="1" u="sng" dirty="0" smtClean="0">
                <a:solidFill>
                  <a:srgbClr val="0033CC"/>
                </a:solidFill>
                <a:latin typeface="Arial Rounded MT Bold" pitchFamily="34" charset="0"/>
              </a:rPr>
              <a:t>frères de sa mère</a:t>
            </a: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, et voici comment il leur parla, ainsi qu'à toute la famille de la maison du </a:t>
            </a:r>
            <a:r>
              <a:rPr lang="fr-FR" sz="4000" b="1" u="sng" dirty="0" smtClean="0">
                <a:solidFill>
                  <a:srgbClr val="0033CC"/>
                </a:solidFill>
                <a:latin typeface="Arial Rounded MT Bold" pitchFamily="34" charset="0"/>
              </a:rPr>
              <a:t>père de sa mère</a:t>
            </a: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:</a:t>
            </a:r>
            <a:endParaRPr lang="en-US" sz="40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just">
              <a:buNone/>
            </a:pPr>
            <a:endParaRPr lang="en-US" sz="4000" dirty="0">
              <a:solidFill>
                <a:srgbClr val="0033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000" dirty="0" smtClean="0">
                <a:latin typeface="Arial Rounded MT Bold" pitchFamily="34" charset="0"/>
              </a:rPr>
              <a:t>2 </a:t>
            </a:r>
            <a:r>
              <a:rPr lang="fr-FR" sz="4000" dirty="0" smtClean="0">
                <a:latin typeface="Arial Rounded MT Bold" pitchFamily="34" charset="0"/>
              </a:rPr>
              <a:t>Dites, je vous prie, aux oreilles de tous les habitants de Sichem: </a:t>
            </a: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Vaut-il mieux pour vous que soixante-dix hommes, tous fils de </a:t>
            </a:r>
            <a:r>
              <a:rPr lang="fr-FR" sz="4000" dirty="0" err="1" smtClean="0">
                <a:solidFill>
                  <a:srgbClr val="0033CC"/>
                </a:solidFill>
                <a:latin typeface="Arial Rounded MT Bold" pitchFamily="34" charset="0"/>
              </a:rPr>
              <a:t>Jerubbaal</a:t>
            </a: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, dominent sur vous, ou qu'un seul homme domine sur vous? </a:t>
            </a:r>
            <a:r>
              <a:rPr lang="fr-FR" sz="4000" dirty="0" smtClean="0">
                <a:latin typeface="Arial Rounded MT Bold" pitchFamily="34" charset="0"/>
              </a:rPr>
              <a:t>Et souvenez-vous que je suis votre os et votre chair.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Quelle campagne !</a:t>
            </a:r>
            <a:endParaRPr lang="en-US" sz="40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Quelle insinuation ! 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Quelle manipulation !</a:t>
            </a:r>
            <a:endParaRPr lang="en-US" sz="4000" dirty="0">
              <a:solidFill>
                <a:srgbClr val="0033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CAMPAGNE SANGLANTE D’ABIMELEC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Juges 9:3 </a:t>
            </a:r>
            <a:r>
              <a:rPr lang="fr-FR" sz="4000" dirty="0" smtClean="0">
                <a:latin typeface="Arial Rounded MT Bold" pitchFamily="34" charset="0"/>
              </a:rPr>
              <a:t>Les frères de sa mère répétèrent pour lui toutes ces paroles aux oreilles de tous les habitants de Sichem, et leur cœur inclina en faveur d'</a:t>
            </a:r>
            <a:r>
              <a:rPr lang="fr-FR" sz="4000" dirty="0" err="1" smtClean="0">
                <a:latin typeface="Arial Rounded MT Bold" pitchFamily="34" charset="0"/>
              </a:rPr>
              <a:t>Abimélec</a:t>
            </a:r>
            <a:r>
              <a:rPr lang="fr-FR" sz="4000" dirty="0" smtClean="0">
                <a:latin typeface="Arial Rounded MT Bold" pitchFamily="34" charset="0"/>
              </a:rPr>
              <a:t>, car ils se disaient: C'est notre frère.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Méfiez-vous des leadeurs politiques qui parlent de guerre et de vengeance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fr-FR" sz="4000" dirty="0" smtClean="0">
                <a:latin typeface="Arial Rounded MT Bold" pitchFamily="34" charset="0"/>
              </a:rPr>
              <a:t>Méfiez-vous </a:t>
            </a:r>
            <a:r>
              <a:rPr lang="fr-FR" sz="4000" dirty="0" smtClean="0">
                <a:latin typeface="Arial Rounded MT Bold" pitchFamily="34" charset="0"/>
              </a:rPr>
              <a:t>des leaders qui soulèvent la division.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Méfiez-vous des leaders qui promettent le parti-pris.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Méfiez-vous des leaders qui évoquent les liens de sang ou de race ou de lien de famille pour avoir votre support.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Méfiez-vous des leaders qui évoquent la violence pour réussir dans sa campagne. </a:t>
            </a:r>
            <a:endParaRPr lang="en-US" sz="40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33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UNE CAMPAGNE FINANCÉE AVEC L’ARGENT DU DIABLE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Juges 9:4 </a:t>
            </a:r>
            <a:r>
              <a:rPr lang="fr-FR" sz="4000" dirty="0" smtClean="0">
                <a:latin typeface="Arial Rounded MT Bold" pitchFamily="34" charset="0"/>
              </a:rPr>
              <a:t>Ils lui donnèrent soixante-dix sicles d'argent, qu'ils enlevèrent </a:t>
            </a:r>
            <a:r>
              <a:rPr lang="fr-FR" sz="4000" b="1" u="sng" dirty="0" smtClean="0">
                <a:latin typeface="Arial Rounded MT Bold" pitchFamily="34" charset="0"/>
              </a:rPr>
              <a:t>de la maison de Baal-</a:t>
            </a:r>
            <a:r>
              <a:rPr lang="fr-FR" sz="4000" b="1" u="sng" dirty="0" err="1" smtClean="0">
                <a:latin typeface="Arial Rounded MT Bold" pitchFamily="34" charset="0"/>
              </a:rPr>
              <a:t>Berith</a:t>
            </a:r>
            <a:r>
              <a:rPr lang="fr-FR" sz="4000" dirty="0" smtClean="0">
                <a:latin typeface="Arial Rounded MT Bold" pitchFamily="34" charset="0"/>
              </a:rPr>
              <a:t>. </a:t>
            </a:r>
            <a:r>
              <a:rPr lang="fr-FR" sz="4000" dirty="0" err="1" smtClean="0">
                <a:latin typeface="Arial Rounded MT Bold" pitchFamily="34" charset="0"/>
              </a:rPr>
              <a:t>Abimélec</a:t>
            </a:r>
            <a:r>
              <a:rPr lang="fr-FR" sz="4000" dirty="0" smtClean="0">
                <a:latin typeface="Arial Rounded MT Bold" pitchFamily="34" charset="0"/>
              </a:rPr>
              <a:t> s'en servit pour acheter des misérables et des turbulents, qui allèrent après lui.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Remarquez d’où vient l’argent pour la campagne d’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Abimélec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33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dirty="0" smtClean="0">
                <a:latin typeface="Arial Rounded MT Bold" pitchFamily="34" charset="0"/>
              </a:rPr>
              <a:t>Ils </a:t>
            </a:r>
            <a:r>
              <a:rPr lang="fr-FR" sz="4000" dirty="0" smtClean="0">
                <a:latin typeface="Arial Rounded MT Bold" pitchFamily="34" charset="0"/>
              </a:rPr>
              <a:t>lui donnèrent soixante-dix sicles d'argent, qu'ils enlevèrent de la maison de </a:t>
            </a:r>
            <a:r>
              <a:rPr lang="fr-FR" sz="4000" b="1" dirty="0" smtClean="0">
                <a:latin typeface="Arial Rounded MT Bold" pitchFamily="34" charset="0"/>
              </a:rPr>
              <a:t>Baal-</a:t>
            </a:r>
            <a:r>
              <a:rPr lang="fr-FR" sz="4000" b="1" dirty="0" err="1" smtClean="0">
                <a:latin typeface="Arial Rounded MT Bold" pitchFamily="34" charset="0"/>
              </a:rPr>
              <a:t>Berith</a:t>
            </a:r>
            <a:r>
              <a:rPr lang="fr-FR" sz="4000" dirty="0" smtClean="0">
                <a:latin typeface="Arial Rounded MT Bold" pitchFamily="34" charset="0"/>
              </a:rPr>
              <a:t>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Le support monétaire vient directement de la maison du diable.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Méfiez-vous des leaders qui sont soutenus par des sectes diaboliques</a:t>
            </a:r>
            <a:r>
              <a:rPr lang="fr-FR" sz="4000" dirty="0" smtClean="0">
                <a:latin typeface="Arial Rounded MT Bold" pitchFamily="34" charset="0"/>
              </a:rPr>
              <a:t>.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00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 algn="just"/>
            <a:r>
              <a:rPr lang="fr-FR" sz="4200" dirty="0" smtClean="0">
                <a:latin typeface="Arial Rounded MT Bold" pitchFamily="34" charset="0"/>
              </a:rPr>
              <a:t>Méfiez-vous </a:t>
            </a:r>
            <a:r>
              <a:rPr lang="fr-FR" sz="4200" dirty="0" smtClean="0">
                <a:latin typeface="Arial Rounded MT Bold" pitchFamily="34" charset="0"/>
              </a:rPr>
              <a:t>de l’argent du sang.</a:t>
            </a:r>
            <a:endParaRPr lang="en-US" sz="4200" dirty="0" smtClean="0">
              <a:latin typeface="Arial Rounded MT Bold" pitchFamily="34" charset="0"/>
            </a:endParaRPr>
          </a:p>
          <a:p>
            <a:pPr lvl="0" algn="just"/>
            <a:r>
              <a:rPr lang="fr-FR" sz="4200" dirty="0" smtClean="0">
                <a:solidFill>
                  <a:schemeClr val="bg1"/>
                </a:solidFill>
                <a:latin typeface="Arial Rounded MT Bold" pitchFamily="34" charset="0"/>
              </a:rPr>
              <a:t>Méfiez-vous des leaders qui emploient des hommes vils pour achever ses plans néfastes.</a:t>
            </a:r>
            <a:endParaRPr lang="en-US" sz="42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0" algn="just"/>
            <a:r>
              <a:rPr lang="fr-FR" sz="4200" dirty="0" err="1" smtClean="0">
                <a:latin typeface="Arial Rounded MT Bold" pitchFamily="34" charset="0"/>
              </a:rPr>
              <a:t>Abimélec</a:t>
            </a:r>
            <a:r>
              <a:rPr lang="fr-FR" sz="4200" dirty="0" smtClean="0">
                <a:latin typeface="Arial Rounded MT Bold" pitchFamily="34" charset="0"/>
              </a:rPr>
              <a:t> s'en servit de l’argent pour acheter des </a:t>
            </a:r>
            <a:r>
              <a:rPr lang="fr-FR" sz="4200" u="sng" dirty="0" smtClean="0">
                <a:latin typeface="Arial Rounded MT Bold" pitchFamily="34" charset="0"/>
              </a:rPr>
              <a:t>misérables</a:t>
            </a:r>
            <a:r>
              <a:rPr lang="fr-FR" sz="4200" dirty="0" smtClean="0">
                <a:latin typeface="Arial Rounded MT Bold" pitchFamily="34" charset="0"/>
              </a:rPr>
              <a:t> et des </a:t>
            </a:r>
            <a:r>
              <a:rPr lang="fr-FR" sz="4200" u="sng" dirty="0" smtClean="0">
                <a:latin typeface="Arial Rounded MT Bold" pitchFamily="34" charset="0"/>
              </a:rPr>
              <a:t>turbulents</a:t>
            </a:r>
            <a:r>
              <a:rPr lang="fr-FR" sz="4200" dirty="0" smtClean="0">
                <a:latin typeface="Arial Rounded MT Bold" pitchFamily="34" charset="0"/>
              </a:rPr>
              <a:t>, qui allèrent après lui</a:t>
            </a:r>
            <a:r>
              <a:rPr lang="fr-FR" sz="4200" dirty="0" smtClean="0">
                <a:latin typeface="Arial Rounded MT Bold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00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dirty="0" smtClean="0">
                <a:latin typeface="Arial Rounded MT Bold" pitchFamily="34" charset="0"/>
              </a:rPr>
              <a:t>Il </a:t>
            </a:r>
            <a:r>
              <a:rPr lang="fr-FR" sz="4000" dirty="0" smtClean="0">
                <a:latin typeface="Arial Rounded MT Bold" pitchFamily="34" charset="0"/>
              </a:rPr>
              <a:t>s’en servait des hommes cruels et sans pudeurs.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Les misérables qui sont oppressés par la pauvreté.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Méfiez-vous des leaders qui paient les gens pour leurs votes. 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Méfiez-vous des leaders qui s’en servent des mercenaires pour avancer leurs causes. </a:t>
            </a:r>
            <a:endParaRPr lang="en-US" sz="40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85000" lnSpcReduction="10000"/>
          </a:bodyPr>
          <a:lstStyle/>
          <a:p>
            <a:pPr algn="ctr"/>
            <a:r>
              <a:rPr lang="fr-FR" sz="5400" dirty="0" smtClean="0">
                <a:solidFill>
                  <a:srgbClr val="99FF33"/>
                </a:solidFill>
                <a:latin typeface="Arial Rounded MT Bold" pitchFamily="34" charset="0"/>
              </a:rPr>
              <a:t>LE MASSACRE DES FRÈRES D’ABIMELEC</a:t>
            </a:r>
            <a:endParaRPr lang="en-US" sz="5400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algn="just"/>
            <a:r>
              <a:rPr lang="fr-FR" sz="5400" dirty="0" smtClean="0">
                <a:latin typeface="Arial Rounded MT Bold" pitchFamily="34" charset="0"/>
              </a:rPr>
              <a:t>Juges 9:5 </a:t>
            </a:r>
            <a:r>
              <a:rPr lang="fr-FR" sz="5400" dirty="0" smtClean="0">
                <a:latin typeface="Arial Rounded MT Bold" pitchFamily="34" charset="0"/>
              </a:rPr>
              <a:t>Il vint dans la maison de son père à </a:t>
            </a:r>
            <a:r>
              <a:rPr lang="fr-FR" sz="5400" dirty="0" err="1" smtClean="0">
                <a:latin typeface="Arial Rounded MT Bold" pitchFamily="34" charset="0"/>
              </a:rPr>
              <a:t>Ophra</a:t>
            </a:r>
            <a:r>
              <a:rPr lang="fr-FR" sz="5400" dirty="0" smtClean="0">
                <a:latin typeface="Arial Rounded MT Bold" pitchFamily="34" charset="0"/>
              </a:rPr>
              <a:t>, et il tua ses frères, fils de </a:t>
            </a:r>
            <a:r>
              <a:rPr lang="fr-FR" sz="5400" dirty="0" err="1" smtClean="0">
                <a:latin typeface="Arial Rounded MT Bold" pitchFamily="34" charset="0"/>
              </a:rPr>
              <a:t>Jerubbaal</a:t>
            </a:r>
            <a:r>
              <a:rPr lang="fr-FR" sz="5400" dirty="0" smtClean="0">
                <a:latin typeface="Arial Rounded MT Bold" pitchFamily="34" charset="0"/>
              </a:rPr>
              <a:t>, soixante-dix hommes, </a:t>
            </a:r>
            <a:r>
              <a:rPr lang="fr-FR" sz="5400" u="sng" dirty="0" smtClean="0">
                <a:latin typeface="Arial Rounded MT Bold" pitchFamily="34" charset="0"/>
              </a:rPr>
              <a:t>sur une même pierre</a:t>
            </a:r>
            <a:r>
              <a:rPr lang="fr-FR" sz="5400" dirty="0" smtClean="0">
                <a:latin typeface="Arial Rounded MT Bold" pitchFamily="34" charset="0"/>
              </a:rPr>
              <a:t>. Il n'échappa que </a:t>
            </a:r>
            <a:r>
              <a:rPr lang="fr-FR" sz="5400" dirty="0" err="1" smtClean="0">
                <a:latin typeface="Arial Rounded MT Bold" pitchFamily="34" charset="0"/>
              </a:rPr>
              <a:t>Jotham</a:t>
            </a:r>
            <a:r>
              <a:rPr lang="fr-FR" sz="5400" dirty="0" smtClean="0">
                <a:latin typeface="Arial Rounded MT Bold" pitchFamily="34" charset="0"/>
              </a:rPr>
              <a:t>, le plus jeune fils de </a:t>
            </a:r>
            <a:r>
              <a:rPr lang="fr-FR" sz="5400" dirty="0" err="1" smtClean="0">
                <a:latin typeface="Arial Rounded MT Bold" pitchFamily="34" charset="0"/>
              </a:rPr>
              <a:t>Jerubbaal</a:t>
            </a:r>
            <a:r>
              <a:rPr lang="fr-FR" sz="5400" dirty="0" smtClean="0">
                <a:latin typeface="Arial Rounded MT Bold" pitchFamily="34" charset="0"/>
              </a:rPr>
              <a:t>, car il s'était caché</a:t>
            </a:r>
            <a:r>
              <a:rPr lang="fr-FR" sz="5400" dirty="0" smtClean="0">
                <a:latin typeface="Arial Rounded MT Bold" pitchFamily="34" charset="0"/>
              </a:rPr>
              <a:t>.</a:t>
            </a:r>
            <a:endParaRPr lang="en-US" sz="5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fr-FR" sz="4000" dirty="0" smtClean="0">
                <a:solidFill>
                  <a:srgbClr val="99FF33"/>
                </a:solidFill>
                <a:latin typeface="Arial Rounded MT Bold" pitchFamily="34" charset="0"/>
              </a:rPr>
              <a:t>Juges9:6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smtClean="0">
                <a:latin typeface="Arial Rounded MT Bold" pitchFamily="34" charset="0"/>
              </a:rPr>
              <a:t>Tous les habitants de Sichem et toute la maison de </a:t>
            </a:r>
            <a:r>
              <a:rPr lang="fr-FR" sz="4000" dirty="0" err="1" smtClean="0">
                <a:latin typeface="Arial Rounded MT Bold" pitchFamily="34" charset="0"/>
              </a:rPr>
              <a:t>Millo</a:t>
            </a:r>
            <a:r>
              <a:rPr lang="fr-FR" sz="4000" dirty="0" smtClean="0">
                <a:latin typeface="Arial Rounded MT Bold" pitchFamily="34" charset="0"/>
              </a:rPr>
              <a:t> se rassemblèrent; ils vinrent, et </a:t>
            </a:r>
            <a:r>
              <a:rPr lang="fr-FR" sz="4000" u="sng" dirty="0" smtClean="0">
                <a:latin typeface="Arial Rounded MT Bold" pitchFamily="34" charset="0"/>
              </a:rPr>
              <a:t>proclamèrent roi </a:t>
            </a:r>
            <a:r>
              <a:rPr lang="fr-FR" sz="4000" u="sng" dirty="0" err="1" smtClean="0">
                <a:latin typeface="Arial Rounded MT Bold" pitchFamily="34" charset="0"/>
              </a:rPr>
              <a:t>Abimélec</a:t>
            </a:r>
            <a:r>
              <a:rPr lang="fr-FR" sz="4000" dirty="0" smtClean="0">
                <a:latin typeface="Arial Rounded MT Bold" pitchFamily="34" charset="0"/>
              </a:rPr>
              <a:t>, près du chêne planté dans Sichem.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99FF33"/>
                </a:solidFill>
                <a:latin typeface="Arial Rounded MT Bold" pitchFamily="34" charset="0"/>
              </a:rPr>
              <a:t>Quelle infamie ! après avoir commis un forfait d’une telle envergure, au lieu de la honte, c’était l’acclamation de la foule qu’il recevait</a:t>
            </a:r>
            <a:r>
              <a:rPr lang="fr-FR" sz="4000" dirty="0" smtClean="0">
                <a:solidFill>
                  <a:srgbClr val="99FF33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99FF33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Il </a:t>
            </a:r>
            <a:r>
              <a:rPr lang="fr-FR" sz="4400" dirty="0" smtClean="0">
                <a:latin typeface="Arial Rounded MT Bold" pitchFamily="34" charset="0"/>
              </a:rPr>
              <a:t>tua ses frères, fils de </a:t>
            </a:r>
            <a:r>
              <a:rPr lang="fr-FR" sz="4400" dirty="0" err="1" smtClean="0">
                <a:latin typeface="Arial Rounded MT Bold" pitchFamily="34" charset="0"/>
              </a:rPr>
              <a:t>Jerubbaal</a:t>
            </a:r>
            <a:r>
              <a:rPr lang="fr-FR" sz="4400" dirty="0" smtClean="0">
                <a:latin typeface="Arial Rounded MT Bold" pitchFamily="34" charset="0"/>
              </a:rPr>
              <a:t>, soixante-dix hommes, </a:t>
            </a:r>
            <a:r>
              <a:rPr lang="fr-FR" sz="4400" u="sng" dirty="0" smtClean="0">
                <a:latin typeface="Arial Rounded MT Bold" pitchFamily="34" charset="0"/>
              </a:rPr>
              <a:t>sur une même pierre</a:t>
            </a:r>
            <a:r>
              <a:rPr lang="fr-FR" sz="4400" dirty="0" smtClean="0">
                <a:latin typeface="Arial Rounded MT Bold" pitchFamily="34" charset="0"/>
              </a:rPr>
              <a:t>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99FF33"/>
                </a:solidFill>
                <a:latin typeface="Arial Rounded MT Bold" pitchFamily="34" charset="0"/>
              </a:rPr>
              <a:t>Il se nommait roi d’Israël sans l’approbation du Dieu d’Israël.</a:t>
            </a:r>
            <a:endParaRPr lang="en-US" sz="4400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err="1" smtClean="0">
                <a:latin typeface="Arial Rounded MT Bold" pitchFamily="34" charset="0"/>
              </a:rPr>
              <a:t>Abimélec</a:t>
            </a:r>
            <a:r>
              <a:rPr lang="fr-FR" sz="4400" dirty="0" smtClean="0">
                <a:latin typeface="Arial Rounded MT Bold" pitchFamily="34" charset="0"/>
              </a:rPr>
              <a:t> n’était pas le seul qui était odieux à l’Eternel, mais aussi tout le peuple qui l’assistait et l’acclamait</a:t>
            </a:r>
            <a:r>
              <a:rPr lang="fr-FR" sz="4400" dirty="0" smtClean="0">
                <a:latin typeface="Arial Rounded MT Bold" pitchFamily="34" charset="0"/>
              </a:rPr>
              <a:t>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lvl="0" algn="just"/>
            <a:r>
              <a:rPr lang="fr-FR" sz="3600" dirty="0" smtClean="0">
                <a:latin typeface="Arial Rounded MT Bold" pitchFamily="34" charset="0"/>
              </a:rPr>
              <a:t>Quand </a:t>
            </a:r>
            <a:r>
              <a:rPr lang="fr-FR" sz="3600" dirty="0" smtClean="0">
                <a:latin typeface="Arial Rounded MT Bold" pitchFamily="34" charset="0"/>
              </a:rPr>
              <a:t>Dieu fait silence cela ne veut pas dire qu’on a son approbation.</a:t>
            </a:r>
            <a:endParaRPr lang="en-US" sz="3600" dirty="0" smtClean="0">
              <a:latin typeface="Arial Rounded MT Bold" pitchFamily="34" charset="0"/>
            </a:endParaRPr>
          </a:p>
          <a:p>
            <a:pPr lvl="0" algn="just"/>
            <a:r>
              <a:rPr lang="fr-FR" sz="3600" dirty="0" smtClean="0">
                <a:solidFill>
                  <a:srgbClr val="99FF33"/>
                </a:solidFill>
                <a:latin typeface="Arial Rounded MT Bold" pitchFamily="34" charset="0"/>
              </a:rPr>
              <a:t>La voix du peuple c’est la voix du peuple, et la voix de Dieu est la voix de Dieu.</a:t>
            </a:r>
            <a:endParaRPr lang="en-US" sz="3600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lvl="0" algn="just"/>
            <a:r>
              <a:rPr lang="fr-FR" sz="3600" dirty="0" err="1" smtClean="0">
                <a:latin typeface="Arial Rounded MT Bold" pitchFamily="34" charset="0"/>
              </a:rPr>
              <a:t>Abimélec</a:t>
            </a:r>
            <a:r>
              <a:rPr lang="fr-FR" sz="3600" dirty="0" smtClean="0">
                <a:latin typeface="Arial Rounded MT Bold" pitchFamily="34" charset="0"/>
              </a:rPr>
              <a:t> était un politicien versé ; il fit tout pour gagner le pouvoir et pour protéger son règne.</a:t>
            </a:r>
            <a:endParaRPr lang="en-US" sz="3600" dirty="0" smtClean="0">
              <a:latin typeface="Arial Rounded MT Bold" pitchFamily="34" charset="0"/>
            </a:endParaRPr>
          </a:p>
          <a:p>
            <a:pPr lvl="0" algn="just"/>
            <a:r>
              <a:rPr lang="fr-FR" sz="3600" dirty="0" smtClean="0">
                <a:solidFill>
                  <a:srgbClr val="99FF33"/>
                </a:solidFill>
                <a:latin typeface="Arial Rounded MT Bold" pitchFamily="34" charset="0"/>
              </a:rPr>
              <a:t>Il s’en servit de la sagesse de ce monde pour avancer son projet.</a:t>
            </a:r>
            <a:endParaRPr lang="en-US" sz="3600" dirty="0">
              <a:solidFill>
                <a:srgbClr val="99FF33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L’INTERVENTION DU DIEU D’ISRAEL DANS LE REGNE D’ABIMELEC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JUGES 9 :22-24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err="1" smtClean="0">
                <a:solidFill>
                  <a:srgbClr val="C00000"/>
                </a:solidFill>
                <a:latin typeface="Arial Rounded MT Bold" pitchFamily="34" charset="0"/>
              </a:rPr>
              <a:t>Jg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 9:22 ¶ </a:t>
            </a:r>
            <a:r>
              <a:rPr lang="fr-FR" sz="4400" dirty="0" err="1" smtClean="0">
                <a:solidFill>
                  <a:srgbClr val="C00000"/>
                </a:solidFill>
                <a:latin typeface="Arial Rounded MT Bold" pitchFamily="34" charset="0"/>
              </a:rPr>
              <a:t>Abimélec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 avait dominé </a:t>
            </a:r>
            <a:r>
              <a:rPr lang="fr-FR" sz="4400" u="sng" dirty="0" smtClean="0">
                <a:solidFill>
                  <a:srgbClr val="C00000"/>
                </a:solidFill>
                <a:latin typeface="Arial Rounded MT Bold" pitchFamily="34" charset="0"/>
              </a:rPr>
              <a:t>trois ans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 sur Israël.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 23 Alors </a:t>
            </a:r>
            <a:r>
              <a:rPr lang="fr-FR" sz="4400" u="sng" dirty="0" smtClean="0">
                <a:latin typeface="Arial Rounded MT Bold" pitchFamily="34" charset="0"/>
              </a:rPr>
              <a:t>Dieu envoya un mauvais esprit</a:t>
            </a:r>
            <a:r>
              <a:rPr lang="fr-FR" sz="4400" dirty="0" smtClean="0">
                <a:latin typeface="Arial Rounded MT Bold" pitchFamily="34" charset="0"/>
              </a:rPr>
              <a:t> entre </a:t>
            </a:r>
            <a:r>
              <a:rPr lang="fr-FR" sz="4400" dirty="0" err="1" smtClean="0">
                <a:latin typeface="Arial Rounded MT Bold" pitchFamily="34" charset="0"/>
              </a:rPr>
              <a:t>Abimélec</a:t>
            </a:r>
            <a:r>
              <a:rPr lang="fr-FR" sz="4400" dirty="0" smtClean="0">
                <a:latin typeface="Arial Rounded MT Bold" pitchFamily="34" charset="0"/>
              </a:rPr>
              <a:t> et les habitants de Sichem, et les habitants de Sichem furent infidèles à </a:t>
            </a:r>
            <a:r>
              <a:rPr lang="fr-FR" sz="4400" dirty="0" err="1" smtClean="0">
                <a:latin typeface="Arial Rounded MT Bold" pitchFamily="34" charset="0"/>
              </a:rPr>
              <a:t>Abimélec</a:t>
            </a:r>
            <a:r>
              <a:rPr lang="fr-FR" sz="4400" dirty="0" smtClean="0">
                <a:latin typeface="Arial Rounded MT Bold" pitchFamily="34" charset="0"/>
              </a:rPr>
              <a:t>,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endParaRPr lang="en-US" sz="44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24 </a:t>
            </a:r>
            <a:r>
              <a:rPr lang="fr-FR" sz="4400" dirty="0" smtClean="0">
                <a:latin typeface="Arial Rounded MT Bold" pitchFamily="34" charset="0"/>
              </a:rPr>
              <a:t>afin que la violence commise sur les soixante-dix fils de </a:t>
            </a:r>
            <a:r>
              <a:rPr lang="fr-FR" sz="4400" dirty="0" err="1" smtClean="0">
                <a:latin typeface="Arial Rounded MT Bold" pitchFamily="34" charset="0"/>
              </a:rPr>
              <a:t>Jerubbaal</a:t>
            </a:r>
            <a:r>
              <a:rPr lang="fr-FR" sz="4400" dirty="0" smtClean="0">
                <a:latin typeface="Arial Rounded MT Bold" pitchFamily="34" charset="0"/>
              </a:rPr>
              <a:t> reçût son châtiment, et que leur </a:t>
            </a:r>
            <a:r>
              <a:rPr lang="fr-FR" sz="4400" u="sng" dirty="0" smtClean="0">
                <a:latin typeface="Arial Rounded MT Bold" pitchFamily="34" charset="0"/>
              </a:rPr>
              <a:t>sang retombât sur </a:t>
            </a:r>
            <a:r>
              <a:rPr lang="fr-FR" sz="4400" u="sng" dirty="0" err="1" smtClean="0">
                <a:latin typeface="Arial Rounded MT Bold" pitchFamily="34" charset="0"/>
              </a:rPr>
              <a:t>Abimélec</a:t>
            </a:r>
            <a:r>
              <a:rPr lang="fr-FR" sz="4400" dirty="0" smtClean="0">
                <a:latin typeface="Arial Rounded MT Bold" pitchFamily="34" charset="0"/>
              </a:rPr>
              <a:t>, leur frère, qui les avait tués, et </a:t>
            </a:r>
            <a:r>
              <a:rPr lang="fr-FR" sz="4400" u="sng" dirty="0" smtClean="0">
                <a:latin typeface="Arial Rounded MT Bold" pitchFamily="34" charset="0"/>
              </a:rPr>
              <a:t>sur les habitants de Sichem, qui l'avaient aidé à tuer ses frères</a:t>
            </a:r>
            <a:r>
              <a:rPr lang="fr-FR" sz="4400" dirty="0" smtClean="0">
                <a:latin typeface="Arial Rounded MT Bold" pitchFamily="34" charset="0"/>
              </a:rPr>
              <a:t>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Les supporteurs d’</a:t>
            </a:r>
            <a:r>
              <a:rPr lang="fr-FR" sz="4400" dirty="0" err="1" smtClean="0">
                <a:solidFill>
                  <a:srgbClr val="C00000"/>
                </a:solidFill>
                <a:latin typeface="Arial Rounded MT Bold" pitchFamily="34" charset="0"/>
              </a:rPr>
              <a:t>Abimélec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 tournent le dos contre lui.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Dieu va orchestrer une guerre civile entre </a:t>
            </a:r>
            <a:r>
              <a:rPr lang="fr-FR" sz="4400" dirty="0" err="1" smtClean="0">
                <a:latin typeface="Arial Rounded MT Bold" pitchFamily="34" charset="0"/>
              </a:rPr>
              <a:t>Abimélec</a:t>
            </a:r>
            <a:r>
              <a:rPr lang="fr-FR" sz="4400" dirty="0" smtClean="0">
                <a:latin typeface="Arial Rounded MT Bold" pitchFamily="34" charset="0"/>
              </a:rPr>
              <a:t> et ses frères qui l’avaient mis au pouvoir</a:t>
            </a:r>
            <a:r>
              <a:rPr lang="fr-FR" sz="4400" dirty="0" smtClean="0">
                <a:latin typeface="Arial Rounded MT Bold" pitchFamily="34" charset="0"/>
              </a:rPr>
              <a:t>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La </a:t>
            </a:r>
            <a:r>
              <a:rPr lang="fr-FR" sz="4400" dirty="0" smtClean="0">
                <a:latin typeface="Arial Rounded MT Bold" pitchFamily="34" charset="0"/>
              </a:rPr>
              <a:t>cruauté d’</a:t>
            </a:r>
            <a:r>
              <a:rPr lang="fr-FR" sz="4400" dirty="0" err="1" smtClean="0">
                <a:latin typeface="Arial Rounded MT Bold" pitchFamily="34" charset="0"/>
              </a:rPr>
              <a:t>Abimélec</a:t>
            </a:r>
            <a:r>
              <a:rPr lang="fr-FR" sz="4400" dirty="0" smtClean="0">
                <a:latin typeface="Arial Rounded MT Bold" pitchFamily="34" charset="0"/>
              </a:rPr>
              <a:t> alla se fondre contre ses propres partisans. 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Le cas d’</a:t>
            </a:r>
            <a:r>
              <a:rPr lang="fr-FR" sz="4400" dirty="0" err="1" smtClean="0">
                <a:solidFill>
                  <a:srgbClr val="C00000"/>
                </a:solidFill>
                <a:latin typeface="Arial Rounded MT Bold" pitchFamily="34" charset="0"/>
              </a:rPr>
              <a:t>Abimélec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 été disputé dans la court suprême du Dieu des cieux.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Une sentence est prononcée contre </a:t>
            </a:r>
            <a:r>
              <a:rPr lang="fr-FR" sz="4400" dirty="0" err="1" smtClean="0">
                <a:latin typeface="Arial Rounded MT Bold" pitchFamily="34" charset="0"/>
              </a:rPr>
              <a:t>Abimélec</a:t>
            </a:r>
            <a:r>
              <a:rPr lang="fr-FR" sz="4400" dirty="0" smtClean="0">
                <a:latin typeface="Arial Rounded MT Bold" pitchFamily="34" charset="0"/>
              </a:rPr>
              <a:t> et contre les gens de la famille de sa mère</a:t>
            </a:r>
            <a:r>
              <a:rPr lang="fr-FR" sz="4400" dirty="0" smtClean="0">
                <a:latin typeface="Arial Rounded MT Bold" pitchFamily="34" charset="0"/>
              </a:rPr>
              <a:t>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Le </a:t>
            </a:r>
            <a:r>
              <a:rPr lang="fr-FR" sz="4400" dirty="0" smtClean="0">
                <a:latin typeface="Arial Rounded MT Bold" pitchFamily="34" charset="0"/>
              </a:rPr>
              <a:t>sang des 70 fils de Gédéon était redemandé selon l’arrêt de Dieu.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i="1" dirty="0" smtClean="0">
                <a:solidFill>
                  <a:srgbClr val="C00000"/>
                </a:solidFill>
                <a:latin typeface="Arial Rounded MT Bold" pitchFamily="34" charset="0"/>
              </a:rPr>
              <a:t>Leur sang retombât sur </a:t>
            </a:r>
            <a:r>
              <a:rPr lang="fr-FR" sz="4400" i="1" dirty="0" err="1" smtClean="0">
                <a:solidFill>
                  <a:srgbClr val="C00000"/>
                </a:solidFill>
                <a:latin typeface="Arial Rounded MT Bold" pitchFamily="34" charset="0"/>
              </a:rPr>
              <a:t>Abimélec</a:t>
            </a:r>
            <a:r>
              <a:rPr lang="fr-FR" sz="4400" i="1" dirty="0" smtClean="0">
                <a:solidFill>
                  <a:srgbClr val="C00000"/>
                </a:solidFill>
                <a:latin typeface="Arial Rounded MT Bold" pitchFamily="34" charset="0"/>
              </a:rPr>
              <a:t>, leur frère, qui les avait tués, et sur les habitants de Sichem, qui l'avaient aidé à tuer ses frères.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Qui peut contester contre l’arrêt de Dieu.</a:t>
            </a:r>
            <a:endParaRPr lang="en-US" sz="44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GUERRE CIVILE ENTRE ABIMELEC ET LES HABITANTS DE SICHEM</a:t>
            </a:r>
            <a:endParaRPr lang="en-US" sz="40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JUGES 9 :51-57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err="1" smtClean="0">
                <a:solidFill>
                  <a:srgbClr val="0033CC"/>
                </a:solidFill>
                <a:latin typeface="Arial Rounded MT Bold" pitchFamily="34" charset="0"/>
              </a:rPr>
              <a:t>Jg</a:t>
            </a: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 9:51 Il y avait au milieu de la ville une forte tour, où se réfugièrent tous les habitants de la ville, hommes et femmes; ils fermèrent sur eux, et montèrent sur le toit de la tour</a:t>
            </a: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0033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52 </a:t>
            </a:r>
            <a:r>
              <a:rPr lang="fr-FR" sz="4000" dirty="0" err="1" smtClean="0">
                <a:solidFill>
                  <a:srgbClr val="C00000"/>
                </a:solidFill>
                <a:latin typeface="Arial Rounded MT Bold" pitchFamily="34" charset="0"/>
              </a:rPr>
              <a:t>Abimélec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 parvint jusqu'à la tour; il l'attaqua, et s'approcha de la porte pour y mettre le feu.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err="1" smtClean="0">
                <a:solidFill>
                  <a:srgbClr val="0033CC"/>
                </a:solidFill>
                <a:latin typeface="Arial Rounded MT Bold" pitchFamily="34" charset="0"/>
              </a:rPr>
              <a:t>Abimélec</a:t>
            </a: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 arrivait à assujettir tous les gens qui se tournaient contre lui. </a:t>
            </a:r>
            <a:endParaRPr lang="en-US" sz="40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err="1" smtClean="0">
                <a:solidFill>
                  <a:srgbClr val="C00000"/>
                </a:solidFill>
                <a:latin typeface="Arial Rounded MT Bold" pitchFamily="34" charset="0"/>
              </a:rPr>
              <a:t>Abimélec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 a connue une victoire sans pareille contre les gens de Sichem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Il 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ne savait pas que c’était Dieu qui orchestrait toute l’opération.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Il n’avait qu’à mettre le feu là où les gens se cachaient pour terminer sa conquête.</a:t>
            </a:r>
            <a:endParaRPr lang="en-US" sz="44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Aucune résistance aperçue ; tout le monde se fuyait au devant d’</a:t>
            </a:r>
            <a:r>
              <a:rPr lang="fr-FR" sz="4400" dirty="0" err="1" smtClean="0">
                <a:solidFill>
                  <a:srgbClr val="C00000"/>
                </a:solidFill>
                <a:latin typeface="Arial Rounded MT Bold" pitchFamily="34" charset="0"/>
              </a:rPr>
              <a:t>Abimélec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.</a:t>
            </a:r>
            <a:endParaRPr lang="en-US" sz="4400" dirty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99FF33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/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LA FIN MISERABLE 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DU 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TYRAN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 53 Alors une femme lança sur la tête d'</a:t>
            </a:r>
            <a:r>
              <a:rPr lang="fr-FR" sz="4000" dirty="0" err="1" smtClean="0">
                <a:latin typeface="Arial Rounded MT Bold" pitchFamily="34" charset="0"/>
              </a:rPr>
              <a:t>Abimélec</a:t>
            </a:r>
            <a:r>
              <a:rPr lang="fr-FR" sz="4000" dirty="0" smtClean="0">
                <a:latin typeface="Arial Rounded MT Bold" pitchFamily="34" charset="0"/>
              </a:rPr>
              <a:t> un morceau de meule de moulin, et lui brisa le crâne.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Dieu aime à faire de la comédie en punissant les perfides de la terre.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Les hommes de guerre s’enfuyaient et une femme s’avançait et briser la tête d’</a:t>
            </a:r>
            <a:r>
              <a:rPr lang="fr-FR" sz="4000" dirty="0" err="1" smtClean="0">
                <a:latin typeface="Arial Rounded MT Bold" pitchFamily="34" charset="0"/>
              </a:rPr>
              <a:t>Abimélec</a:t>
            </a:r>
            <a:r>
              <a:rPr lang="fr-FR" sz="4000" dirty="0" smtClean="0">
                <a:latin typeface="Arial Rounded MT Bold" pitchFamily="34" charset="0"/>
              </a:rPr>
              <a:t>.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99FF33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Quelle </a:t>
            </a:r>
            <a:r>
              <a:rPr lang="fr-FR" sz="4400" dirty="0" smtClean="0">
                <a:latin typeface="Arial Rounded MT Bold" pitchFamily="34" charset="0"/>
              </a:rPr>
              <a:t>surprise, quel inverse  d’actualité.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Le guerrier redoutable tombe sous le coup d’une femme.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Aussi inconcevable que soit cet incident, c’était la droite de l’Eternel qui animait cette femme</a:t>
            </a:r>
            <a:r>
              <a:rPr lang="fr-FR" sz="4400" dirty="0" smtClean="0">
                <a:latin typeface="Arial Rounded MT Bold" pitchFamily="34" charset="0"/>
              </a:rPr>
              <a:t>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99FF33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000" dirty="0" smtClean="0">
                <a:latin typeface="Arial Rounded MT Bold" pitchFamily="34" charset="0"/>
              </a:rPr>
              <a:t>54 </a:t>
            </a:r>
            <a:r>
              <a:rPr lang="fr-FR" sz="4000" dirty="0" smtClean="0">
                <a:latin typeface="Arial Rounded MT Bold" pitchFamily="34" charset="0"/>
              </a:rPr>
              <a:t>Aussitôt il appela le jeune homme qui portait ses armes, et lui dit: Tire ton épée, et donne-moi la mort, de peur qu'on ne dise de moi: C'est une femme qui l'a tué. Le jeune homme le perça, et il mourut.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err="1" smtClean="0">
                <a:solidFill>
                  <a:srgbClr val="C00000"/>
                </a:solidFill>
                <a:latin typeface="Arial Rounded MT Bold" pitchFamily="34" charset="0"/>
              </a:rPr>
              <a:t>Abimélec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 ne pouvait contenir cette honte de se voir vaincue par les mains d’une seule femme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99FF33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dirty="0" smtClean="0">
                <a:latin typeface="Arial Rounded MT Bold" pitchFamily="34" charset="0"/>
              </a:rPr>
              <a:t>Il </a:t>
            </a:r>
            <a:r>
              <a:rPr lang="fr-FR" sz="4000" dirty="0" smtClean="0">
                <a:latin typeface="Arial Rounded MT Bold" pitchFamily="34" charset="0"/>
              </a:rPr>
              <a:t>voulait protéger son image même après sa mort.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Pas de grâce pour le 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méchant au jour du jugement.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Méfiez-vous des leaders qui sont trop egocentriques et qui sont prêt à tout faire pour protéger leur image.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err="1" smtClean="0">
                <a:solidFill>
                  <a:srgbClr val="C00000"/>
                </a:solidFill>
                <a:latin typeface="Arial Rounded MT Bold" pitchFamily="34" charset="0"/>
              </a:rPr>
              <a:t>Abimélec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 préférait de se suicider au lieu d’accepter son lot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A DIEU LA VENGEANCE, A DIEU LA RETRIBUTION</a:t>
            </a:r>
            <a:endParaRPr lang="en-US" sz="40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 56 Ainsi Dieu fit retomber sur </a:t>
            </a:r>
            <a:r>
              <a:rPr lang="fr-FR" sz="4000" dirty="0" err="1" smtClean="0">
                <a:latin typeface="Arial Rounded MT Bold" pitchFamily="34" charset="0"/>
              </a:rPr>
              <a:t>Abimélec</a:t>
            </a:r>
            <a:r>
              <a:rPr lang="fr-FR" sz="4000" dirty="0" smtClean="0">
                <a:latin typeface="Arial Rounded MT Bold" pitchFamily="34" charset="0"/>
              </a:rPr>
              <a:t> le mal qu'il avait fait à son père, en tuant ses soixante-dix frères,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 57 et Dieu fit retomber sur la tête des gens de Sichem tout le mal qu'ils avaient fait. </a:t>
            </a:r>
            <a:r>
              <a:rPr lang="fr-FR" sz="4000" u="sng" dirty="0" smtClean="0">
                <a:solidFill>
                  <a:srgbClr val="0033CC"/>
                </a:solidFill>
                <a:latin typeface="Arial Rounded MT Bold" pitchFamily="34" charset="0"/>
              </a:rPr>
              <a:t>Ainsi s'accomplit sur eux la malédiction de </a:t>
            </a:r>
            <a:r>
              <a:rPr lang="fr-FR" sz="4000" u="sng" dirty="0" err="1" smtClean="0">
                <a:solidFill>
                  <a:srgbClr val="0033CC"/>
                </a:solidFill>
                <a:latin typeface="Arial Rounded MT Bold" pitchFamily="34" charset="0"/>
              </a:rPr>
              <a:t>Jotham</a:t>
            </a:r>
            <a:r>
              <a:rPr lang="fr-FR" sz="4000" u="sng" dirty="0" smtClean="0">
                <a:solidFill>
                  <a:srgbClr val="0033CC"/>
                </a:solidFill>
                <a:latin typeface="Arial Rounded MT Bold" pitchFamily="34" charset="0"/>
              </a:rPr>
              <a:t>, fils de </a:t>
            </a:r>
            <a:r>
              <a:rPr lang="fr-FR" sz="4000" u="sng" dirty="0" err="1" smtClean="0">
                <a:solidFill>
                  <a:srgbClr val="0033CC"/>
                </a:solidFill>
                <a:latin typeface="Arial Rounded MT Bold" pitchFamily="34" charset="0"/>
              </a:rPr>
              <a:t>Jerubbaal</a:t>
            </a:r>
            <a:r>
              <a:rPr lang="fr-FR" sz="4000" u="sng" dirty="0" smtClean="0">
                <a:solidFill>
                  <a:srgbClr val="0033CC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0033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dirty="0" err="1" smtClean="0">
                <a:latin typeface="Arial Rounded MT Bold" pitchFamily="34" charset="0"/>
              </a:rPr>
              <a:t>Jothan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smtClean="0">
                <a:latin typeface="Arial Rounded MT Bold" pitchFamily="34" charset="0"/>
              </a:rPr>
              <a:t>était le seul survivant des fils de Gédéon au jour du massacre.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err="1" smtClean="0">
                <a:solidFill>
                  <a:srgbClr val="0033CC"/>
                </a:solidFill>
                <a:latin typeface="Arial Rounded MT Bold" pitchFamily="34" charset="0"/>
              </a:rPr>
              <a:t>Jothan</a:t>
            </a: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 ne cessa d’implorer la malédiction sur </a:t>
            </a:r>
            <a:r>
              <a:rPr lang="fr-FR" sz="4000" dirty="0" err="1" smtClean="0">
                <a:solidFill>
                  <a:srgbClr val="0033CC"/>
                </a:solidFill>
                <a:latin typeface="Arial Rounded MT Bold" pitchFamily="34" charset="0"/>
              </a:rPr>
              <a:t>Abimelec</a:t>
            </a: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 et sur les habitants de </a:t>
            </a:r>
            <a:r>
              <a:rPr lang="fr-FR" sz="4000" dirty="0" err="1" smtClean="0">
                <a:solidFill>
                  <a:srgbClr val="0033CC"/>
                </a:solidFill>
                <a:latin typeface="Arial Rounded MT Bold" pitchFamily="34" charset="0"/>
              </a:rPr>
              <a:t>sichem</a:t>
            </a: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Au final, le jugement de Dieu a atteint tous les coupables.</a:t>
            </a:r>
            <a:endParaRPr lang="en-US" sz="40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CONCLUSION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Nous avons beaucoup à apprendre dans cette narrative.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Telle voie parait droite à un homme, mais son issu c’est la voie de la mort.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Dieu a toujours le dernier mot en tout ce qui se fait dans son univers</a:t>
            </a:r>
            <a:r>
              <a:rPr lang="fr-FR" sz="4000" dirty="0" smtClean="0">
                <a:latin typeface="Arial Rounded MT Bold" pitchFamily="34" charset="0"/>
              </a:rPr>
              <a:t>.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dirty="0" smtClean="0">
                <a:latin typeface="Arial Rounded MT Bold" pitchFamily="34" charset="0"/>
              </a:rPr>
              <a:t>La </a:t>
            </a:r>
            <a:r>
              <a:rPr lang="fr-FR" sz="4000" dirty="0" smtClean="0">
                <a:latin typeface="Arial Rounded MT Bold" pitchFamily="34" charset="0"/>
              </a:rPr>
              <a:t>justice de Dieu peut être tardive à nos yeux, mais elle arrivera promptement au temps marqué par Dieu.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Le silence de Dieu ne symbolise pas 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qu’Il est 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indifférent à nos souffrances.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Une fin misérable attend tous ceux qui exercent la violence sur la terre</a:t>
            </a:r>
            <a:r>
              <a:rPr lang="fr-FR" sz="4000" dirty="0" smtClean="0">
                <a:latin typeface="Arial Rounded MT Bold" pitchFamily="34" charset="0"/>
              </a:rPr>
              <a:t>.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dirty="0" smtClean="0">
                <a:latin typeface="Arial Rounded MT Bold" pitchFamily="34" charset="0"/>
              </a:rPr>
              <a:t>Le </a:t>
            </a:r>
            <a:r>
              <a:rPr lang="fr-FR" sz="4000" dirty="0" smtClean="0">
                <a:latin typeface="Arial Rounded MT Bold" pitchFamily="34" charset="0"/>
              </a:rPr>
              <a:t>sang des innocents sera redemandé par Dieu.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La prière des survivants atteint jusqu’au trône de Dieu.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Le sang des victimes crient incessamment devant Dieu jusqu'à ce qu’ils sont vengés par Dieu</a:t>
            </a:r>
            <a:r>
              <a:rPr lang="fr-FR" sz="4000" dirty="0" smtClean="0">
                <a:latin typeface="Arial Rounded MT Bold" pitchFamily="34" charset="0"/>
              </a:rPr>
              <a:t>.</a:t>
            </a:r>
          </a:p>
          <a:p>
            <a:pPr lvl="0" algn="r"/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AMEN!</a:t>
            </a:r>
            <a:endParaRPr lang="en-US" sz="4000" dirty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25719</TotalTime>
  <Words>1594</Words>
  <Application>Microsoft Office PowerPoint</Application>
  <PresentationFormat>On-screen Show (4:3)</PresentationFormat>
  <Paragraphs>124</Paragraphs>
  <Slides>39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Office Theme</vt:lpstr>
      <vt:lpstr>CHRIST THE ROCK CONGREGATION DIMANCHE  30 JUIN 2024 SERMON PAR PASTEUR  MARC  SIMEON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</dc:title>
  <dc:creator>MARC EDOUARD SIMEON</dc:creator>
  <cp:lastModifiedBy>MARC EDOUARD SIMEON</cp:lastModifiedBy>
  <cp:revision>315</cp:revision>
  <dcterms:created xsi:type="dcterms:W3CDTF">2022-04-13T13:36:19Z</dcterms:created>
  <dcterms:modified xsi:type="dcterms:W3CDTF">2024-06-27T14:11:21Z</dcterms:modified>
</cp:coreProperties>
</file>