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49" r:id="rId4"/>
    <p:sldId id="350" r:id="rId5"/>
    <p:sldId id="351" r:id="rId6"/>
    <p:sldId id="352" r:id="rId7"/>
    <p:sldId id="353" r:id="rId8"/>
    <p:sldId id="346" r:id="rId9"/>
    <p:sldId id="354" r:id="rId10"/>
    <p:sldId id="342" r:id="rId11"/>
    <p:sldId id="358" r:id="rId12"/>
    <p:sldId id="356" r:id="rId13"/>
    <p:sldId id="347" r:id="rId14"/>
    <p:sldId id="359" r:id="rId15"/>
    <p:sldId id="360" r:id="rId16"/>
    <p:sldId id="348" r:id="rId17"/>
    <p:sldId id="361" r:id="rId18"/>
    <p:sldId id="367" r:id="rId19"/>
    <p:sldId id="362" r:id="rId20"/>
    <p:sldId id="363" r:id="rId21"/>
    <p:sldId id="368" r:id="rId22"/>
    <p:sldId id="364" r:id="rId23"/>
    <p:sldId id="365" r:id="rId24"/>
    <p:sldId id="343" r:id="rId25"/>
    <p:sldId id="369" r:id="rId26"/>
    <p:sldId id="371" r:id="rId27"/>
    <p:sldId id="37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FFFF"/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6A6C-231D-4FBD-A84B-F87577DE2DA6}" type="datetimeFigureOut">
              <a:rPr lang="en-US" smtClean="0"/>
              <a:pPr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0033CC"/>
                </a:solidFill>
                <a:latin typeface="Arial Rounded MT Bold" pitchFamily="34" charset="0"/>
              </a:rPr>
              <a:t>CHRIST THE ROCK CONGREGATION</a:t>
            </a:r>
            <a:r>
              <a:rPr lang="en-US" sz="4000" dirty="0">
                <a:latin typeface="Arial Rounded MT Bold" pitchFamily="34" charset="0"/>
              </a:rPr>
              <a:t/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solidFill>
                  <a:srgbClr val="C00000"/>
                </a:solidFill>
                <a:latin typeface="Arial Rounded MT Bold" pitchFamily="34" charset="0"/>
              </a:rPr>
              <a:t>SUNDAY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JUNE 2</a:t>
            </a:r>
            <a:r>
              <a:rPr lang="en-US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ND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   2024 </a:t>
            </a:r>
            <a:r>
              <a:rPr lang="en-US" sz="4000" dirty="0">
                <a:latin typeface="Arial Rounded MT Bold" pitchFamily="34" charset="0"/>
              </a:rPr>
              <a:t/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solidFill>
                  <a:srgbClr val="0033CC"/>
                </a:solidFill>
                <a:latin typeface="Arial Rounded MT Bold" pitchFamily="34" charset="0"/>
              </a:rPr>
              <a:t>Sermon by </a:t>
            </a:r>
            <a:r>
              <a:rPr lang="en-US" sz="4000" dirty="0" smtClean="0">
                <a:latin typeface="Arial Rounded MT Bold" pitchFamily="34" charset="0"/>
              </a:rPr>
              <a:t/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dirty="0" smtClean="0">
                <a:latin typeface="Arial Rounded MT Bold" pitchFamily="34" charset="0"/>
              </a:rPr>
              <a:t>Pastor MARC  SIMEON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n-US" sz="4800" b="1" dirty="0" smtClean="0">
              <a:solidFill>
                <a:srgbClr val="C00000"/>
              </a:solidFill>
            </a:endParaRPr>
          </a:p>
          <a:p>
            <a:r>
              <a:rPr lang="fr-FR" sz="4800" b="1" dirty="0" smtClean="0">
                <a:solidFill>
                  <a:schemeClr val="bg1"/>
                </a:solidFill>
              </a:rPr>
              <a:t>LA GÉRANCE DE NOS </a:t>
            </a:r>
            <a:r>
              <a:rPr lang="fr-FR" sz="4800" b="1" dirty="0" smtClean="0">
                <a:solidFill>
                  <a:schemeClr val="bg1"/>
                </a:solidFill>
              </a:rPr>
              <a:t>TALENTS ABOUTIRA A </a:t>
            </a:r>
            <a:r>
              <a:rPr lang="fr-FR" sz="4800" b="1" dirty="0" smtClean="0">
                <a:solidFill>
                  <a:schemeClr val="bg1"/>
                </a:solidFill>
              </a:rPr>
              <a:t>LA GLOIRE </a:t>
            </a:r>
            <a:r>
              <a:rPr lang="fr-FR" sz="4800" b="1" smtClean="0">
                <a:solidFill>
                  <a:schemeClr val="bg1"/>
                </a:solidFill>
              </a:rPr>
              <a:t>OU </a:t>
            </a:r>
            <a:r>
              <a:rPr lang="fr-FR" sz="4800" b="1" smtClean="0">
                <a:solidFill>
                  <a:schemeClr val="bg1"/>
                </a:solidFill>
              </a:rPr>
              <a:t>A LA </a:t>
            </a:r>
            <a:r>
              <a:rPr lang="fr-FR" sz="4800" b="1" dirty="0" smtClean="0">
                <a:solidFill>
                  <a:schemeClr val="bg1"/>
                </a:solidFill>
              </a:rPr>
              <a:t>HONTE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Matthieu 25 :14-30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14 Il en sera comme d'un homme qui, partant pour un voyage, appela ses serviteurs, et leur remit ses biens.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Il donna cinq talents à l'un, deux à l'autre, et un au troisième, à chacun selon sa capacité, et il partit.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16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Aussitôt celui qui avait reçu les cinq talents s'en alla, les fit valoir, et il gagna cinq autres talents.  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17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De même, celui qui avait reçu les deux talents en gagna deux autres.</a:t>
            </a:r>
          </a:p>
          <a:p>
            <a:pPr algn="just"/>
            <a:r>
              <a:rPr lang="fr-FR" sz="44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Celui qui n'en avait reçu qu'un alla faire un creux dans la terre, et cacha l'argent de son maître.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19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Longtemps après, le maître de ces serviteurs revint, et leur fit rendre compte. 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0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20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Celui qui avait reçu les cinq talents s'approcha, en apportant cinq autres talents, et il dit: Seigneur, tu m'as remis cinq talents; voici, j'en ai gagné cinq autres.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 </a:t>
            </a:r>
            <a:r>
              <a:rPr lang="fr-FR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Son maître lui dit: C'est bien, bon et fidèle serviteur; tu as été fidèle en peu de chose, je te confierai beaucoup; entre dans la joie de ton maître.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22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Celui qui avait reçu les deux talents s'approcha aussi, et il dit: Seigneur, tu m'as remis deux talents; voici, j'en ai gagné deux autres.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23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Son maître lui dit: C'est bien, bon et fidèle serviteur; tu as été fidèle en peu de chose, je te confierai beaucoup; entre dans la joie de ton maître.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24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Celui qui n'avait reçu qu'un talent s'approcha ensuite, et il dit: Seigneur, je savais que tu es un homme dur, qui moissonnes où tu n'as pas semé, et qui amasses où tu n'as pas vanné;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25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j'ai eu peur, et je suis allé cacher ton talent dans la terre; voici, prends ce qui est à toi.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26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Son maître lui répondit: Serviteur méchant et paresseux, tu savais que je moissonne où je n'ai pas semé, et que j'amasse où je n'ai pas vanné;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27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il te fallait donc remettre mon argent aux banquiers, et, à mon retour, j'aurais retiré ce qui est à moi avec un intérêt.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28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Otez-lui donc le talent, et donnez-le à celui qui a les dix talents.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 </a:t>
            </a:r>
            <a:r>
              <a:rPr lang="fr-FR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29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Car on donnera à celui qui a, et il sera dans l'abondance, mais à celui qui n'a pas on ôtera même ce qu'il a.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</a:t>
            </a:r>
            <a:r>
              <a:rPr lang="fr-FR" sz="40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30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Et le serviteur inutile, jetez-le dans les ténèbres du dehors, où il y aura des pleurs et des grincements de dents.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/>
              <a:t>LES TALENTS SONT DONNES PAR DIEU</a:t>
            </a:r>
            <a:endParaRPr lang="en-US" sz="4000" dirty="0" smtClean="0"/>
          </a:p>
          <a:p>
            <a:pPr lvl="1" algn="just"/>
            <a:r>
              <a:rPr lang="fr-FR" sz="4000" b="1" dirty="0" smtClean="0">
                <a:solidFill>
                  <a:srgbClr val="002060"/>
                </a:solidFill>
              </a:rPr>
              <a:t>Un talent est une chose considérable</a:t>
            </a:r>
            <a:r>
              <a:rPr lang="fr-FR" sz="4000" dirty="0" smtClean="0">
                <a:solidFill>
                  <a:srgbClr val="002060"/>
                </a:solidFill>
              </a:rPr>
              <a:t> </a:t>
            </a:r>
            <a:endParaRPr lang="en-US" sz="4000" dirty="0" smtClean="0">
              <a:solidFill>
                <a:srgbClr val="002060"/>
              </a:solidFill>
            </a:endParaRPr>
          </a:p>
          <a:p>
            <a:pPr algn="just"/>
            <a:r>
              <a:rPr lang="fr-FR" sz="4000" dirty="0" smtClean="0"/>
              <a:t>Mat 25 : 14 Il en sera comme d'un homme qui, partant pour un voyage, appela ses serviteurs, et leur remit ses biens.</a:t>
            </a:r>
            <a:endParaRPr lang="en-US" sz="4000" dirty="0" smtClean="0"/>
          </a:p>
          <a:p>
            <a:pPr lvl="2" algn="just"/>
            <a:r>
              <a:rPr lang="fr-FR" sz="4000" b="1" dirty="0" smtClean="0">
                <a:solidFill>
                  <a:srgbClr val="002060"/>
                </a:solidFill>
              </a:rPr>
              <a:t>Un talent équivaut à 20 années de labeur </a:t>
            </a:r>
            <a:endParaRPr lang="en-US" sz="4000" b="1" dirty="0" smtClean="0">
              <a:solidFill>
                <a:srgbClr val="002060"/>
              </a:solidFill>
            </a:endParaRPr>
          </a:p>
          <a:p>
            <a:pPr lvl="2" algn="just"/>
            <a:r>
              <a:rPr lang="fr-FR" sz="4000" b="1" dirty="0" smtClean="0"/>
              <a:t>5 talents équivalent au delà d’un million de dollars</a:t>
            </a:r>
            <a:endParaRPr lang="en-US" sz="4000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fr-FR" sz="4800" b="1" dirty="0" smtClean="0"/>
              <a:t>Les talents sont confiés individuellement selon la capacité du récepteur.</a:t>
            </a:r>
            <a:endParaRPr lang="en-US" sz="4800" dirty="0" smtClean="0"/>
          </a:p>
          <a:p>
            <a:pPr algn="just"/>
            <a:r>
              <a:rPr lang="fr-FR" sz="4800" b="1" u="sng" dirty="0" smtClean="0">
                <a:solidFill>
                  <a:srgbClr val="002060"/>
                </a:solidFill>
              </a:rPr>
              <a:t>Mat 25 :15</a:t>
            </a:r>
            <a:r>
              <a:rPr lang="fr-FR" sz="4800" dirty="0" smtClean="0">
                <a:solidFill>
                  <a:srgbClr val="002060"/>
                </a:solidFill>
              </a:rPr>
              <a:t> Il donna </a:t>
            </a:r>
            <a:r>
              <a:rPr lang="fr-FR" sz="4800" b="1" dirty="0" smtClean="0">
                <a:solidFill>
                  <a:srgbClr val="002060"/>
                </a:solidFill>
              </a:rPr>
              <a:t>cinq</a:t>
            </a:r>
            <a:r>
              <a:rPr lang="fr-FR" sz="4800" dirty="0" smtClean="0">
                <a:solidFill>
                  <a:srgbClr val="002060"/>
                </a:solidFill>
              </a:rPr>
              <a:t> talents à l'un, </a:t>
            </a:r>
            <a:r>
              <a:rPr lang="fr-FR" sz="4800" b="1" dirty="0" smtClean="0">
                <a:solidFill>
                  <a:srgbClr val="002060"/>
                </a:solidFill>
              </a:rPr>
              <a:t>deux</a:t>
            </a:r>
            <a:r>
              <a:rPr lang="fr-FR" sz="4800" dirty="0" smtClean="0">
                <a:solidFill>
                  <a:srgbClr val="002060"/>
                </a:solidFill>
              </a:rPr>
              <a:t> à l'autre, et </a:t>
            </a:r>
            <a:r>
              <a:rPr lang="fr-FR" sz="4800" b="1" dirty="0" smtClean="0">
                <a:solidFill>
                  <a:srgbClr val="002060"/>
                </a:solidFill>
              </a:rPr>
              <a:t>un</a:t>
            </a:r>
            <a:r>
              <a:rPr lang="fr-FR" sz="4800" dirty="0" smtClean="0">
                <a:solidFill>
                  <a:srgbClr val="002060"/>
                </a:solidFill>
              </a:rPr>
              <a:t> au troisième, à chacun selon sa </a:t>
            </a:r>
            <a:r>
              <a:rPr lang="fr-FR" sz="4800" b="1" dirty="0" smtClean="0">
                <a:solidFill>
                  <a:srgbClr val="002060"/>
                </a:solidFill>
              </a:rPr>
              <a:t>capacité</a:t>
            </a:r>
            <a:r>
              <a:rPr lang="fr-FR" sz="4800" dirty="0" smtClean="0">
                <a:solidFill>
                  <a:srgbClr val="002060"/>
                </a:solidFill>
              </a:rPr>
              <a:t>, et il partit.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/>
              <a:t>LES TALENTS DOIVENT ETRE EXERCÉS POUR LA GLOIRE DE DIEU</a:t>
            </a:r>
            <a:endParaRPr lang="en-US" sz="4000" dirty="0" smtClean="0"/>
          </a:p>
          <a:p>
            <a:pPr lvl="1" algn="just"/>
            <a:r>
              <a:rPr lang="fr-FR" sz="4000" b="1" dirty="0" smtClean="0">
                <a:solidFill>
                  <a:srgbClr val="002060"/>
                </a:solidFill>
              </a:rPr>
              <a:t>On doit exercer les talents promptement / immédiatement. </a:t>
            </a:r>
            <a:endParaRPr lang="en-US" sz="4000" dirty="0" smtClean="0">
              <a:solidFill>
                <a:srgbClr val="002060"/>
              </a:solidFill>
            </a:endParaRPr>
          </a:p>
          <a:p>
            <a:pPr algn="just"/>
            <a:r>
              <a:rPr lang="fr-FR" sz="4000" b="1" u="sng" dirty="0" smtClean="0"/>
              <a:t>Mat 25 : 16-17</a:t>
            </a:r>
            <a:r>
              <a:rPr lang="fr-FR" sz="4000" dirty="0" smtClean="0"/>
              <a:t> </a:t>
            </a:r>
            <a:r>
              <a:rPr lang="fr-FR" sz="4000" baseline="30000" dirty="0" smtClean="0"/>
              <a:t>16</a:t>
            </a:r>
            <a:r>
              <a:rPr lang="fr-FR" sz="4000" b="1" u="sng" dirty="0" smtClean="0"/>
              <a:t>Aussitôt</a:t>
            </a:r>
            <a:r>
              <a:rPr lang="fr-FR" sz="4000" dirty="0" smtClean="0"/>
              <a:t> celui qui avait reçu les cinq talents s'en alla, les fit valoir, et il gagna cinq autres talents. </a:t>
            </a:r>
            <a:r>
              <a:rPr lang="fr-FR" sz="4000" b="1" u="sng" baseline="30000" dirty="0" smtClean="0"/>
              <a:t>17</a:t>
            </a:r>
            <a:r>
              <a:rPr lang="fr-FR" sz="4000" b="1" u="sng" dirty="0" smtClean="0"/>
              <a:t>De même</a:t>
            </a:r>
            <a:r>
              <a:rPr lang="fr-FR" sz="4000" dirty="0" smtClean="0"/>
              <a:t>, celui qui avait reçu les deux talents en gagna deux autres.</a:t>
            </a:r>
            <a:endParaRPr lang="en-US" sz="40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fr-FR" sz="4800" b="1" dirty="0" smtClean="0">
                <a:solidFill>
                  <a:srgbClr val="002060"/>
                </a:solidFill>
              </a:rPr>
              <a:t>On doit exercer les talents de manière productive</a:t>
            </a:r>
            <a:endParaRPr lang="en-US" sz="4800" dirty="0" smtClean="0">
              <a:solidFill>
                <a:srgbClr val="002060"/>
              </a:solidFill>
            </a:endParaRPr>
          </a:p>
          <a:p>
            <a:pPr algn="just"/>
            <a:r>
              <a:rPr lang="fr-FR" sz="4800" b="1" u="sng" dirty="0" smtClean="0"/>
              <a:t>Mat 25 : 16-17</a:t>
            </a:r>
            <a:r>
              <a:rPr lang="fr-FR" sz="4800" dirty="0" smtClean="0"/>
              <a:t> </a:t>
            </a:r>
            <a:r>
              <a:rPr lang="fr-FR" sz="4800" baseline="30000" dirty="0" smtClean="0"/>
              <a:t>16</a:t>
            </a:r>
            <a:r>
              <a:rPr lang="fr-FR" sz="4800" dirty="0" smtClean="0"/>
              <a:t>Aussitôt celui qui avait reçu les cinq talents s'en alla, les fit valoir, et il </a:t>
            </a:r>
            <a:r>
              <a:rPr lang="fr-FR" sz="4800" b="1" u="sng" dirty="0" smtClean="0"/>
              <a:t>gagna</a:t>
            </a:r>
            <a:r>
              <a:rPr lang="fr-FR" sz="4800" dirty="0" smtClean="0"/>
              <a:t> cinq autres talents. </a:t>
            </a:r>
            <a:r>
              <a:rPr lang="fr-FR" sz="4800" baseline="30000" dirty="0" smtClean="0"/>
              <a:t>17</a:t>
            </a:r>
            <a:r>
              <a:rPr lang="fr-FR" sz="4800" dirty="0" smtClean="0"/>
              <a:t>De même, celui qui avait reçu les deux talents en </a:t>
            </a:r>
            <a:r>
              <a:rPr lang="fr-FR" sz="4800" b="1" u="sng" dirty="0" smtClean="0"/>
              <a:t>gagna</a:t>
            </a:r>
            <a:r>
              <a:rPr lang="fr-FR" sz="4800" dirty="0" smtClean="0"/>
              <a:t> deux autres. 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fr-FR" sz="4800" b="1" dirty="0" smtClean="0"/>
              <a:t>On doit faire bon usage des talents sans les cacher</a:t>
            </a:r>
            <a:endParaRPr lang="en-US" sz="4800" dirty="0" smtClean="0"/>
          </a:p>
          <a:p>
            <a:pPr algn="just"/>
            <a:r>
              <a:rPr lang="fr-FR" sz="4800" b="1" u="sng" dirty="0" smtClean="0"/>
              <a:t>Mat 25 :18</a:t>
            </a:r>
            <a:r>
              <a:rPr lang="fr-FR" sz="4800" dirty="0" smtClean="0"/>
              <a:t> Celui qui n'en avait reçu qu'un alla faire un creux dans la terre, et cacha l'argent de son maître.</a:t>
            </a:r>
            <a:endParaRPr lang="en-US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>
              <a:spcBef>
                <a:spcPts val="600"/>
              </a:spcBef>
            </a:pPr>
            <a:r>
              <a:rPr lang="fr-FR" sz="3800" b="1" dirty="0" smtClean="0">
                <a:solidFill>
                  <a:srgbClr val="FFFF00"/>
                </a:solidFill>
              </a:rPr>
              <a:t>L’ETERNEL FERA L’EVALUATION DES TALENTS</a:t>
            </a:r>
            <a:endParaRPr lang="en-US" sz="3800" dirty="0" smtClean="0">
              <a:solidFill>
                <a:srgbClr val="FFFF00"/>
              </a:solidFill>
            </a:endParaRPr>
          </a:p>
          <a:p>
            <a:pPr lvl="1" algn="just">
              <a:spcBef>
                <a:spcPts val="600"/>
              </a:spcBef>
            </a:pPr>
            <a:r>
              <a:rPr lang="fr-FR" sz="3800" b="1" dirty="0" smtClean="0"/>
              <a:t>Tout Serviteur sera évalué</a:t>
            </a:r>
            <a:endParaRPr lang="en-US" sz="3800" dirty="0" smtClean="0"/>
          </a:p>
          <a:p>
            <a:pPr algn="just">
              <a:spcBef>
                <a:spcPts val="600"/>
              </a:spcBef>
            </a:pPr>
            <a:r>
              <a:rPr lang="fr-FR" sz="3800" b="1" u="sng" dirty="0" smtClean="0">
                <a:solidFill>
                  <a:srgbClr val="FFFF00"/>
                </a:solidFill>
              </a:rPr>
              <a:t>Mat 25 :19</a:t>
            </a:r>
            <a:r>
              <a:rPr lang="fr-FR" sz="3800" dirty="0" smtClean="0">
                <a:solidFill>
                  <a:srgbClr val="FFFF00"/>
                </a:solidFill>
              </a:rPr>
              <a:t> Longtemps après, le maître de ces serviteurs revint, et leur fit rendre compte.</a:t>
            </a:r>
            <a:endParaRPr lang="en-US" sz="3800" dirty="0" smtClean="0">
              <a:solidFill>
                <a:srgbClr val="FFFF00"/>
              </a:solidFill>
            </a:endParaRPr>
          </a:p>
          <a:p>
            <a:pPr lvl="1" algn="just">
              <a:spcBef>
                <a:spcPts val="600"/>
              </a:spcBef>
            </a:pPr>
            <a:r>
              <a:rPr lang="fr-FR" sz="3800" b="1" dirty="0" smtClean="0"/>
              <a:t>Chaque serviteur sera évalué en proportion des talents qu’il aurait reçu de Dieu.</a:t>
            </a:r>
            <a:endParaRPr lang="en-US" sz="3800" dirty="0" smtClean="0"/>
          </a:p>
          <a:p>
            <a:pPr lvl="1" algn="just">
              <a:spcBef>
                <a:spcPts val="600"/>
              </a:spcBef>
            </a:pPr>
            <a:r>
              <a:rPr lang="fr-FR" sz="3800" b="1" dirty="0" smtClean="0">
                <a:solidFill>
                  <a:srgbClr val="FFFF00"/>
                </a:solidFill>
              </a:rPr>
              <a:t>Certains serviteurs seront récompensés en vertu de leur rendement.</a:t>
            </a:r>
            <a:endParaRPr lang="en-US" sz="3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/>
              <a:t>Mat 25 : 20-23  </a:t>
            </a:r>
            <a:r>
              <a:rPr lang="fr-FR" sz="4000" b="1" baseline="30000" dirty="0" smtClean="0"/>
              <a:t>20</a:t>
            </a:r>
            <a:r>
              <a:rPr lang="fr-FR" sz="4000" b="1" dirty="0" smtClean="0"/>
              <a:t>Celui qui avait reçu les cinq talents s'approcha, en apportant cinq autres talents, et il dit: Seigneur, tu m'as remis cinq talents; voici, j'en ai gagné cinq autres. </a:t>
            </a:r>
            <a:endParaRPr lang="en-US" sz="4000" b="1" dirty="0" smtClean="0"/>
          </a:p>
          <a:p>
            <a:pPr algn="just"/>
            <a:r>
              <a:rPr lang="fr-FR" sz="4000" b="1" baseline="30000" dirty="0" smtClean="0">
                <a:solidFill>
                  <a:srgbClr val="FFFF00"/>
                </a:solidFill>
              </a:rPr>
              <a:t>21</a:t>
            </a:r>
            <a:r>
              <a:rPr lang="fr-FR" sz="4000" b="1" dirty="0" smtClean="0">
                <a:solidFill>
                  <a:srgbClr val="FFFF00"/>
                </a:solidFill>
              </a:rPr>
              <a:t>Son maître lui dit: C'est bien, bon et fidèle serviteur; tu as été fidèle en peu de chose, je te confierai beaucoup; entre dans la joie de ton maître.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baseline="30000" dirty="0" smtClean="0"/>
              <a:t>22</a:t>
            </a:r>
            <a:r>
              <a:rPr lang="fr-FR" sz="4400" b="1" dirty="0" smtClean="0"/>
              <a:t>Celui qui avait reçu les deux talents s'approcha aussi, et il dit: Seigneur, tu m'as remis deux talents; voici, j'en ai gagné deux autres. </a:t>
            </a:r>
            <a:endParaRPr lang="en-US" sz="4400" b="1" dirty="0" smtClean="0"/>
          </a:p>
          <a:p>
            <a:pPr algn="just"/>
            <a:r>
              <a:rPr lang="fr-FR" sz="4400" b="1" baseline="30000" dirty="0" smtClean="0">
                <a:solidFill>
                  <a:srgbClr val="FFFF00"/>
                </a:solidFill>
              </a:rPr>
              <a:t>23</a:t>
            </a:r>
            <a:r>
              <a:rPr lang="fr-FR" sz="4400" b="1" dirty="0" smtClean="0">
                <a:solidFill>
                  <a:srgbClr val="FFFF00"/>
                </a:solidFill>
              </a:rPr>
              <a:t>Son maître lui dit: C'est bien, bon et fidèle serviteur; tu as été fidèle en peu de chose, je te confierai beaucoup; entre dans la joie de ton maître.</a:t>
            </a:r>
            <a:endParaRPr lang="en-US" sz="4400" b="1" dirty="0" smtClean="0">
              <a:solidFill>
                <a:srgbClr val="FFFF00"/>
              </a:solidFill>
            </a:endParaRPr>
          </a:p>
          <a:p>
            <a:pPr lvl="0" algn="just"/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1" algn="just"/>
            <a:r>
              <a:rPr lang="fr-FR" sz="4000" b="1" dirty="0" smtClean="0">
                <a:latin typeface="Copperplate Gothic Light" pitchFamily="34" charset="0"/>
              </a:rPr>
              <a:t>D’autres serviteurs seront dans la honte au retour du Maître</a:t>
            </a:r>
            <a:endParaRPr lang="en-US" sz="4000" dirty="0" smtClean="0">
              <a:latin typeface="Copperplate Gothic Light" pitchFamily="34" charset="0"/>
            </a:endParaRPr>
          </a:p>
          <a:p>
            <a:pPr algn="just"/>
            <a:r>
              <a:rPr lang="fr-FR" sz="4000" b="1" dirty="0" smtClean="0">
                <a:solidFill>
                  <a:srgbClr val="C00000"/>
                </a:solidFill>
              </a:rPr>
              <a:t>Mat 25 : 24-28</a:t>
            </a:r>
            <a:endParaRPr lang="en-US" sz="4000" b="1" dirty="0" smtClean="0">
              <a:solidFill>
                <a:srgbClr val="C00000"/>
              </a:solidFill>
            </a:endParaRPr>
          </a:p>
          <a:p>
            <a:pPr algn="just"/>
            <a:r>
              <a:rPr lang="fr-FR" sz="4000" b="1" baseline="30000" dirty="0" smtClean="0"/>
              <a:t>24</a:t>
            </a:r>
            <a:r>
              <a:rPr lang="fr-FR" sz="4000" b="1" dirty="0" smtClean="0"/>
              <a:t>Celui qui n'avait reçu qu'un talent s'approcha ensuite, et il dit: Seigneur, je savais que tu es un homme dur, qui moissonnes où tu n'as pas semé, et qui amasses où tu n'as pas vanné;</a:t>
            </a:r>
            <a:endParaRPr lang="en-US" sz="4000" b="1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baseline="30000" dirty="0" smtClean="0"/>
              <a:t>25</a:t>
            </a:r>
            <a:r>
              <a:rPr lang="fr-FR" sz="4800" b="1" dirty="0" smtClean="0"/>
              <a:t>j'ai eu peur, et je suis allé cacher ton talent dans la terre; voici, prends ce qui est à toi.</a:t>
            </a:r>
            <a:endParaRPr lang="en-US" sz="4800" b="1" dirty="0" smtClean="0"/>
          </a:p>
          <a:p>
            <a:pPr algn="just"/>
            <a:r>
              <a:rPr lang="fr-FR" sz="4800" b="1" baseline="30000" dirty="0" smtClean="0">
                <a:solidFill>
                  <a:srgbClr val="C00000"/>
                </a:solidFill>
              </a:rPr>
              <a:t>26</a:t>
            </a:r>
            <a:r>
              <a:rPr lang="fr-FR" sz="4800" b="1" dirty="0" smtClean="0">
                <a:solidFill>
                  <a:srgbClr val="C00000"/>
                </a:solidFill>
              </a:rPr>
              <a:t>Son maître lui répondit: Serviteur méchant et paresseux, tu savais que je moissonne où je n'ai pas semé, et que j'amasse où je n'ai pas vanné;</a:t>
            </a:r>
            <a:endParaRPr lang="en-US" sz="48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b="1" baseline="30000" dirty="0" smtClean="0"/>
              <a:t>27</a:t>
            </a:r>
            <a:r>
              <a:rPr lang="fr-FR" sz="5400" b="1" dirty="0" smtClean="0"/>
              <a:t>il te fallait donc remettre mon argent aux banquiers, et, à mon retour, j'aurais retiré ce qui est à moi avec un intérêt.</a:t>
            </a:r>
            <a:endParaRPr lang="en-US" sz="5400" b="1" dirty="0" smtClean="0"/>
          </a:p>
          <a:p>
            <a:pPr algn="just"/>
            <a:r>
              <a:rPr lang="fr-FR" sz="5400" b="1" baseline="30000" dirty="0" smtClean="0">
                <a:solidFill>
                  <a:srgbClr val="C00000"/>
                </a:solidFill>
              </a:rPr>
              <a:t>28</a:t>
            </a:r>
            <a:r>
              <a:rPr lang="fr-FR" sz="5400" b="1" dirty="0" smtClean="0">
                <a:solidFill>
                  <a:srgbClr val="C00000"/>
                </a:solidFill>
              </a:rPr>
              <a:t>Otez-lui donc le talent, et donnez-le à celui qui a les dix talents.</a:t>
            </a:r>
            <a:endParaRPr lang="en-US" sz="5400" b="1" dirty="0" smtClean="0">
              <a:solidFill>
                <a:srgbClr val="C00000"/>
              </a:solidFill>
            </a:endParaRPr>
          </a:p>
          <a:p>
            <a:pPr algn="just">
              <a:buNone/>
            </a:pPr>
            <a:endParaRPr lang="en-US" sz="54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Copperplate Gothic Light" pitchFamily="34" charset="0"/>
              </a:rPr>
              <a:t>Le mauvais serviteur a une mauvaise conception de Dieu</a:t>
            </a:r>
            <a:endParaRPr lang="en-US" sz="4400" dirty="0" smtClean="0">
              <a:latin typeface="Copperplate Gothic Light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</a:rPr>
              <a:t>Mat 25 :24</a:t>
            </a:r>
            <a:endParaRPr lang="en-US" sz="4400" dirty="0" smtClean="0">
              <a:solidFill>
                <a:srgbClr val="C00000"/>
              </a:solidFill>
            </a:endParaRPr>
          </a:p>
          <a:p>
            <a:pPr algn="just"/>
            <a:r>
              <a:rPr lang="fr-FR" sz="4400" b="1" baseline="30000" dirty="0" smtClean="0"/>
              <a:t>24</a:t>
            </a:r>
            <a:r>
              <a:rPr lang="fr-FR" sz="4400" b="1" dirty="0" smtClean="0"/>
              <a:t>Celui qui n'avait reçu qu'un talent s'approcha ensuite, et il dit: Seigneur, je savais que tu es un homme dur, qui moissonnes où tu n'as pas semé, et qui amasses où tu n'as pas vanné;</a:t>
            </a:r>
            <a:endParaRPr lang="en-US" sz="4400" b="1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2" algn="just"/>
            <a:r>
              <a:rPr lang="fr-FR" sz="5400" b="1" dirty="0" smtClean="0">
                <a:latin typeface="Copperplate Gothic Light" pitchFamily="34" charset="0"/>
              </a:rPr>
              <a:t>Le mauvais serviteur est contrôlé par la paresse, le pessimisme et la peur.</a:t>
            </a:r>
            <a:endParaRPr lang="en-US" sz="5400" dirty="0" smtClean="0">
              <a:latin typeface="Copperplate Gothic Light" pitchFamily="34" charset="0"/>
            </a:endParaRPr>
          </a:p>
          <a:p>
            <a:pPr algn="just"/>
            <a:r>
              <a:rPr lang="fr-FR" sz="5400" b="1" dirty="0" smtClean="0">
                <a:solidFill>
                  <a:srgbClr val="C00000"/>
                </a:solidFill>
              </a:rPr>
              <a:t>Mat 25 :25</a:t>
            </a:r>
            <a:endParaRPr lang="en-US" sz="5400" dirty="0" smtClean="0">
              <a:solidFill>
                <a:srgbClr val="C00000"/>
              </a:solidFill>
            </a:endParaRPr>
          </a:p>
          <a:p>
            <a:pPr algn="just"/>
            <a:r>
              <a:rPr lang="fr-FR" sz="5400" baseline="30000" dirty="0" smtClean="0"/>
              <a:t>25</a:t>
            </a:r>
            <a:r>
              <a:rPr lang="fr-FR" sz="5400" dirty="0" smtClean="0"/>
              <a:t>j'ai eu peur, et je suis allé cacher ton talent dans la terre; voici, prends ce qui est à toi</a:t>
            </a:r>
            <a:r>
              <a:rPr lang="fr-FR" dirty="0" smtClean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2" algn="just"/>
            <a:r>
              <a:rPr lang="fr-FR" sz="4000" b="1" dirty="0" smtClean="0">
                <a:latin typeface="Copperplate Gothic Light" pitchFamily="34" charset="0"/>
              </a:rPr>
              <a:t>Le mauvais serviteur est déclaré méchant et paresseux </a:t>
            </a:r>
            <a:endParaRPr lang="en-US" sz="4000" dirty="0" smtClean="0">
              <a:latin typeface="Copperplate Gothic Light" pitchFamily="34" charset="0"/>
            </a:endParaRPr>
          </a:p>
          <a:p>
            <a:pPr algn="just"/>
            <a:r>
              <a:rPr lang="fr-FR" sz="4000" b="1" dirty="0" smtClean="0">
                <a:solidFill>
                  <a:srgbClr val="C00000"/>
                </a:solidFill>
              </a:rPr>
              <a:t>Mat 25 :26-27 </a:t>
            </a:r>
          </a:p>
          <a:p>
            <a:pPr algn="just"/>
            <a:r>
              <a:rPr lang="fr-FR" sz="4000" b="1" dirty="0" smtClean="0"/>
              <a:t>26 Son maître lui répondit: Serviteur méchant et paresseux, tu savais que je moissonne où je n'ai pas semé, et que j'amasse où je n'ai pas vanné; </a:t>
            </a:r>
          </a:p>
          <a:p>
            <a:pPr algn="just"/>
            <a:r>
              <a:rPr lang="fr-FR" sz="4000" b="1" baseline="30000" dirty="0" smtClean="0">
                <a:solidFill>
                  <a:srgbClr val="C00000"/>
                </a:solidFill>
              </a:rPr>
              <a:t>27</a:t>
            </a:r>
            <a:r>
              <a:rPr lang="fr-FR" sz="4000" b="1" dirty="0" smtClean="0">
                <a:solidFill>
                  <a:srgbClr val="C00000"/>
                </a:solidFill>
              </a:rPr>
              <a:t>il te fallait donc remettre mon argent aux banquiers, et, à mon retour, j'aurais retiré ce qui est à moi avec un intérêt.</a:t>
            </a:r>
            <a:endParaRPr lang="en-US" sz="40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 algn="just"/>
            <a:r>
              <a:rPr lang="fr-FR" sz="4400" b="1" dirty="0" smtClean="0">
                <a:latin typeface="Copperplate Gothic Light" pitchFamily="34" charset="0"/>
              </a:rPr>
              <a:t>Le mauvais serviteur sera embarrassé</a:t>
            </a:r>
            <a:endParaRPr lang="en-US" sz="4400" dirty="0" smtClean="0">
              <a:latin typeface="Copperplate Gothic Light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C00000"/>
                </a:solidFill>
              </a:rPr>
              <a:t>Mat 25 : 28-29</a:t>
            </a:r>
            <a:r>
              <a:rPr lang="fr-FR" sz="4400" baseline="30000" dirty="0" smtClean="0">
                <a:solidFill>
                  <a:srgbClr val="C00000"/>
                </a:solidFill>
              </a:rPr>
              <a:t> </a:t>
            </a:r>
          </a:p>
          <a:p>
            <a:pPr algn="just"/>
            <a:r>
              <a:rPr lang="fr-FR" sz="4400" b="1" baseline="30000" dirty="0" smtClean="0">
                <a:solidFill>
                  <a:schemeClr val="tx1"/>
                </a:solidFill>
              </a:rPr>
              <a:t>28</a:t>
            </a:r>
            <a:r>
              <a:rPr lang="fr-FR" sz="4400" b="1" dirty="0" smtClean="0">
                <a:solidFill>
                  <a:schemeClr val="tx1"/>
                </a:solidFill>
              </a:rPr>
              <a:t>Otez-lui donc le talent, et donnez-le à celui qui a les dix talents. </a:t>
            </a:r>
          </a:p>
          <a:p>
            <a:pPr algn="just"/>
            <a:r>
              <a:rPr lang="fr-FR" sz="4400" b="1" baseline="30000" dirty="0" smtClean="0">
                <a:solidFill>
                  <a:srgbClr val="C00000"/>
                </a:solidFill>
              </a:rPr>
              <a:t>29</a:t>
            </a:r>
            <a:r>
              <a:rPr lang="fr-FR" sz="4400" b="1" dirty="0" smtClean="0">
                <a:solidFill>
                  <a:srgbClr val="C00000"/>
                </a:solidFill>
              </a:rPr>
              <a:t>Car on donnera à celui qui a, et il sera dans l'abondance, mais à celui qui n'a pas on ôtera même ce qu'il a.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2" algn="just"/>
            <a:r>
              <a:rPr lang="fr-FR" sz="5400" b="1" dirty="0" smtClean="0">
                <a:latin typeface="Copperplate Gothic Light" pitchFamily="34" charset="0"/>
              </a:rPr>
              <a:t>Le mauvais serviteur sera puni</a:t>
            </a:r>
            <a:endParaRPr lang="en-US" sz="5400" dirty="0" smtClean="0">
              <a:latin typeface="Copperplate Gothic Light" pitchFamily="34" charset="0"/>
            </a:endParaRPr>
          </a:p>
          <a:p>
            <a:pPr algn="just"/>
            <a:r>
              <a:rPr lang="fr-FR" sz="5400" b="1" dirty="0" smtClean="0">
                <a:solidFill>
                  <a:srgbClr val="C00000"/>
                </a:solidFill>
              </a:rPr>
              <a:t>Mat 25 : 30 </a:t>
            </a:r>
            <a:r>
              <a:rPr lang="fr-FR" sz="5400" dirty="0" smtClean="0">
                <a:solidFill>
                  <a:srgbClr val="C00000"/>
                </a:solidFill>
              </a:rPr>
              <a:t> </a:t>
            </a:r>
          </a:p>
          <a:p>
            <a:pPr algn="just"/>
            <a:r>
              <a:rPr lang="fr-FR" sz="5400" baseline="30000" dirty="0" smtClean="0"/>
              <a:t>30</a:t>
            </a:r>
            <a:r>
              <a:rPr lang="fr-FR" sz="5400" dirty="0" smtClean="0"/>
              <a:t>Et le serviteur inutile, jetez-le dans les ténèbres du dehors, où il y aura des pleurs et des grincements de dents.</a:t>
            </a:r>
            <a:endParaRPr lang="en-US" sz="5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</a:rPr>
              <a:t>CONCLUSION</a:t>
            </a:r>
          </a:p>
          <a:p>
            <a:pPr algn="just"/>
            <a:r>
              <a:rPr lang="fr-FR" sz="3600" b="1" dirty="0" smtClean="0"/>
              <a:t>Rappelez vous des cinq facteurs de cette parabole :</a:t>
            </a:r>
            <a:endParaRPr lang="en-US" sz="3600" dirty="0" smtClean="0"/>
          </a:p>
          <a:p>
            <a:pPr marL="1824038" lvl="5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C00000"/>
                </a:solidFill>
              </a:rPr>
              <a:t>Temps</a:t>
            </a:r>
            <a:r>
              <a:rPr lang="fr-FR" sz="3600" b="1" dirty="0" smtClean="0"/>
              <a:t> : (Longtemps après)</a:t>
            </a:r>
            <a:endParaRPr lang="en-US" sz="3600" dirty="0" smtClean="0"/>
          </a:p>
          <a:p>
            <a:pPr marL="1824038" lvl="5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C00000"/>
                </a:solidFill>
              </a:rPr>
              <a:t>Ressource</a:t>
            </a:r>
            <a:r>
              <a:rPr lang="fr-FR" sz="3600" b="1" dirty="0" smtClean="0"/>
              <a:t> : (les talents)</a:t>
            </a:r>
            <a:endParaRPr lang="en-US" sz="3600" dirty="0" smtClean="0"/>
          </a:p>
          <a:p>
            <a:pPr marL="1824038" lvl="5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C00000"/>
                </a:solidFill>
              </a:rPr>
              <a:t>Responsabilité</a:t>
            </a:r>
            <a:r>
              <a:rPr lang="fr-FR" sz="3600" b="1" dirty="0" smtClean="0"/>
              <a:t> : (de travailler les talents)</a:t>
            </a:r>
            <a:endParaRPr lang="en-US" sz="3600" dirty="0" smtClean="0"/>
          </a:p>
          <a:p>
            <a:pPr marL="1824038" lvl="5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C00000"/>
                </a:solidFill>
              </a:rPr>
              <a:t>Profit</a:t>
            </a:r>
            <a:r>
              <a:rPr lang="fr-FR" sz="3600" b="1" dirty="0" smtClean="0"/>
              <a:t> : (rendement attendu)</a:t>
            </a:r>
            <a:endParaRPr lang="en-US" sz="3600" dirty="0" smtClean="0"/>
          </a:p>
          <a:p>
            <a:pPr marL="1824038" lvl="5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C00000"/>
                </a:solidFill>
              </a:rPr>
              <a:t>Récompenses</a:t>
            </a:r>
            <a:r>
              <a:rPr lang="fr-FR" sz="3600" b="1" dirty="0" smtClean="0"/>
              <a:t> (compliments et promotions, ou honte et punition) )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/>
              <a:t>L’obéissance partielle est une désobéissance.</a:t>
            </a:r>
            <a:endParaRPr lang="en-US" sz="4000" dirty="0" smtClean="0"/>
          </a:p>
          <a:p>
            <a:pPr lvl="0" algn="just"/>
            <a:r>
              <a:rPr lang="en-US" sz="4000" b="1" dirty="0" smtClean="0">
                <a:solidFill>
                  <a:srgbClr val="C00000"/>
                </a:solidFill>
              </a:rPr>
              <a:t>Use it or lose it—</a:t>
            </a:r>
            <a:r>
              <a:rPr lang="en-US" sz="4000" b="1" dirty="0" err="1" smtClean="0">
                <a:solidFill>
                  <a:srgbClr val="C00000"/>
                </a:solidFill>
              </a:rPr>
              <a:t>Sevi</a:t>
            </a:r>
            <a:r>
              <a:rPr lang="en-US" sz="4000" b="1" dirty="0" smtClean="0">
                <a:solidFill>
                  <a:srgbClr val="C00000"/>
                </a:solidFill>
              </a:rPr>
              <a:t>-l </a:t>
            </a:r>
            <a:r>
              <a:rPr lang="en-US" sz="4000" b="1" dirty="0" err="1" smtClean="0">
                <a:solidFill>
                  <a:srgbClr val="C00000"/>
                </a:solidFill>
              </a:rPr>
              <a:t>osinon</a:t>
            </a:r>
            <a:r>
              <a:rPr lang="en-US" sz="4000" b="1" dirty="0" smtClean="0">
                <a:solidFill>
                  <a:srgbClr val="C00000"/>
                </a:solidFill>
              </a:rPr>
              <a:t> Pedi-l</a:t>
            </a:r>
            <a:endParaRPr lang="en-US" sz="4000" dirty="0" smtClean="0">
              <a:solidFill>
                <a:srgbClr val="C00000"/>
              </a:solidFill>
            </a:endParaRPr>
          </a:p>
          <a:p>
            <a:pPr lvl="0" algn="just"/>
            <a:r>
              <a:rPr lang="fr-FR" sz="4000" b="1" dirty="0" smtClean="0"/>
              <a:t>Chaque chrétien est confié des dons pour la moisson du Maître.</a:t>
            </a:r>
            <a:endParaRPr lang="en-US" sz="4000" dirty="0" smtClean="0"/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</a:rPr>
              <a:t>Chaque personne aura à rendre compte devant Dieu pour l’utilisation de son temps et ses dons.</a:t>
            </a:r>
            <a:endParaRPr lang="en-US" sz="40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/>
              <a:t>Chaque personne sera récompensée ou réprimandée à partir de son rendement.</a:t>
            </a:r>
            <a:endParaRPr lang="en-US" sz="4400" dirty="0" smtClean="0"/>
          </a:p>
          <a:p>
            <a:pPr lvl="0" algn="just"/>
            <a:r>
              <a:rPr lang="fr-FR" sz="4400" b="1" dirty="0" smtClean="0">
                <a:solidFill>
                  <a:srgbClr val="C00000"/>
                </a:solidFill>
              </a:rPr>
              <a:t>Un mauvais consentement de Dieu affectera le travail du serviteur.</a:t>
            </a:r>
            <a:endParaRPr lang="en-US" sz="4400" dirty="0" smtClean="0">
              <a:solidFill>
                <a:srgbClr val="C00000"/>
              </a:solidFill>
            </a:endParaRPr>
          </a:p>
          <a:p>
            <a:pPr lvl="0" algn="just"/>
            <a:r>
              <a:rPr lang="fr-FR" sz="4400" b="1" dirty="0" smtClean="0"/>
              <a:t>Un bon consentement de Dieu produira du zèle et dévouement pour son travail.</a:t>
            </a:r>
            <a:endParaRPr lang="en-US" sz="4400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>
              <a:spcBef>
                <a:spcPts val="0"/>
              </a:spcBef>
            </a:pPr>
            <a:r>
              <a:rPr lang="fr-FR" sz="4000" b="1" dirty="0" smtClean="0"/>
              <a:t>Une plus grande quantité sera confiée aux fidèles </a:t>
            </a:r>
            <a:endParaRPr lang="en-US" sz="4000" dirty="0" smtClean="0"/>
          </a:p>
          <a:p>
            <a:pPr lvl="0" algn="just">
              <a:spcBef>
                <a:spcPts val="0"/>
              </a:spcBef>
            </a:pPr>
            <a:r>
              <a:rPr lang="fr-FR" sz="4000" b="1" dirty="0" smtClean="0">
                <a:solidFill>
                  <a:srgbClr val="C00000"/>
                </a:solidFill>
              </a:rPr>
              <a:t>La part des paresseux sera donnée à d’Autres.</a:t>
            </a:r>
            <a:endParaRPr lang="en-US" sz="4000" dirty="0" smtClean="0">
              <a:solidFill>
                <a:srgbClr val="C00000"/>
              </a:solidFill>
            </a:endParaRPr>
          </a:p>
          <a:p>
            <a:pPr lvl="0" algn="just">
              <a:spcBef>
                <a:spcPts val="0"/>
              </a:spcBef>
            </a:pPr>
            <a:r>
              <a:rPr lang="fr-FR" sz="4000" b="1" dirty="0" smtClean="0"/>
              <a:t>A qui beaucoup est donné, beaucoup est réclamé.</a:t>
            </a:r>
            <a:endParaRPr lang="en-US" sz="4000" dirty="0" smtClean="0"/>
          </a:p>
          <a:p>
            <a:pPr lvl="0" algn="just">
              <a:spcBef>
                <a:spcPts val="0"/>
              </a:spcBef>
            </a:pPr>
            <a:r>
              <a:rPr lang="fr-FR" sz="4000" b="1" dirty="0" smtClean="0">
                <a:solidFill>
                  <a:srgbClr val="C00000"/>
                </a:solidFill>
              </a:rPr>
              <a:t>Lequel de ces serviteurs es-tu ?</a:t>
            </a:r>
          </a:p>
          <a:p>
            <a:pPr lvl="0" algn="just">
              <a:spcBef>
                <a:spcPts val="0"/>
              </a:spcBef>
            </a:pPr>
            <a:r>
              <a:rPr lang="fr-FR" sz="4000" b="1" dirty="0" smtClean="0">
                <a:solidFill>
                  <a:schemeClr val="tx1"/>
                </a:solidFill>
              </a:rPr>
              <a:t>Quelle évaluation recevras-tu du Maitre? </a:t>
            </a:r>
          </a:p>
          <a:p>
            <a:pPr lvl="0" algn="just">
              <a:spcBef>
                <a:spcPts val="0"/>
              </a:spcBef>
            </a:pPr>
            <a:r>
              <a:rPr lang="fr-FR" sz="4000" b="1" dirty="0" smtClean="0">
                <a:solidFill>
                  <a:srgbClr val="FF0000"/>
                </a:solidFill>
              </a:rPr>
              <a:t>Quel sera ton lot?</a:t>
            </a:r>
          </a:p>
          <a:p>
            <a:pPr lvl="0" algn="ctr">
              <a:spcBef>
                <a:spcPts val="0"/>
              </a:spcBef>
            </a:pPr>
            <a:r>
              <a:rPr lang="fr-FR" sz="4000" b="1" dirty="0" smtClean="0">
                <a:solidFill>
                  <a:schemeClr val="tx1"/>
                </a:solidFill>
              </a:rPr>
              <a:t>Penses-y là-dessus! </a:t>
            </a:r>
            <a:r>
              <a:rPr lang="fr-FR" sz="4000" b="1" dirty="0" smtClean="0">
                <a:solidFill>
                  <a:srgbClr val="FF0000"/>
                </a:solidFill>
              </a:rPr>
              <a:t>AMEN!</a:t>
            </a:r>
          </a:p>
          <a:p>
            <a:pPr lvl="0" algn="r"/>
            <a:endParaRPr lang="en-US" sz="4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8295</TotalTime>
  <Words>706</Words>
  <Application>Microsoft Office PowerPoint</Application>
  <PresentationFormat>On-screen Show (4:3)</PresentationFormat>
  <Paragraphs>89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CHRIST THE ROCK CONGREGATION SUNDAY JUNE 2ND   2024  Sermon by  Pastor MARC 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JUNE 21ST  2020  Sermon by Pastor Marc E Simeon</dc:title>
  <dc:creator>MARC EDOUARD SIMEON</dc:creator>
  <cp:lastModifiedBy>MARC EDOUARD SIMEON</cp:lastModifiedBy>
  <cp:revision>38</cp:revision>
  <dcterms:created xsi:type="dcterms:W3CDTF">2020-06-20T10:59:17Z</dcterms:created>
  <dcterms:modified xsi:type="dcterms:W3CDTF">2024-05-31T16:23:45Z</dcterms:modified>
</cp:coreProperties>
</file>