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1878" r:id="rId3"/>
    <p:sldId id="1970" r:id="rId4"/>
    <p:sldId id="1971" r:id="rId5"/>
    <p:sldId id="1972" r:id="rId6"/>
    <p:sldId id="1965" r:id="rId7"/>
    <p:sldId id="1973" r:id="rId8"/>
    <p:sldId id="1974" r:id="rId9"/>
    <p:sldId id="1966" r:id="rId10"/>
    <p:sldId id="1975" r:id="rId11"/>
    <p:sldId id="1981" r:id="rId12"/>
    <p:sldId id="1976" r:id="rId13"/>
    <p:sldId id="1977" r:id="rId14"/>
    <p:sldId id="1967" r:id="rId15"/>
    <p:sldId id="1982" r:id="rId16"/>
    <p:sldId id="1983" r:id="rId17"/>
    <p:sldId id="1984" r:id="rId18"/>
    <p:sldId id="1985" r:id="rId19"/>
    <p:sldId id="1989" r:id="rId20"/>
    <p:sldId id="1986" r:id="rId21"/>
    <p:sldId id="1990" r:id="rId22"/>
    <p:sldId id="1991" r:id="rId23"/>
    <p:sldId id="1992" r:id="rId24"/>
    <p:sldId id="1968" r:id="rId25"/>
    <p:sldId id="1993" r:id="rId26"/>
    <p:sldId id="1994" r:id="rId27"/>
    <p:sldId id="1995" r:id="rId28"/>
    <p:sldId id="1969" r:id="rId29"/>
    <p:sldId id="1996" r:id="rId30"/>
    <p:sldId id="1997" r:id="rId31"/>
    <p:sldId id="1998" r:id="rId32"/>
    <p:sldId id="1999" r:id="rId33"/>
    <p:sldId id="2000" r:id="rId34"/>
    <p:sldId id="316" r:id="rId35"/>
    <p:sldId id="1675" r:id="rId36"/>
    <p:sldId id="31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66FFFF"/>
    <a:srgbClr val="99FF33"/>
    <a:srgbClr val="806502"/>
    <a:srgbClr val="00FF00"/>
    <a:srgbClr val="FC0AFC"/>
    <a:srgbClr val="CC00FF"/>
    <a:srgbClr val="0DE522"/>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08" autoAdjust="0"/>
    <p:restoredTop sz="94394" autoAdjust="0"/>
  </p:normalViewPr>
  <p:slideViewPr>
    <p:cSldViewPr>
      <p:cViewPr varScale="1">
        <p:scale>
          <a:sx n="74" d="100"/>
          <a:sy n="74" d="100"/>
        </p:scale>
        <p:origin x="-804"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6/12/2024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6/12/2024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ref.com/Luke/4/Luke-4-16.html" TargetMode="External"/><Relationship Id="rId2" Type="http://schemas.openxmlformats.org/officeDocument/2006/relationships/hyperlink" Target="https://www.gotquestions.org/Sea-of-Galilee.html" TargetMode="External"/><Relationship Id="rId1" Type="http://schemas.openxmlformats.org/officeDocument/2006/relationships/slideLayout" Target="../slideLayouts/slideLayout2.xml"/><Relationship Id="rId4" Type="http://schemas.openxmlformats.org/officeDocument/2006/relationships/hyperlink" Target="https://www.bibleref.com/Luke/4/Luke-4-28.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ref.com/Matthew/9/Matthew-9-9.html" TargetMode="External"/><Relationship Id="rId2" Type="http://schemas.openxmlformats.org/officeDocument/2006/relationships/hyperlink" Target="https://www.bibleref.com/Matthew/4/Matthew-4-18.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99FF33"/>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79ÈME </a:t>
            </a:r>
            <a:r>
              <a:rPr lang="en-US" sz="3600" b="1" dirty="0">
                <a:solidFill>
                  <a:srgbClr val="0033CC"/>
                </a:solidFill>
              </a:rPr>
              <a:t>SESSION </a:t>
            </a:r>
            <a:r>
              <a:rPr lang="en-US" sz="3600" b="1" dirty="0"/>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rgbClr val="0033CC">
              <a:alpha val="49000"/>
            </a:srgb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r>
              <a:rPr lang="fr-FR" sz="4000" b="1" dirty="0">
                <a:solidFill>
                  <a:srgbClr val="66FFFF"/>
                </a:solidFill>
              </a:rPr>
              <a:t>Vendredi </a:t>
            </a:r>
            <a:r>
              <a:rPr lang="fr-FR" sz="4000" b="1" dirty="0" smtClean="0">
                <a:solidFill>
                  <a:srgbClr val="66FFFF"/>
                </a:solidFill>
              </a:rPr>
              <a:t>14 </a:t>
            </a:r>
            <a:r>
              <a:rPr lang="fr-FR" sz="4000" b="1" dirty="0" smtClean="0">
                <a:solidFill>
                  <a:srgbClr val="66FFFF"/>
                </a:solidFill>
              </a:rPr>
              <a:t>JUIN 2024</a:t>
            </a:r>
            <a:endParaRPr lang="en-US" sz="4000" b="1" dirty="0">
              <a:solidFill>
                <a:srgbClr val="66FFFF"/>
              </a:solidFill>
            </a:endParaRPr>
          </a:p>
          <a:p>
            <a:r>
              <a:rPr lang="fr-FR" sz="4000" b="1" dirty="0" smtClean="0">
                <a:solidFill>
                  <a:schemeClr val="bg1"/>
                </a:solidFill>
              </a:rPr>
              <a:t>GUERISON </a:t>
            </a:r>
            <a:r>
              <a:rPr lang="fr-FR" sz="4000" b="1" dirty="0" smtClean="0">
                <a:solidFill>
                  <a:schemeClr val="bg1"/>
                </a:solidFill>
              </a:rPr>
              <a:t>DU SERVITEUR DU </a:t>
            </a:r>
            <a:r>
              <a:rPr lang="fr-FR" sz="4000" b="1" dirty="0" smtClean="0">
                <a:solidFill>
                  <a:schemeClr val="bg1"/>
                </a:solidFill>
              </a:rPr>
              <a:t>CENTENIER</a:t>
            </a:r>
          </a:p>
          <a:p>
            <a:r>
              <a:rPr lang="fr-FR" sz="4000" b="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RESURRECTION DU FILS UNIQUE DE LA VEUVE</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000" b="1" dirty="0" smtClean="0">
                <a:solidFill>
                  <a:srgbClr val="FF0000"/>
                </a:solidFill>
                <a:latin typeface="Arial Rounded MT Bold" pitchFamily="34" charset="0"/>
              </a:rPr>
              <a:t>Lecture : Luc </a:t>
            </a:r>
            <a:r>
              <a:rPr lang="fr-FR" sz="4000" b="1" dirty="0" smtClean="0">
                <a:solidFill>
                  <a:srgbClr val="FF0000"/>
                </a:solidFill>
                <a:latin typeface="Arial Rounded MT Bold" pitchFamily="34" charset="0"/>
              </a:rPr>
              <a:t>7</a:t>
            </a:r>
            <a:r>
              <a:rPr lang="fr-FR" sz="4000" b="1" dirty="0" smtClean="0">
                <a:solidFill>
                  <a:srgbClr val="FF0000"/>
                </a:solidFill>
                <a:latin typeface="Arial Rounded MT Bold" pitchFamily="34" charset="0"/>
              </a:rPr>
              <a:t> : </a:t>
            </a:r>
            <a:r>
              <a:rPr lang="fr-FR" sz="4000" b="1" dirty="0" smtClean="0">
                <a:solidFill>
                  <a:srgbClr val="FF0000"/>
                </a:solidFill>
                <a:latin typeface="Arial Rounded MT Bold" pitchFamily="34" charset="0"/>
              </a:rPr>
              <a:t>1-10</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1 </a:t>
            </a:r>
            <a:r>
              <a:rPr lang="fr-FR" sz="4000" dirty="0" smtClean="0">
                <a:latin typeface="Arial Rounded MT Bold" pitchFamily="34" charset="0"/>
              </a:rPr>
              <a:t>¶ Après avoir achevé tous ces discours devant le peuple qui l'écoutait, Jésus entra dans Capernaüm.</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2 Un centenier avait un serviteur auquel il était très attaché, et qui se trouvait malade, sur le point de mourir.</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3 Ayant entendu parler de Jésus, il lui envoya quelques anciens des Juifs, pour le prier de venir guérir son serviteur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Ils arrivèrent auprès de Jésus, et lui adressèrent d'instantes supplications, disant: Il mérite que tu lui accordes cela;</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5 car il aime notre nation, et c'est lui qui a bâti notre synagogue.</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6 Jésus, étant allé avec eux, n'était guère éloigné de la maison, quand le centenier envoya des amis pour lui dire: Seigneur, ne prends pas tant de peine; car je ne suis pas digne que tu entres sous mon toit.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Rounded MT Bold" pitchFamily="34" charset="0"/>
              </a:rPr>
              <a:t>7 </a:t>
            </a:r>
            <a:r>
              <a:rPr lang="fr-FR" sz="4000" dirty="0" smtClean="0">
                <a:latin typeface="Arial Rounded MT Bold" pitchFamily="34" charset="0"/>
              </a:rPr>
              <a:t>C'est aussi pour cela que je ne me suis pas cru digne d'aller en personne vers toi. Mais dis un mot, et mon serviteur sera guéri.</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8 Car, moi qui suis soumis à des supérieurs, j'ai des soldats sous mes ordres; et je dis à l'un: Va! et il va; à l'autre: Viens! et il vient; et à mon serviteur: Fais cela! et il le fait.</a:t>
            </a:r>
            <a:endParaRPr lang="en-US" sz="4000" dirty="0" smtClean="0">
              <a:solidFill>
                <a:srgbClr val="FF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Rounded MT Bold" pitchFamily="34" charset="0"/>
              </a:rPr>
              <a:t>9 </a:t>
            </a:r>
            <a:r>
              <a:rPr lang="fr-FR" sz="4000" dirty="0" smtClean="0">
                <a:latin typeface="Arial Rounded MT Bold" pitchFamily="34" charset="0"/>
              </a:rPr>
              <a:t>Lorsque Jésus entendit ces paroles, il admira le centenier, et, se tournant vers la foule qui le suivait, il dit: Je vous le dis, même en Israël je n'ai pas trouvé une aussi grande foi.</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10 De retour à la maison, les gens envoyés par le centenier trouvèrent guéri le serviteur qui avait été malade.</a:t>
            </a:r>
            <a:endParaRPr lang="en-US" sz="4000" dirty="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buNone/>
            </a:pPr>
            <a:r>
              <a:rPr lang="fr-FR" sz="4000" dirty="0" smtClean="0">
                <a:solidFill>
                  <a:srgbClr val="C00000"/>
                </a:solidFill>
                <a:latin typeface="Arial Rounded MT Bold" pitchFamily="34" charset="0"/>
              </a:rPr>
              <a:t>INTRODUCTION</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Nous sommes arrivés au chapitre 7 du livre de Luc ; nous pouvons maintenant avancer à pas de géant dans le livre.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Je vais m’arrêter sur les points essentiels.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S’il s’agit d’une narrative, on mettra en évidence les leçons tirées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3600" dirty="0" smtClean="0">
                <a:latin typeface="Arial Rounded MT Bold" pitchFamily="34" charset="0"/>
              </a:rPr>
              <a:t>Le </a:t>
            </a:r>
            <a:r>
              <a:rPr lang="fr-FR" sz="3600" dirty="0" smtClean="0">
                <a:latin typeface="Arial Rounded MT Bold" pitchFamily="34" charset="0"/>
              </a:rPr>
              <a:t>chapitre 7 contient cinq événements notables.</a:t>
            </a:r>
            <a:endParaRPr lang="en-US" sz="3600" dirty="0" smtClean="0">
              <a:latin typeface="Arial Rounded MT Bold" pitchFamily="34" charset="0"/>
            </a:endParaRPr>
          </a:p>
          <a:p>
            <a:pPr lvl="1" algn="just"/>
            <a:r>
              <a:rPr lang="fr-FR" sz="3600" dirty="0" smtClean="0">
                <a:solidFill>
                  <a:srgbClr val="C00000"/>
                </a:solidFill>
                <a:latin typeface="Arial Rounded MT Bold" pitchFamily="34" charset="0"/>
              </a:rPr>
              <a:t>La guérison du serviteur du centenier (v. 1-10)</a:t>
            </a:r>
            <a:endParaRPr lang="en-US" sz="3600" dirty="0" smtClean="0">
              <a:solidFill>
                <a:srgbClr val="C00000"/>
              </a:solidFill>
              <a:latin typeface="Arial Rounded MT Bold" pitchFamily="34" charset="0"/>
            </a:endParaRPr>
          </a:p>
          <a:p>
            <a:pPr lvl="1" algn="just"/>
            <a:r>
              <a:rPr lang="fr-FR" sz="3600" dirty="0" smtClean="0">
                <a:latin typeface="Arial Rounded MT Bold" pitchFamily="34" charset="0"/>
              </a:rPr>
              <a:t>La résurrection du fils de la veuve a </a:t>
            </a:r>
            <a:r>
              <a:rPr lang="fr-FR" sz="3600" dirty="0" err="1" smtClean="0">
                <a:latin typeface="Arial Rounded MT Bold" pitchFamily="34" charset="0"/>
              </a:rPr>
              <a:t>Naïn</a:t>
            </a:r>
            <a:r>
              <a:rPr lang="fr-FR" sz="3600" dirty="0" smtClean="0">
                <a:latin typeface="Arial Rounded MT Bold" pitchFamily="34" charset="0"/>
              </a:rPr>
              <a:t> (v.11-17)</a:t>
            </a:r>
            <a:endParaRPr lang="en-US" sz="3600" dirty="0" smtClean="0">
              <a:latin typeface="Arial Rounded MT Bold" pitchFamily="34" charset="0"/>
            </a:endParaRPr>
          </a:p>
          <a:p>
            <a:pPr lvl="1" algn="just"/>
            <a:r>
              <a:rPr lang="fr-FR" sz="3600" dirty="0" smtClean="0">
                <a:solidFill>
                  <a:srgbClr val="C00000"/>
                </a:solidFill>
                <a:latin typeface="Arial Rounded MT Bold" pitchFamily="34" charset="0"/>
              </a:rPr>
              <a:t>Interrogation des messagers de Jean Baptiste à Jésus (v.18-23)</a:t>
            </a:r>
            <a:endParaRPr lang="en-US" sz="3600" dirty="0" smtClean="0">
              <a:solidFill>
                <a:srgbClr val="C00000"/>
              </a:solidFill>
              <a:latin typeface="Arial Rounded MT Bold" pitchFamily="34" charset="0"/>
            </a:endParaRPr>
          </a:p>
          <a:p>
            <a:pPr lvl="1" algn="just"/>
            <a:r>
              <a:rPr lang="fr-FR" sz="3600" dirty="0" smtClean="0">
                <a:latin typeface="Arial Rounded MT Bold" pitchFamily="34" charset="0"/>
              </a:rPr>
              <a:t>Le témoignage de Jésus concernant Jean Baptiste (v.24-35)</a:t>
            </a:r>
            <a:endParaRPr lang="en-US" sz="3600" dirty="0" smtClean="0">
              <a:latin typeface="Arial Rounded MT Bold" pitchFamily="34" charset="0"/>
            </a:endParaRPr>
          </a:p>
          <a:p>
            <a:pPr lvl="1" algn="just"/>
            <a:r>
              <a:rPr lang="fr-FR" sz="3600" dirty="0" smtClean="0">
                <a:solidFill>
                  <a:srgbClr val="C00000"/>
                </a:solidFill>
                <a:latin typeface="Arial Rounded MT Bold" pitchFamily="34" charset="0"/>
              </a:rPr>
              <a:t>La pécheresse pardonnée (36-50</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800" dirty="0" smtClean="0">
                <a:latin typeface="Arial Rounded MT Bold" pitchFamily="34" charset="0"/>
              </a:rPr>
              <a:t>Comme </a:t>
            </a:r>
            <a:r>
              <a:rPr lang="fr-FR" sz="4800" dirty="0" smtClean="0">
                <a:latin typeface="Arial Rounded MT Bold" pitchFamily="34" charset="0"/>
              </a:rPr>
              <a:t>nous l’avions dit, Luc ne suit pas forcément une allure chronologique des faits, mais il fait une compilation des grands points du ministère de Jésus Christ et les regroupe dans un seul récit. </a:t>
            </a:r>
            <a:endParaRPr lang="en-US" sz="48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800" b="1" dirty="0" smtClean="0">
                <a:latin typeface="Arial Rounded MT Bold" pitchFamily="34" charset="0"/>
              </a:rPr>
              <a:t>Explication des versets</a:t>
            </a:r>
            <a:endParaRPr lang="en-US" sz="4800" dirty="0" smtClean="0">
              <a:latin typeface="Arial Rounded MT Bold" pitchFamily="34" charset="0"/>
            </a:endParaRPr>
          </a:p>
          <a:p>
            <a:pPr algn="just"/>
            <a:r>
              <a:rPr lang="fr-FR" sz="4800" dirty="0" smtClean="0">
                <a:solidFill>
                  <a:srgbClr val="0033CC"/>
                </a:solidFill>
                <a:latin typeface="Arial Rounded MT Bold" pitchFamily="34" charset="0"/>
              </a:rPr>
              <a:t>Lu 7:1-10</a:t>
            </a:r>
            <a:endParaRPr lang="en-US" sz="4800" dirty="0" smtClean="0">
              <a:solidFill>
                <a:srgbClr val="0033CC"/>
              </a:solidFill>
              <a:latin typeface="Arial Rounded MT Bold" pitchFamily="34" charset="0"/>
            </a:endParaRPr>
          </a:p>
          <a:p>
            <a:pPr algn="just"/>
            <a:r>
              <a:rPr lang="fr-FR" sz="4800" dirty="0" smtClean="0">
                <a:latin typeface="Arial Rounded MT Bold" pitchFamily="34" charset="0"/>
              </a:rPr>
              <a:t>1 ¶ Après avoir achevé tous ces discours devant le peuple qui l'écoutait, Jésus entra dans Capernaüm.</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Suite du Sermon sur la </a:t>
            </a:r>
            <a:r>
              <a:rPr lang="fr-FR" sz="4800" dirty="0" smtClean="0">
                <a:solidFill>
                  <a:srgbClr val="0033CC"/>
                </a:solidFill>
                <a:latin typeface="Arial Rounded MT Bold" pitchFamily="34" charset="0"/>
              </a:rPr>
              <a:t>Montagne</a:t>
            </a:r>
            <a:endParaRPr lang="en-US" sz="48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en-US" sz="4000" dirty="0" smtClean="0">
                <a:latin typeface="Arial Rounded MT Bold" pitchFamily="34" charset="0"/>
              </a:rPr>
              <a:t>Capernaum </a:t>
            </a:r>
            <a:r>
              <a:rPr lang="en-US" sz="4000" dirty="0" smtClean="0">
                <a:latin typeface="Arial Rounded MT Bold" pitchFamily="34" charset="0"/>
              </a:rPr>
              <a:t>is featured in the New Testament but never mentioned in the Old. Capernaum was a city located on the northwest shore of the </a:t>
            </a:r>
            <a:r>
              <a:rPr lang="en-US" sz="4000" u="sng" dirty="0" smtClean="0">
                <a:latin typeface="Arial Rounded MT Bold" pitchFamily="34" charset="0"/>
                <a:hlinkClick r:id="rId2"/>
              </a:rPr>
              <a:t>Sea of Galilee</a:t>
            </a:r>
            <a:r>
              <a:rPr lang="en-US" sz="4000" dirty="0" smtClean="0">
                <a:latin typeface="Arial Rounded MT Bold" pitchFamily="34" charset="0"/>
              </a:rPr>
              <a:t>. </a:t>
            </a:r>
            <a:endParaRPr lang="en-US" sz="4000" dirty="0" smtClean="0">
              <a:latin typeface="Arial Rounded MT Bold" pitchFamily="34" charset="0"/>
            </a:endParaRPr>
          </a:p>
          <a:p>
            <a:pPr lvl="0" algn="just"/>
            <a:r>
              <a:rPr lang="en-US" sz="4000" dirty="0" smtClean="0">
                <a:latin typeface="Arial Rounded MT Bold" pitchFamily="34" charset="0"/>
              </a:rPr>
              <a:t>It </a:t>
            </a:r>
            <a:r>
              <a:rPr lang="en-US" sz="4000" dirty="0" smtClean="0">
                <a:latin typeface="Arial Rounded MT Bold" pitchFamily="34" charset="0"/>
              </a:rPr>
              <a:t>is significant in Scripture because Capernaum was the chosen home city of Jesus after He was driven from Nazareth by the religious officials (</a:t>
            </a:r>
            <a:r>
              <a:rPr lang="en-US" sz="4000" u="sng" dirty="0" smtClean="0">
                <a:latin typeface="Arial Rounded MT Bold" pitchFamily="34" charset="0"/>
                <a:hlinkClick r:id="rId3"/>
              </a:rPr>
              <a:t>Luke 4:16</a:t>
            </a:r>
            <a:r>
              <a:rPr lang="en-US" sz="4000" dirty="0" smtClean="0">
                <a:latin typeface="Arial Rounded MT Bold" pitchFamily="34" charset="0"/>
              </a:rPr>
              <a:t>, </a:t>
            </a:r>
            <a:r>
              <a:rPr lang="en-US" sz="4000" u="sng" dirty="0" smtClean="0">
                <a:latin typeface="Arial Rounded MT Bold" pitchFamily="34" charset="0"/>
                <a:hlinkClick r:id="rId4"/>
              </a:rPr>
              <a:t>28–30</a:t>
            </a:r>
            <a:r>
              <a:rPr lang="en-US"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en-US" sz="4000" dirty="0" smtClean="0">
                <a:latin typeface="Arial Rounded MT Bold" pitchFamily="34" charset="0"/>
              </a:rPr>
              <a:t>Capernaum </a:t>
            </a:r>
            <a:r>
              <a:rPr lang="en-US" sz="4000" dirty="0" smtClean="0">
                <a:latin typeface="Arial Rounded MT Bold" pitchFamily="34" charset="0"/>
              </a:rPr>
              <a:t>was also the home of Peter and Andrew and where Jesus called them to follow Him (</a:t>
            </a:r>
            <a:r>
              <a:rPr lang="en-US" sz="4000" u="sng" dirty="0" smtClean="0">
                <a:latin typeface="Arial Rounded MT Bold" pitchFamily="34" charset="0"/>
                <a:hlinkClick r:id="rId2"/>
              </a:rPr>
              <a:t>Matthew 4:18–20</a:t>
            </a:r>
            <a:r>
              <a:rPr lang="en-US" sz="4000" dirty="0" smtClean="0">
                <a:latin typeface="Arial Rounded MT Bold" pitchFamily="34" charset="0"/>
              </a:rPr>
              <a:t>). </a:t>
            </a:r>
            <a:endParaRPr lang="en-US" sz="4000" dirty="0" smtClean="0">
              <a:latin typeface="Arial Rounded MT Bold" pitchFamily="34" charset="0"/>
            </a:endParaRPr>
          </a:p>
          <a:p>
            <a:pPr lvl="0" algn="just"/>
            <a:r>
              <a:rPr lang="en-US" sz="4000" dirty="0" smtClean="0">
                <a:latin typeface="Arial Rounded MT Bold" pitchFamily="34" charset="0"/>
              </a:rPr>
              <a:t>Jesus </a:t>
            </a:r>
            <a:r>
              <a:rPr lang="en-US" sz="4000" dirty="0" smtClean="0">
                <a:latin typeface="Arial Rounded MT Bold" pitchFamily="34" charset="0"/>
              </a:rPr>
              <a:t>also found Matthew, a tax collector in Capernaum, and called him to follow (</a:t>
            </a:r>
            <a:r>
              <a:rPr lang="en-US" sz="4000" u="sng" dirty="0" smtClean="0">
                <a:latin typeface="Arial Rounded MT Bold" pitchFamily="34" charset="0"/>
                <a:hlinkClick r:id="rId3"/>
              </a:rPr>
              <a:t>Matthew 9:9</a:t>
            </a:r>
            <a:r>
              <a:rPr lang="en-US" sz="4000" dirty="0" smtClean="0">
                <a:latin typeface="Arial Rounded MT Bold" pitchFamily="34" charset="0"/>
              </a:rPr>
              <a:t>). </a:t>
            </a:r>
            <a:endParaRPr lang="en-US" sz="4000" dirty="0" smtClean="0">
              <a:latin typeface="Arial Rounded MT Bold" pitchFamily="34" charset="0"/>
            </a:endParaRPr>
          </a:p>
          <a:p>
            <a:pPr lvl="0" algn="just"/>
            <a:r>
              <a:rPr lang="en-US" sz="2600" dirty="0" smtClean="0">
                <a:latin typeface="Arial Rounded MT Bold" pitchFamily="34" charset="0"/>
              </a:rPr>
              <a:t>https</a:t>
            </a:r>
            <a:r>
              <a:rPr lang="en-US" sz="2600" dirty="0" smtClean="0">
                <a:latin typeface="Arial Rounded MT Bold" pitchFamily="34" charset="0"/>
              </a:rPr>
              <a:t>://www.gotquestions.org/Capernaum-in-the-Bible.html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algn="just"/>
            <a:r>
              <a:rPr lang="fr-FR" sz="4000" dirty="0" smtClean="0">
                <a:latin typeface="Arial Rounded MT Bold" pitchFamily="34" charset="0"/>
              </a:rPr>
              <a:t>2 </a:t>
            </a:r>
            <a:r>
              <a:rPr lang="fr-FR" sz="4000" dirty="0" smtClean="0">
                <a:latin typeface="Arial Rounded MT Bold" pitchFamily="34" charset="0"/>
              </a:rPr>
              <a:t>Un centenier avait un serviteur auquel il était très attaché, et qui se trouvait malade, sur le point de mourir.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Un Centenier était un soldat Romain qui avait cent soldats sous son compte.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Ce centenier était bon de cœur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 centenier était riche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Ce centenier était aimable à l’ </a:t>
            </a:r>
            <a:r>
              <a:rPr lang="fr-FR" sz="4000" dirty="0" err="1" smtClean="0">
                <a:latin typeface="Arial Rounded MT Bold" pitchFamily="34" charset="0"/>
              </a:rPr>
              <a:t>egard</a:t>
            </a:r>
            <a:r>
              <a:rPr lang="fr-FR" sz="4000" dirty="0" smtClean="0">
                <a:latin typeface="Arial Rounded MT Bold" pitchFamily="34" charset="0"/>
              </a:rPr>
              <a:t> des Juifs et il se peinait de la maladie de son serviteur. </a:t>
            </a:r>
            <a:endParaRPr lang="en-US" sz="40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000" dirty="0" smtClean="0">
                <a:latin typeface="Arial Rounded MT Bold" pitchFamily="34" charset="0"/>
              </a:rPr>
              <a:t>3 </a:t>
            </a:r>
            <a:r>
              <a:rPr lang="fr-FR" sz="4000" dirty="0" smtClean="0">
                <a:latin typeface="Arial Rounded MT Bold" pitchFamily="34" charset="0"/>
              </a:rPr>
              <a:t>Ayant entendu parler de Jésus, il lui envoya quelques anciens des Juifs, pour le prier de venir guérir son serviteur.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Ayant entendu parler de Jésus.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 foi vient de ce qu’on entend.</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centenier aurait eut des preuves palpables des œuvres de Jésus avant de générer une aussi grande foi en lui.</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pouvait interpeller les anciens des Juifs non à cause de son autorité, mais à cause de son intimité à l’égard des Juifs.  </a:t>
            </a:r>
            <a:endParaRPr lang="en-US" sz="40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algn="just"/>
            <a:r>
              <a:rPr lang="fr-FR" sz="4800" dirty="0" smtClean="0">
                <a:latin typeface="Arial Rounded MT Bold" pitchFamily="34" charset="0"/>
              </a:rPr>
              <a:t>4 Ils arrivèrent auprès de Jésus, et lui adressèrent d'instantes supplications, disant: Il mérite que tu lui accordes cela; 5 car il aime notre nation, et c'est lui qui a bâti notre synagogue.</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Personne ne mérite la grâce de Dieu, mais les instances des anciens indiquent qu’ils voulaient implorer Jésus à le traiter avec la même considération qu’un concitoyen Juif</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800" dirty="0" smtClean="0">
                <a:latin typeface="Arial Rounded MT Bold" pitchFamily="34" charset="0"/>
              </a:rPr>
              <a:t>Les </a:t>
            </a:r>
            <a:r>
              <a:rPr lang="fr-FR" sz="4800" dirty="0" smtClean="0">
                <a:latin typeface="Arial Rounded MT Bold" pitchFamily="34" charset="0"/>
              </a:rPr>
              <a:t>juifs étaient généralement hostiles envers tous ceux qui assuraient la dominance Romaine dans le pays à l’exception des personnes comme ce centenier.</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Ce Centenier était crédité pour la construction de la synagogue de </a:t>
            </a:r>
            <a:r>
              <a:rPr lang="fr-FR" sz="4800" dirty="0" smtClean="0">
                <a:solidFill>
                  <a:srgbClr val="C00000"/>
                </a:solidFill>
                <a:latin typeface="Arial Rounded MT Bold" pitchFamily="34" charset="0"/>
              </a:rPr>
              <a:t>Capernaüm, </a:t>
            </a:r>
            <a:r>
              <a:rPr lang="fr-FR" sz="4800" dirty="0" smtClean="0">
                <a:solidFill>
                  <a:srgbClr val="C00000"/>
                </a:solidFill>
                <a:latin typeface="Arial Rounded MT Bold" pitchFamily="34" charset="0"/>
              </a:rPr>
              <a:t>grâce à son influence et ses dons.  </a:t>
            </a:r>
            <a:endParaRPr lang="en-US" sz="4800" dirty="0" smtClean="0">
              <a:solidFill>
                <a:srgbClr val="C0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800" dirty="0" smtClean="0">
                <a:latin typeface="Arial Rounded MT Bold" pitchFamily="34" charset="0"/>
              </a:rPr>
              <a:t>6-8 </a:t>
            </a:r>
            <a:r>
              <a:rPr lang="fr-FR" sz="4800" dirty="0" smtClean="0">
                <a:latin typeface="Arial Rounded MT Bold" pitchFamily="34" charset="0"/>
              </a:rPr>
              <a:t>Jésus, étant allé avec eux, n'était guère éloigné de la maison, quand le centenier envoya des amis pour lui dire: Seigneur, ne prends pas tant de peine; car je ne suis pas digne que tu entres sous mon toit.</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7 C'est aussi pour cela que je ne me suis pas cru digne d'aller en personne vers toi. Mais dis un mot, et mon serviteur sera guéri. </a:t>
            </a:r>
            <a:endParaRPr lang="en-US" sz="48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algn="just"/>
            <a:r>
              <a:rPr lang="fr-FR" sz="4800" dirty="0" smtClean="0">
                <a:latin typeface="Arial Rounded MT Bold" pitchFamily="34" charset="0"/>
              </a:rPr>
              <a:t>8 </a:t>
            </a:r>
            <a:r>
              <a:rPr lang="fr-FR" sz="4800" dirty="0" smtClean="0">
                <a:latin typeface="Arial Rounded MT Bold" pitchFamily="34" charset="0"/>
              </a:rPr>
              <a:t>Car, moi qui suis soumis à des supérieurs, j'ai des soldats sous mes ordres; et je dis à l'un: Va! et il va; à l'autre: Viens! et il vient; et à mon serviteur: Fais cela! et il le fait.</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 centenier admettait sa culpabilité par rapport à Jésus tandis que tout le monde le louait pour sa piété.</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Le Centenier admettait son infériorité à l’ endroit de Jésus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800" dirty="0" smtClean="0">
                <a:latin typeface="Arial Rounded MT Bold" pitchFamily="34" charset="0"/>
              </a:rPr>
              <a:t>Le </a:t>
            </a:r>
            <a:r>
              <a:rPr lang="fr-FR" sz="4800" dirty="0" smtClean="0">
                <a:latin typeface="Arial Rounded MT Bold" pitchFamily="34" charset="0"/>
              </a:rPr>
              <a:t>centenier reconnait que Jésus avait toute l’autorité céleste investie en lui.</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 centenier croyait qu’un seul mot Jésus suffirait pour remédier la santé de son serviteur.</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Le centenier était le seul en son temps à pouvoir comprendre la seigneurie de Jésus dans un contexte militaire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5400" dirty="0" smtClean="0">
                <a:latin typeface="Arial Rounded MT Bold" pitchFamily="34" charset="0"/>
              </a:rPr>
              <a:t>Le </a:t>
            </a:r>
            <a:r>
              <a:rPr lang="fr-FR" sz="5400" dirty="0" smtClean="0">
                <a:latin typeface="Arial Rounded MT Bold" pitchFamily="34" charset="0"/>
              </a:rPr>
              <a:t>centenier comprenait que Jésus était hautement placé dans la hiérarchie céleste, muni de l’autorité de commander un miracle sans se rendre sur les lieux</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fontScale="85000" lnSpcReduction="20000"/>
          </a:bodyPr>
          <a:lstStyle/>
          <a:p>
            <a:pPr algn="just"/>
            <a:r>
              <a:rPr lang="fr-FR" sz="4800" dirty="0" smtClean="0">
                <a:latin typeface="Arial Rounded MT Bold" pitchFamily="34" charset="0"/>
              </a:rPr>
              <a:t>9 </a:t>
            </a:r>
            <a:r>
              <a:rPr lang="fr-FR" sz="4800" dirty="0" smtClean="0">
                <a:latin typeface="Arial Rounded MT Bold" pitchFamily="34" charset="0"/>
              </a:rPr>
              <a:t>Lorsque Jésus entendit ces paroles, il admira le centenier, et, se tournant vers la foule qui le suivait, il dit: Je vous le dis, même en Israël je n'ai pas trouvé une aussi grande foi.</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Les paroles du centenier résonnent celles d’un théologien versé.</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Le centenier comprenait ce que même les disciples de Jésus ne pouvaient pas encore saisir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fontScale="85000" lnSpcReduction="10000"/>
          </a:bodyPr>
          <a:lstStyle/>
          <a:p>
            <a:pPr lvl="0" algn="just"/>
            <a:r>
              <a:rPr lang="fr-FR" sz="4800" dirty="0" smtClean="0">
                <a:latin typeface="Arial Rounded MT Bold" pitchFamily="34" charset="0"/>
              </a:rPr>
              <a:t>Israël </a:t>
            </a:r>
            <a:r>
              <a:rPr lang="fr-FR" sz="4800" dirty="0" smtClean="0">
                <a:latin typeface="Arial Rounded MT Bold" pitchFamily="34" charset="0"/>
              </a:rPr>
              <a:t>étant le réseau des gens de grande foi, et même là, personne n’arrivait pas à saisir ce que ce soldat Romain venait de prononcer concernant Jésus.</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Jésus admirait le Centenier pour sa façon de penser.</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Il arrive fort souvent que les gens du dehors exhibent une meilleure compréhension de Dieu que ceux qui professent la foi en Dieu.</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lnSpcReduction="10000"/>
          </a:bodyPr>
          <a:lstStyle/>
          <a:p>
            <a:pPr algn="just"/>
            <a:r>
              <a:rPr lang="fr-FR" sz="4800" dirty="0" smtClean="0">
                <a:latin typeface="Arial Rounded MT Bold" pitchFamily="34" charset="0"/>
              </a:rPr>
              <a:t>10 </a:t>
            </a:r>
            <a:r>
              <a:rPr lang="fr-FR" sz="4800" dirty="0" smtClean="0">
                <a:latin typeface="Arial Rounded MT Bold" pitchFamily="34" charset="0"/>
              </a:rPr>
              <a:t>De retour à la maison, les gens envoyés par le centenier trouvèrent guéri le serviteur qui avait été malade.</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Si Jésus avait prononcé un mot pour commander la guérison du serviteur du centenier, Luc ne le mentionne pas</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fontScale="92500" lnSpcReduction="20000"/>
          </a:bodyPr>
          <a:lstStyle/>
          <a:p>
            <a:pPr lvl="0" algn="just"/>
            <a:r>
              <a:rPr lang="fr-FR" sz="4800" dirty="0" smtClean="0">
                <a:latin typeface="Arial Rounded MT Bold" pitchFamily="34" charset="0"/>
              </a:rPr>
              <a:t>Matthieu </a:t>
            </a:r>
            <a:r>
              <a:rPr lang="fr-FR" sz="4800" dirty="0" smtClean="0">
                <a:latin typeface="Arial Rounded MT Bold" pitchFamily="34" charset="0"/>
              </a:rPr>
              <a:t>en raconte la même histoire avec un `peu de variation comme le ferait deux journalistes qui rapportent le même fait.</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La variance témoigne d’avantage de la véracité du fait.</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Mt 8:13 Puis Jésus dit au centenier: Va, qu'il te soit fait selon ta foi. Et à l'heure même le serviteur fut guéri.</a:t>
            </a:r>
            <a:endParaRPr lang="en-US" sz="48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FFFF00"/>
                </a:solidFill>
                <a:latin typeface="Arial Rounded MT Bold" pitchFamily="34" charset="0"/>
              </a:rPr>
              <a:t>RÉSURRECTION DU FILS DE LA VEUVE A NAÏN </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LUC 7 : 11-17</a:t>
            </a:r>
            <a:endParaRPr lang="en-US" sz="4400" dirty="0" smtClean="0">
              <a:latin typeface="Arial Rounded MT Bold" pitchFamily="34" charset="0"/>
            </a:endParaRPr>
          </a:p>
          <a:p>
            <a:pPr algn="just"/>
            <a:r>
              <a:rPr lang="fr-FR" sz="4800" dirty="0" smtClean="0">
                <a:solidFill>
                  <a:srgbClr val="FFFF00"/>
                </a:solidFill>
                <a:latin typeface="Arial Rounded MT Bold" pitchFamily="34" charset="0"/>
              </a:rPr>
              <a:t>11 ¶ Le jour suivant, Jésus alla dans une ville appelée </a:t>
            </a:r>
            <a:r>
              <a:rPr lang="fr-FR" sz="4800" dirty="0" err="1" smtClean="0">
                <a:solidFill>
                  <a:srgbClr val="FFFF00"/>
                </a:solidFill>
                <a:latin typeface="Arial Rounded MT Bold" pitchFamily="34" charset="0"/>
              </a:rPr>
              <a:t>Naïn</a:t>
            </a:r>
            <a:r>
              <a:rPr lang="fr-FR" sz="4800" dirty="0" smtClean="0">
                <a:solidFill>
                  <a:srgbClr val="FFFF00"/>
                </a:solidFill>
                <a:latin typeface="Arial Rounded MT Bold" pitchFamily="34" charset="0"/>
              </a:rPr>
              <a:t>; ses disciples et une grande foule faisaient route avec lui</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Nain </a:t>
            </a:r>
            <a:r>
              <a:rPr lang="en-US" sz="4400" dirty="0" smtClean="0">
                <a:latin typeface="Arial Rounded MT Bold" pitchFamily="34" charset="0"/>
              </a:rPr>
              <a:t>[N] [E] [H] (beauty ), a village of Galilee, the gate of which is made illustrious by the raising of the widows son. ( Luke 7:12 ) The modern Nein is situated on the northwestern edge of the "Little </a:t>
            </a:r>
            <a:r>
              <a:rPr lang="en-US" sz="4400" dirty="0" err="1" smtClean="0">
                <a:latin typeface="Arial Rounded MT Bold" pitchFamily="34" charset="0"/>
              </a:rPr>
              <a:t>Hermon</a:t>
            </a:r>
            <a:r>
              <a:rPr lang="en-US" sz="4400" dirty="0" smtClean="0">
                <a:latin typeface="Arial Rounded MT Bold" pitchFamily="34" charset="0"/>
              </a:rPr>
              <a:t>," or Jebel-</a:t>
            </a:r>
            <a:r>
              <a:rPr lang="en-US" sz="4400" dirty="0" err="1" smtClean="0">
                <a:latin typeface="Arial Rounded MT Bold" pitchFamily="34" charset="0"/>
              </a:rPr>
              <a:t>ed</a:t>
            </a:r>
            <a:r>
              <a:rPr lang="en-US" sz="4400" dirty="0" smtClean="0">
                <a:latin typeface="Arial Rounded MT Bold" pitchFamily="34" charset="0"/>
              </a:rPr>
              <a:t>-</a:t>
            </a:r>
            <a:r>
              <a:rPr lang="en-US" sz="4400" dirty="0" err="1" smtClean="0">
                <a:latin typeface="Arial Rounded MT Bold" pitchFamily="34" charset="0"/>
              </a:rPr>
              <a:t>Duhy</a:t>
            </a:r>
            <a:r>
              <a:rPr lang="en-US" sz="4400" dirty="0" smtClean="0">
                <a:latin typeface="Arial Rounded MT Bold" pitchFamily="34" charset="0"/>
              </a:rPr>
              <a:t> , where the ground falls into the plain of Esdraelon. </a:t>
            </a:r>
            <a:r>
              <a:rPr lang="en-US" sz="4400" dirty="0" smtClean="0">
                <a:solidFill>
                  <a:srgbClr val="FFFF00"/>
                </a:solidFill>
                <a:latin typeface="Arial Rounded MT Bold" pitchFamily="34" charset="0"/>
              </a:rPr>
              <a:t>Google</a:t>
            </a:r>
          </a:p>
          <a:p>
            <a:pPr algn="just"/>
            <a:endParaRPr lang="en-US" sz="44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12 </a:t>
            </a:r>
            <a:r>
              <a:rPr lang="fr-FR" sz="4400" dirty="0" smtClean="0">
                <a:latin typeface="Arial Rounded MT Bold" pitchFamily="34" charset="0"/>
              </a:rPr>
              <a:t>Lorsqu'il fut près de la porte de la ville, voici, on portait en terre un mort, fils unique de sa mère, qui était veuve; et il y avait avec elle beaucoup de gens de la ville.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Les enterrements se faisaient au même jour du décès ou au lendemain.</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Fils unique d’une veuve.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La veuve avait déjà perdu son mari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Son </a:t>
            </a:r>
            <a:r>
              <a:rPr lang="fr-FR" sz="4400" dirty="0" smtClean="0">
                <a:latin typeface="Arial Rounded MT Bold" pitchFamily="34" charset="0"/>
              </a:rPr>
              <a:t>seul espoir du futur se reposait sur son fils unique.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Ce pourrait être un jeune garçon à fleur d’âge, car Luc ne mentionne pas de sa femme et de ses  enfants.</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Beaucoup de gens étaient présents dans l’enterrement à cause de la triste réalité de voir mourir un jeune et pour compatir à cette veuve infligée de peine.</a:t>
            </a:r>
            <a:endParaRPr lang="en-US" sz="44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460000"/>
                </a:solidFill>
                <a:latin typeface="Arial Rounded MT Bold" pitchFamily="34" charset="0"/>
              </a:rPr>
              <a:t>13 Le Seigneur, l'ayant vue, fut ému de compassion pour elle, et lui dit: Ne pleure pas!</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La compassion de Jésus se manifestait envers cette mère qui était effondrée en larmes.</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Ne pleure pas ! je vais intervenir dans la situation.</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L’action de Jésus était motivée par sa compassion pour l’humanité</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lvl="0" algn="just"/>
            <a:r>
              <a:rPr lang="fr-FR" sz="4400" dirty="0" smtClean="0">
                <a:solidFill>
                  <a:srgbClr val="460000"/>
                </a:solidFill>
                <a:latin typeface="Arial Rounded MT Bold" pitchFamily="34" charset="0"/>
              </a:rPr>
              <a:t>Il </a:t>
            </a:r>
            <a:r>
              <a:rPr lang="fr-FR" sz="4400" dirty="0" smtClean="0">
                <a:solidFill>
                  <a:srgbClr val="460000"/>
                </a:solidFill>
                <a:latin typeface="Arial Rounded MT Bold" pitchFamily="34" charset="0"/>
              </a:rPr>
              <a:t>ne s’agissait pas de la foi de la mère ou de la foi des gens qui étaient présents.</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Dieu a horreur de voir souffrir l’homme qu’Il aime tant.</a:t>
            </a:r>
            <a:endParaRPr lang="en-US" sz="4400" dirty="0" smtClean="0">
              <a:solidFill>
                <a:srgbClr val="0033CC"/>
              </a:solidFill>
              <a:latin typeface="Arial Rounded MT Bold" pitchFamily="34" charset="0"/>
            </a:endParaRPr>
          </a:p>
          <a:p>
            <a:pPr algn="just"/>
            <a:r>
              <a:rPr lang="fr-FR" sz="4400" dirty="0" smtClean="0">
                <a:solidFill>
                  <a:srgbClr val="460000"/>
                </a:solidFill>
                <a:latin typeface="Arial Rounded MT Bold" pitchFamily="34" charset="0"/>
              </a:rPr>
              <a:t>14 Il s'approcha, et toucha le cercueil. Ceux qui le portaient s'arrêtèrent. Il dit: Jeune homme, je te le dis, lève-toi!</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Un sacrificateur ne devait pas toucher le cadavre d’un mort, cela lui rendrait souillé et disqualifié pour effecteur le travail de Dieu dans le temple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lvl="0" algn="just"/>
            <a:r>
              <a:rPr lang="fr-FR" sz="4400" dirty="0" smtClean="0">
                <a:solidFill>
                  <a:srgbClr val="460000"/>
                </a:solidFill>
                <a:latin typeface="Arial Rounded MT Bold" pitchFamily="34" charset="0"/>
              </a:rPr>
              <a:t>Jésus </a:t>
            </a:r>
            <a:r>
              <a:rPr lang="fr-FR" sz="4400" dirty="0" smtClean="0">
                <a:solidFill>
                  <a:srgbClr val="460000"/>
                </a:solidFill>
                <a:latin typeface="Arial Rounded MT Bold" pitchFamily="34" charset="0"/>
              </a:rPr>
              <a:t>toucha le cercueil afin de prouver qu’il était au dessus de la loi mosaïque.</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Ce ne serait pas un cercueil comme les nôtres. Ce serait plutôt un enveloppement de tissus, un embaumement en sorte.</a:t>
            </a:r>
            <a:endParaRPr lang="en-US" sz="4400" dirty="0" smtClean="0">
              <a:solidFill>
                <a:srgbClr val="0033CC"/>
              </a:solidFill>
              <a:latin typeface="Arial Rounded MT Bold" pitchFamily="34" charset="0"/>
            </a:endParaRPr>
          </a:p>
          <a:p>
            <a:pPr lvl="0" algn="just"/>
            <a:r>
              <a:rPr lang="fr-FR" sz="4400" i="1" dirty="0" smtClean="0">
                <a:solidFill>
                  <a:srgbClr val="460000"/>
                </a:solidFill>
                <a:latin typeface="Arial Rounded MT Bold" pitchFamily="34" charset="0"/>
              </a:rPr>
              <a:t>Jeune homme, je te le dis, lève-toi!</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Jésus parlait au mort comme s’il était vivant.</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 Je te le dis ; c’est moi qui te le dis.</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Jésus est certainement Dieu manifesté en chair. Il est la résurrection et la vie.</a:t>
            </a:r>
            <a:endParaRPr lang="en-US" sz="4400" dirty="0" smtClean="0">
              <a:solidFill>
                <a:srgbClr val="0033CC"/>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fr-FR" sz="4400" dirty="0" smtClean="0">
                <a:solidFill>
                  <a:srgbClr val="460000"/>
                </a:solidFill>
                <a:latin typeface="Arial Rounded MT Bold" pitchFamily="34" charset="0"/>
              </a:rPr>
              <a:t>15 </a:t>
            </a:r>
            <a:r>
              <a:rPr lang="fr-FR" sz="4400" dirty="0" smtClean="0">
                <a:solidFill>
                  <a:srgbClr val="460000"/>
                </a:solidFill>
                <a:latin typeface="Arial Rounded MT Bold" pitchFamily="34" charset="0"/>
              </a:rPr>
              <a:t>Et le mort s'assit, et se mit à parler. Jésus le rendit à sa mère.</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Le mort se mit à parler comme sortant de son sommeil.</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Le mort rentre à nouveau dans le sphère des vivants de la terre. </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Jésus le remit à sa mère.</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Pas de place pour la crainte de recevoir ce jeune homme, car c’était l’opération de Dieu.</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Pas comme le cas des zombies dont on ne sait de quel nature elles sont.</a:t>
            </a:r>
            <a:endParaRPr lang="en-US" sz="4400" dirty="0" smtClean="0">
              <a:solidFill>
                <a:srgbClr val="0033CC"/>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400" dirty="0" smtClean="0">
                <a:solidFill>
                  <a:srgbClr val="460000"/>
                </a:solidFill>
                <a:latin typeface="Arial Rounded MT Bold" pitchFamily="34" charset="0"/>
              </a:rPr>
              <a:t>16 </a:t>
            </a:r>
            <a:r>
              <a:rPr lang="fr-FR" sz="4400" dirty="0" smtClean="0">
                <a:solidFill>
                  <a:srgbClr val="460000"/>
                </a:solidFill>
                <a:latin typeface="Arial Rounded MT Bold" pitchFamily="34" charset="0"/>
              </a:rPr>
              <a:t>Tous furent saisis de crainte, et ils glorifiaient Dieu, disant: Un grand prophète a paru parmi nous, et Dieu a visité son peuple.</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Tous rendaient gloire à Dieu a cause de ce grand miracle.</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La foule compare l’apparition Jésus à celle d’un grand prophète car elle ne pouvait concevoir que Dieu pourrait se manifeste en chair.</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Tout le monde vénère les prophètes des anciens temps alors qu’on méprise les prophètes contemporains.</a:t>
            </a:r>
            <a:endParaRPr lang="en-US" sz="4400" dirty="0" smtClean="0">
              <a:solidFill>
                <a:srgbClr val="0033CC"/>
              </a:solidFill>
              <a:latin typeface="Arial Rounded MT Bold" pitchFamily="34" charset="0"/>
            </a:endParaRPr>
          </a:p>
          <a:p>
            <a:pPr algn="just"/>
            <a:endParaRPr lang="en-US" sz="4400" dirty="0">
              <a:solidFill>
                <a:srgbClr val="46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400" dirty="0" smtClean="0">
                <a:solidFill>
                  <a:srgbClr val="460000"/>
                </a:solidFill>
                <a:latin typeface="Arial Rounded MT Bold" pitchFamily="34" charset="0"/>
              </a:rPr>
              <a:t>17 </a:t>
            </a:r>
            <a:r>
              <a:rPr lang="fr-FR" sz="4400" dirty="0" smtClean="0">
                <a:solidFill>
                  <a:srgbClr val="460000"/>
                </a:solidFill>
                <a:latin typeface="Arial Rounded MT Bold" pitchFamily="34" charset="0"/>
              </a:rPr>
              <a:t>Cette parole sur Jésus se répandit dans toute la Judée et dans tout le pays d'alentour.</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La popularité de Jésus ne fit que de s’accroitre après un miracle d’une telle portée.</a:t>
            </a:r>
            <a:endParaRPr lang="en-US" sz="4400" dirty="0" smtClean="0">
              <a:solidFill>
                <a:srgbClr val="0033CC"/>
              </a:solidFill>
              <a:latin typeface="Arial Rounded MT Bold" pitchFamily="34" charset="0"/>
            </a:endParaRPr>
          </a:p>
          <a:p>
            <a:pPr lvl="0" algn="just"/>
            <a:r>
              <a:rPr lang="fr-FR" sz="4400" dirty="0" smtClean="0">
                <a:solidFill>
                  <a:srgbClr val="460000"/>
                </a:solidFill>
                <a:latin typeface="Arial Rounded MT Bold" pitchFamily="34" charset="0"/>
              </a:rPr>
              <a:t>Jésus n’était jamais motivé par l’acquisition de gloire qui suivrait avant de faire un miracle.</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Les miracles de Jésus étaient toujours aux fins de donner gloire à Dieu et pour le bienêtre du récipient.</a:t>
            </a:r>
            <a:endParaRPr lang="en-US" sz="4400" dirty="0" smtClean="0">
              <a:solidFill>
                <a:srgbClr val="0033CC"/>
              </a:solidFill>
              <a:latin typeface="Arial Rounded MT Bold" pitchFamily="34" charset="0"/>
            </a:endParaRPr>
          </a:p>
          <a:p>
            <a:pPr algn="r"/>
            <a:r>
              <a:rPr lang="fr-FR" sz="4400" dirty="0" smtClean="0">
                <a:solidFill>
                  <a:srgbClr val="460000"/>
                </a:solidFill>
                <a:latin typeface="Arial Rounded MT Bold" pitchFamily="34" charset="0"/>
              </a:rPr>
              <a:t>AMEN !</a:t>
            </a:r>
            <a:endParaRPr lang="en-US" sz="4400" dirty="0">
              <a:solidFill>
                <a:srgbClr val="46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46720</TotalTime>
  <Words>1885</Words>
  <Application>Microsoft Macintosh PowerPoint</Application>
  <PresentationFormat>On-screen Show (4:3)</PresentationFormat>
  <Paragraphs>134</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PRÉSENTE ÉTUDIONS LA BIBLE 79ÈME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434</cp:revision>
  <dcterms:created xsi:type="dcterms:W3CDTF">2022-04-13T13:36:19Z</dcterms:created>
  <dcterms:modified xsi:type="dcterms:W3CDTF">2024-06-12T11:24:18Z</dcterms:modified>
</cp:coreProperties>
</file>