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0"/>
  </p:notesMasterIdLst>
  <p:sldIdLst>
    <p:sldId id="304" r:id="rId2"/>
    <p:sldId id="1878" r:id="rId3"/>
    <p:sldId id="1965" r:id="rId4"/>
    <p:sldId id="1966" r:id="rId5"/>
    <p:sldId id="1967" r:id="rId6"/>
    <p:sldId id="1968" r:id="rId7"/>
    <p:sldId id="1969" r:id="rId8"/>
    <p:sldId id="1958" r:id="rId9"/>
    <p:sldId id="1970" r:id="rId10"/>
    <p:sldId id="1959" r:id="rId11"/>
    <p:sldId id="1971" r:id="rId12"/>
    <p:sldId id="1972" r:id="rId13"/>
    <p:sldId id="1973" r:id="rId14"/>
    <p:sldId id="1960" r:id="rId15"/>
    <p:sldId id="1974" r:id="rId16"/>
    <p:sldId id="1975" r:id="rId17"/>
    <p:sldId id="1976" r:id="rId18"/>
    <p:sldId id="1977" r:id="rId19"/>
    <p:sldId id="1978" r:id="rId20"/>
    <p:sldId id="1953" r:id="rId21"/>
    <p:sldId id="1979" r:id="rId22"/>
    <p:sldId id="1961" r:id="rId23"/>
    <p:sldId id="1980" r:id="rId24"/>
    <p:sldId id="1981" r:id="rId25"/>
    <p:sldId id="1962" r:id="rId26"/>
    <p:sldId id="1982" r:id="rId27"/>
    <p:sldId id="1963" r:id="rId28"/>
    <p:sldId id="1983" r:id="rId29"/>
    <p:sldId id="1984" r:id="rId30"/>
    <p:sldId id="1985" r:id="rId31"/>
    <p:sldId id="1964" r:id="rId32"/>
    <p:sldId id="1986" r:id="rId33"/>
    <p:sldId id="1987" r:id="rId34"/>
    <p:sldId id="1988" r:id="rId35"/>
    <p:sldId id="1989" r:id="rId36"/>
    <p:sldId id="316" r:id="rId37"/>
    <p:sldId id="1675" r:id="rId38"/>
    <p:sldId id="318" r:id="rId3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60000"/>
    <a:srgbClr val="0033CC"/>
    <a:srgbClr val="99FF33"/>
    <a:srgbClr val="66FFFF"/>
    <a:srgbClr val="806502"/>
    <a:srgbClr val="00FF00"/>
    <a:srgbClr val="FC0AFC"/>
    <a:srgbClr val="CC00FF"/>
    <a:srgbClr val="0DE522"/>
    <a:srgbClr val="FF33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08" autoAdjust="0"/>
    <p:restoredTop sz="94394" autoAdjust="0"/>
  </p:normalViewPr>
  <p:slideViewPr>
    <p:cSldViewPr>
      <p:cViewPr varScale="1">
        <p:scale>
          <a:sx n="74" d="100"/>
          <a:sy n="74" d="100"/>
        </p:scale>
        <p:origin x="-804" y="-120"/>
      </p:cViewPr>
      <p:guideLst>
        <p:guide orient="horz" pos="2160"/>
        <p:guide pos="2880"/>
      </p:guideLst>
    </p:cSldViewPr>
  </p:slideViewPr>
  <p:outlineViewPr>
    <p:cViewPr>
      <p:scale>
        <a:sx n="33" d="100"/>
        <a:sy n="33" d="100"/>
      </p:scale>
      <p:origin x="48" y="27726"/>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EFAF5C8-1D43-4806-8BD8-4B4CD8D04E99}" type="datetimeFigureOut">
              <a:rPr lang="en-US" smtClean="0"/>
              <a:pPr/>
              <a:t>6/5/2024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18EF3A9-6767-417A-90ED-648F6232AE49}"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18EF3A9-6767-417A-90ED-648F6232AE49}"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37</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40581207-D212-45AE-B60F-0C7B3FAE7BD5}" type="datetimeFigureOut">
              <a:rPr lang="en-US" smtClean="0"/>
              <a:pPr/>
              <a:t>6/5/2024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0581207-D212-45AE-B60F-0C7B3FAE7BD5}" type="datetimeFigureOut">
              <a:rPr lang="en-US" smtClean="0"/>
              <a:pPr/>
              <a:t>6/5/2024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0581207-D212-45AE-B60F-0C7B3FAE7BD5}" type="datetimeFigureOut">
              <a:rPr lang="en-US" smtClean="0"/>
              <a:pPr/>
              <a:t>6/5/2024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0581207-D212-45AE-B60F-0C7B3FAE7BD5}" type="datetimeFigureOut">
              <a:rPr lang="en-US" smtClean="0"/>
              <a:pPr/>
              <a:t>6/5/2024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0581207-D212-45AE-B60F-0C7B3FAE7BD5}" type="datetimeFigureOut">
              <a:rPr lang="en-US" smtClean="0"/>
              <a:pPr/>
              <a:t>6/5/2024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0581207-D212-45AE-B60F-0C7B3FAE7BD5}" type="datetimeFigureOut">
              <a:rPr lang="en-US" smtClean="0"/>
              <a:pPr/>
              <a:t>6/5/2024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581207-D212-45AE-B60F-0C7B3FAE7BD5}" type="datetimeFigureOut">
              <a:rPr lang="en-US" smtClean="0"/>
              <a:pPr/>
              <a:t>6/5/2024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0581207-D212-45AE-B60F-0C7B3FAE7BD5}" type="datetimeFigureOut">
              <a:rPr lang="en-US" smtClean="0"/>
              <a:pPr/>
              <a:t>6/5/2024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0581207-D212-45AE-B60F-0C7B3FAE7BD5}" type="datetimeFigureOut">
              <a:rPr lang="en-US" smtClean="0"/>
              <a:pPr/>
              <a:t>6/5/2024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0581207-D212-45AE-B60F-0C7B3FAE7BD5}" type="datetimeFigureOut">
              <a:rPr lang="en-US" smtClean="0"/>
              <a:pPr/>
              <a:t>6/5/2024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0581207-D212-45AE-B60F-0C7B3FAE7BD5}" type="datetimeFigureOut">
              <a:rPr lang="en-US" smtClean="0"/>
              <a:pPr/>
              <a:t>6/5/2024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581207-D212-45AE-B60F-0C7B3FAE7BD5}" type="datetimeFigureOut">
              <a:rPr lang="en-US" smtClean="0"/>
              <a:pPr/>
              <a:t>6/5/2024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2B25EBE-FFCC-48F0-8F30-8BDEC759F74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BIBLE 2 IMAGE.jpg"/>
          <p:cNvPicPr>
            <a:picLocks noChangeAspect="1"/>
          </p:cNvPicPr>
          <p:nvPr/>
        </p:nvPicPr>
        <p:blipFill>
          <a:blip r:embed="rId3"/>
          <a:stretch>
            <a:fillRect/>
          </a:stretch>
        </p:blipFill>
        <p:spPr>
          <a:xfrm>
            <a:off x="0" y="0"/>
            <a:ext cx="8991600" cy="6858000"/>
          </a:xfrm>
          <a:prstGeom prst="rect">
            <a:avLst/>
          </a:prstGeom>
          <a:solidFill>
            <a:srgbClr val="00FF00"/>
          </a:solidFill>
        </p:spPr>
      </p:pic>
      <p:sp>
        <p:nvSpPr>
          <p:cNvPr id="2" name="Title 1"/>
          <p:cNvSpPr>
            <a:spLocks noGrp="1"/>
          </p:cNvSpPr>
          <p:nvPr>
            <p:ph type="ctrTitle"/>
          </p:nvPr>
        </p:nvSpPr>
        <p:spPr>
          <a:xfrm>
            <a:off x="0" y="0"/>
            <a:ext cx="9144000" cy="1981200"/>
          </a:xfrm>
          <a:solidFill>
            <a:srgbClr val="66FFFF"/>
          </a:solidFill>
        </p:spPr>
        <p:style>
          <a:lnRef idx="1">
            <a:schemeClr val="accent2"/>
          </a:lnRef>
          <a:fillRef idx="2">
            <a:schemeClr val="accent2"/>
          </a:fillRef>
          <a:effectRef idx="1">
            <a:schemeClr val="accent2"/>
          </a:effectRef>
          <a:fontRef idx="minor">
            <a:schemeClr val="dk1"/>
          </a:fontRef>
        </p:style>
        <p:txBody>
          <a:bodyPr>
            <a:normAutofit fontScale="90000"/>
          </a:bodyPr>
          <a:lstStyle/>
          <a:p>
            <a:r>
              <a:rPr lang="en-US" sz="3600" b="1" dirty="0"/>
              <a:t>CHRIST THE ROCK CONGREGATION</a:t>
            </a:r>
            <a:br>
              <a:rPr lang="en-US" sz="3600" b="1" dirty="0"/>
            </a:br>
            <a:r>
              <a:rPr lang="en-US" sz="3600" b="1" dirty="0">
                <a:solidFill>
                  <a:srgbClr val="FF0000"/>
                </a:solidFill>
              </a:rPr>
              <a:t>PRÉSENTE</a:t>
            </a:r>
            <a:r>
              <a:rPr lang="en-US" sz="3600" b="1" dirty="0">
                <a:solidFill>
                  <a:srgbClr val="0033CC"/>
                </a:solidFill>
              </a:rPr>
              <a:t/>
            </a:r>
            <a:br>
              <a:rPr lang="en-US" sz="3600" b="1" dirty="0">
                <a:solidFill>
                  <a:srgbClr val="0033CC"/>
                </a:solidFill>
              </a:rPr>
            </a:br>
            <a:r>
              <a:rPr lang="en-US" sz="3600" b="1" dirty="0">
                <a:solidFill>
                  <a:srgbClr val="0033CC"/>
                </a:solidFill>
              </a:rPr>
              <a:t>ÉTUDIONS LA BIBLE </a:t>
            </a:r>
            <a:r>
              <a:rPr lang="en-US" sz="3600" b="1" dirty="0" smtClean="0">
                <a:solidFill>
                  <a:srgbClr val="0033CC"/>
                </a:solidFill>
              </a:rPr>
              <a:t>78ÈME </a:t>
            </a:r>
            <a:r>
              <a:rPr lang="en-US" sz="3600" b="1" dirty="0">
                <a:solidFill>
                  <a:srgbClr val="0033CC"/>
                </a:solidFill>
              </a:rPr>
              <a:t>SESSION </a:t>
            </a:r>
            <a:r>
              <a:rPr lang="en-US" sz="3600" b="1" dirty="0"/>
              <a:t/>
            </a:r>
            <a:br>
              <a:rPr lang="en-US" sz="3600" b="1" dirty="0"/>
            </a:br>
            <a:r>
              <a:rPr lang="en-US" sz="3600" b="1" dirty="0"/>
              <a:t>ORATEUR: PASTEUR MARC  SIMEON</a:t>
            </a:r>
          </a:p>
        </p:txBody>
      </p:sp>
      <p:sp>
        <p:nvSpPr>
          <p:cNvPr id="3" name="Subtitle 2"/>
          <p:cNvSpPr>
            <a:spLocks noGrp="1"/>
          </p:cNvSpPr>
          <p:nvPr>
            <p:ph type="subTitle" idx="1"/>
          </p:nvPr>
        </p:nvSpPr>
        <p:spPr>
          <a:xfrm>
            <a:off x="0" y="4191000"/>
            <a:ext cx="9144000" cy="2209800"/>
          </a:xfrm>
          <a:solidFill>
            <a:srgbClr val="460000">
              <a:alpha val="49000"/>
            </a:srgbClr>
          </a:solidFill>
        </p:spPr>
        <p:style>
          <a:lnRef idx="2">
            <a:schemeClr val="dk1">
              <a:shade val="50000"/>
            </a:schemeClr>
          </a:lnRef>
          <a:fillRef idx="1">
            <a:schemeClr val="dk1"/>
          </a:fillRef>
          <a:effectRef idx="0">
            <a:schemeClr val="dk1"/>
          </a:effectRef>
          <a:fontRef idx="minor">
            <a:schemeClr val="lt1"/>
          </a:fontRef>
        </p:style>
        <p:txBody>
          <a:bodyPr>
            <a:normAutofit/>
          </a:bodyPr>
          <a:lstStyle/>
          <a:p>
            <a:r>
              <a:rPr lang="fr-FR" sz="4000" b="1" dirty="0">
                <a:solidFill>
                  <a:srgbClr val="66FFFF"/>
                </a:solidFill>
              </a:rPr>
              <a:t>Vendredi </a:t>
            </a:r>
            <a:r>
              <a:rPr lang="fr-FR" sz="4000" b="1" dirty="0" smtClean="0">
                <a:solidFill>
                  <a:srgbClr val="66FFFF"/>
                </a:solidFill>
              </a:rPr>
              <a:t>7</a:t>
            </a:r>
            <a:r>
              <a:rPr lang="fr-FR" sz="4000" b="1" dirty="0" smtClean="0">
                <a:solidFill>
                  <a:srgbClr val="66FFFF"/>
                </a:solidFill>
              </a:rPr>
              <a:t> JUIN </a:t>
            </a:r>
            <a:r>
              <a:rPr lang="fr-FR" sz="4000" b="1" dirty="0" smtClean="0">
                <a:solidFill>
                  <a:srgbClr val="66FFFF"/>
                </a:solidFill>
              </a:rPr>
              <a:t>2024</a:t>
            </a:r>
            <a:endParaRPr lang="en-US" sz="4000" b="1" dirty="0">
              <a:solidFill>
                <a:srgbClr val="66FFFF"/>
              </a:solidFill>
            </a:endParaRPr>
          </a:p>
          <a:p>
            <a:r>
              <a:rPr lang="fr-FR" sz="4000" b="1" dirty="0" smtClean="0">
                <a:solidFill>
                  <a:schemeClr val="bg1"/>
                </a:solidFill>
              </a:rPr>
              <a:t>LA </a:t>
            </a:r>
            <a:r>
              <a:rPr lang="fr-FR" sz="4000" b="1" dirty="0" smtClean="0">
                <a:solidFill>
                  <a:schemeClr val="bg1"/>
                </a:solidFill>
              </a:rPr>
              <a:t>FIN DU SERMON SUR LA </a:t>
            </a:r>
            <a:r>
              <a:rPr lang="fr-FR" sz="4000" b="1" dirty="0" smtClean="0">
                <a:solidFill>
                  <a:schemeClr val="bg1"/>
                </a:solidFill>
              </a:rPr>
              <a:t>MONTAGNE</a:t>
            </a:r>
          </a:p>
          <a:p>
            <a:r>
              <a:rPr lang="fr-FR" sz="4000" b="1" dirty="0" smtClean="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(ENSEIGNEMENTS DIVERTS)</a:t>
            </a:r>
            <a:endParaRPr lang="en-US" sz="40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fontScale="92500"/>
          </a:bodyPr>
          <a:lstStyle/>
          <a:p>
            <a:pPr algn="ctr">
              <a:buNone/>
            </a:pPr>
            <a:r>
              <a:rPr lang="fr-FR" sz="4000" b="1" dirty="0" smtClean="0">
                <a:solidFill>
                  <a:srgbClr val="FF0000"/>
                </a:solidFill>
                <a:latin typeface="Arial Rounded MT Bold" pitchFamily="34" charset="0"/>
              </a:rPr>
              <a:t>Lecture : Luc 6 : 39-49</a:t>
            </a:r>
            <a:endParaRPr lang="en-US" sz="4000" dirty="0" smtClean="0">
              <a:solidFill>
                <a:srgbClr val="FF0000"/>
              </a:solidFill>
              <a:latin typeface="Arial Rounded MT Bold" pitchFamily="34" charset="0"/>
            </a:endParaRPr>
          </a:p>
          <a:p>
            <a:pPr algn="just"/>
            <a:r>
              <a:rPr lang="fr-FR" sz="4000" dirty="0" smtClean="0">
                <a:solidFill>
                  <a:srgbClr val="002060"/>
                </a:solidFill>
                <a:latin typeface="Arial Rounded MT Bold" pitchFamily="34" charset="0"/>
              </a:rPr>
              <a:t>Lu 6:39 Il leur dit aussi cette parabole: Un aveugle peut-il conduire un aveugle? Ne tomberont-ils pas tous deux dans une fosse?</a:t>
            </a:r>
            <a:endParaRPr lang="en-US" sz="4000" dirty="0" smtClean="0">
              <a:solidFill>
                <a:srgbClr val="002060"/>
              </a:solidFill>
              <a:latin typeface="Arial Rounded MT Bold" pitchFamily="34" charset="0"/>
            </a:endParaRPr>
          </a:p>
          <a:p>
            <a:pPr algn="just"/>
            <a:r>
              <a:rPr lang="fr-FR" sz="4000" dirty="0" smtClean="0">
                <a:solidFill>
                  <a:srgbClr val="FF0000"/>
                </a:solidFill>
                <a:latin typeface="Arial Rounded MT Bold" pitchFamily="34" charset="0"/>
              </a:rPr>
              <a:t> 40 Le disciple n'est pas plus que le maître; mais tout disciple accompli sera comme son maître.</a:t>
            </a:r>
            <a:endParaRPr lang="en-US" sz="4000" dirty="0" smtClean="0">
              <a:solidFill>
                <a:srgbClr val="FF0000"/>
              </a:solidFill>
              <a:latin typeface="Arial Rounded MT Bold" pitchFamily="34" charset="0"/>
            </a:endParaRPr>
          </a:p>
          <a:p>
            <a:pPr algn="just"/>
            <a:r>
              <a:rPr lang="fr-FR" sz="4000" dirty="0" smtClean="0">
                <a:solidFill>
                  <a:srgbClr val="002060"/>
                </a:solidFill>
                <a:latin typeface="Arial Rounded MT Bold" pitchFamily="34" charset="0"/>
              </a:rPr>
              <a:t> 41 Pourquoi vois-tu la paille qui est dans l'œil de ton frère, et n'aperçois-tu pas la poutre qui est dans ton œil</a:t>
            </a:r>
            <a:r>
              <a:rPr lang="fr-FR" sz="4000" dirty="0" smtClean="0">
                <a:solidFill>
                  <a:srgbClr val="002060"/>
                </a:solidFill>
                <a:latin typeface="Arial Rounded MT Bold" pitchFamily="34" charset="0"/>
              </a:rPr>
              <a:t>?</a:t>
            </a:r>
            <a:endParaRPr lang="en-US" sz="4000" dirty="0" smtClean="0">
              <a:solidFill>
                <a:srgbClr val="002060"/>
              </a:solidFill>
              <a:latin typeface="Arial Rounded MT Bold"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fontScale="92500"/>
          </a:bodyPr>
          <a:lstStyle/>
          <a:p>
            <a:pPr algn="just"/>
            <a:r>
              <a:rPr lang="fr-FR" sz="4000" dirty="0" smtClean="0">
                <a:solidFill>
                  <a:srgbClr val="002060"/>
                </a:solidFill>
                <a:latin typeface="Arial Rounded MT Bold" pitchFamily="34" charset="0"/>
              </a:rPr>
              <a:t>42 </a:t>
            </a:r>
            <a:r>
              <a:rPr lang="fr-FR" sz="4000" dirty="0" smtClean="0">
                <a:solidFill>
                  <a:srgbClr val="002060"/>
                </a:solidFill>
                <a:latin typeface="Arial Rounded MT Bold" pitchFamily="34" charset="0"/>
              </a:rPr>
              <a:t>Ou comment peux-tu dire à ton frère: Frère, laisse-moi ôter la paille qui est dans ton œil, toi qui ne vois pas la poutre qui est dans le tien? Hypocrite, ôte premièrement la poutre de ton œil, et alors tu verras comment ôter la paille qui est dans l'œil de ton frère.</a:t>
            </a:r>
            <a:endParaRPr lang="en-US" sz="4000" dirty="0" smtClean="0">
              <a:solidFill>
                <a:srgbClr val="002060"/>
              </a:solidFill>
              <a:latin typeface="Arial Rounded MT Bold" pitchFamily="34" charset="0"/>
            </a:endParaRPr>
          </a:p>
          <a:p>
            <a:pPr algn="just"/>
            <a:r>
              <a:rPr lang="fr-FR" sz="4000" dirty="0" smtClean="0">
                <a:solidFill>
                  <a:srgbClr val="002060"/>
                </a:solidFill>
                <a:latin typeface="Arial Rounded MT Bold" pitchFamily="34" charset="0"/>
              </a:rPr>
              <a:t> </a:t>
            </a:r>
            <a:r>
              <a:rPr lang="fr-FR" sz="4000" dirty="0" smtClean="0">
                <a:solidFill>
                  <a:srgbClr val="FF0000"/>
                </a:solidFill>
                <a:latin typeface="Arial Rounded MT Bold" pitchFamily="34" charset="0"/>
              </a:rPr>
              <a:t>43 Ce n'est pas un bon arbre qui porte du mauvais fruit, ni un mauvais arbre qui porte du bon fruit</a:t>
            </a:r>
            <a:r>
              <a:rPr lang="fr-FR" sz="4000" dirty="0" smtClean="0">
                <a:solidFill>
                  <a:srgbClr val="FF0000"/>
                </a:solidFill>
                <a:latin typeface="Arial Rounded MT Bold" pitchFamily="34" charset="0"/>
              </a:rPr>
              <a:t>.</a:t>
            </a:r>
            <a:endParaRPr lang="en-US" sz="4000" dirty="0" smtClean="0">
              <a:solidFill>
                <a:srgbClr val="FF0000"/>
              </a:solidFill>
              <a:latin typeface="Arial Rounded MT Bold"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lnSpcReduction="10000"/>
          </a:bodyPr>
          <a:lstStyle/>
          <a:p>
            <a:pPr algn="just"/>
            <a:r>
              <a:rPr lang="fr-FR" sz="4000" dirty="0" smtClean="0">
                <a:solidFill>
                  <a:srgbClr val="002060"/>
                </a:solidFill>
                <a:latin typeface="Arial Rounded MT Bold" pitchFamily="34" charset="0"/>
              </a:rPr>
              <a:t>44 </a:t>
            </a:r>
            <a:r>
              <a:rPr lang="fr-FR" sz="4000" dirty="0" smtClean="0">
                <a:solidFill>
                  <a:srgbClr val="002060"/>
                </a:solidFill>
                <a:latin typeface="Arial Rounded MT Bold" pitchFamily="34" charset="0"/>
              </a:rPr>
              <a:t>Car chaque arbre se connaît à son fruit. On ne cueille pas des figues sur des épines, et l'on ne vendange pas des raisins sur des ronces.</a:t>
            </a:r>
            <a:endParaRPr lang="en-US" sz="4000" dirty="0" smtClean="0">
              <a:solidFill>
                <a:srgbClr val="002060"/>
              </a:solidFill>
              <a:latin typeface="Arial Rounded MT Bold" pitchFamily="34" charset="0"/>
            </a:endParaRPr>
          </a:p>
          <a:p>
            <a:pPr algn="just"/>
            <a:r>
              <a:rPr lang="fr-FR" sz="4000" dirty="0" smtClean="0">
                <a:solidFill>
                  <a:srgbClr val="FF0000"/>
                </a:solidFill>
                <a:latin typeface="Arial Rounded MT Bold" pitchFamily="34" charset="0"/>
              </a:rPr>
              <a:t> 45 L'homme bon tire de bonnes choses du bon trésor de son cœur, et le méchant tire de mauvaises choses de son mauvais trésor; car c'est de l'abondance du cœur que la bouche parle.</a:t>
            </a:r>
            <a:endParaRPr lang="en-US" sz="4000" dirty="0" smtClean="0">
              <a:solidFill>
                <a:srgbClr val="FF0000"/>
              </a:solidFill>
              <a:latin typeface="Arial Rounded MT Bold" pitchFamily="34" charset="0"/>
            </a:endParaRPr>
          </a:p>
          <a:p>
            <a:pPr algn="just"/>
            <a:endParaRPr lang="en-US" sz="4000" dirty="0">
              <a:solidFill>
                <a:srgbClr val="002060"/>
              </a:solidFill>
              <a:latin typeface="Arial Rounded MT Bold"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a:bodyPr>
          <a:lstStyle/>
          <a:p>
            <a:pPr algn="just"/>
            <a:r>
              <a:rPr lang="fr-FR" sz="4800" dirty="0" smtClean="0">
                <a:solidFill>
                  <a:srgbClr val="002060"/>
                </a:solidFill>
                <a:latin typeface="Arial Rounded MT Bold" pitchFamily="34" charset="0"/>
              </a:rPr>
              <a:t>46 </a:t>
            </a:r>
            <a:r>
              <a:rPr lang="fr-FR" sz="4800" dirty="0" smtClean="0">
                <a:solidFill>
                  <a:srgbClr val="002060"/>
                </a:solidFill>
                <a:latin typeface="Arial Rounded MT Bold" pitchFamily="34" charset="0"/>
              </a:rPr>
              <a:t>Pourquoi m'appelez-vous Seigneur, Seigneur! et ne faites-vous pas ce que je dis?</a:t>
            </a:r>
            <a:endParaRPr lang="en-US" sz="4800" dirty="0" smtClean="0">
              <a:solidFill>
                <a:srgbClr val="002060"/>
              </a:solidFill>
              <a:latin typeface="Arial Rounded MT Bold" pitchFamily="34" charset="0"/>
            </a:endParaRPr>
          </a:p>
          <a:p>
            <a:pPr algn="just"/>
            <a:r>
              <a:rPr lang="fr-FR" sz="4800" dirty="0" smtClean="0">
                <a:solidFill>
                  <a:srgbClr val="FF0000"/>
                </a:solidFill>
                <a:latin typeface="Arial Rounded MT Bold" pitchFamily="34" charset="0"/>
              </a:rPr>
              <a:t> 47 Je vous montrerai à qui est semblable tout homme qui vient à moi, entend mes paroles, et les met en pratique.</a:t>
            </a:r>
            <a:endParaRPr lang="en-US" sz="4800" dirty="0" smtClean="0">
              <a:solidFill>
                <a:srgbClr val="FF0000"/>
              </a:solidFill>
              <a:latin typeface="Arial Rounded MT Bold" pitchFamily="34" charset="0"/>
            </a:endParaRPr>
          </a:p>
          <a:p>
            <a:pPr algn="just"/>
            <a:endParaRPr lang="en-US" sz="4000" dirty="0" smtClean="0">
              <a:solidFill>
                <a:srgbClr val="002060"/>
              </a:solidFill>
              <a:latin typeface="Arial Rounded MT Bold"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a:bodyPr>
          <a:lstStyle/>
          <a:p>
            <a:pPr algn="just"/>
            <a:r>
              <a:rPr lang="fr-FR" sz="4400" dirty="0" smtClean="0">
                <a:solidFill>
                  <a:srgbClr val="FF0000"/>
                </a:solidFill>
                <a:latin typeface="Arial Rounded MT Bold" pitchFamily="34" charset="0"/>
              </a:rPr>
              <a:t>48</a:t>
            </a:r>
            <a:r>
              <a:rPr lang="fr-FR" sz="4400" dirty="0" smtClean="0">
                <a:solidFill>
                  <a:srgbClr val="002060"/>
                </a:solidFill>
                <a:latin typeface="Arial Rounded MT Bold" pitchFamily="34" charset="0"/>
              </a:rPr>
              <a:t> </a:t>
            </a:r>
            <a:r>
              <a:rPr lang="fr-FR" sz="4400" dirty="0" smtClean="0">
                <a:solidFill>
                  <a:srgbClr val="002060"/>
                </a:solidFill>
                <a:latin typeface="Arial Rounded MT Bold" pitchFamily="34" charset="0"/>
              </a:rPr>
              <a:t>Il est semblable à un homme qui, bâtissant une maison, a creusé, creusé profondément, et a posé le fondement sur le roc. Une inondation est venue, et le torrent s'est jeté contre cette maison, sans pouvoir l'ébranler, parce qu'elle était bien bâtie</a:t>
            </a:r>
            <a:r>
              <a:rPr lang="fr-FR" sz="4400" dirty="0" smtClean="0">
                <a:solidFill>
                  <a:srgbClr val="002060"/>
                </a:solidFill>
                <a:latin typeface="Arial Rounded MT Bold" pitchFamily="34" charset="0"/>
              </a:rPr>
              <a:t>.</a:t>
            </a:r>
            <a:endParaRPr lang="en-US" sz="4400" dirty="0" smtClean="0">
              <a:solidFill>
                <a:srgbClr val="002060"/>
              </a:solidFill>
              <a:latin typeface="Arial Rounded MT Bold"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a:bodyPr>
          <a:lstStyle/>
          <a:p>
            <a:pPr algn="just"/>
            <a:r>
              <a:rPr lang="fr-FR" sz="4400" dirty="0" smtClean="0">
                <a:solidFill>
                  <a:srgbClr val="FF0000"/>
                </a:solidFill>
                <a:latin typeface="Arial Rounded MT Bold" pitchFamily="34" charset="0"/>
              </a:rPr>
              <a:t>49</a:t>
            </a:r>
            <a:r>
              <a:rPr lang="fr-FR" sz="4400" dirty="0" smtClean="0">
                <a:solidFill>
                  <a:srgbClr val="002060"/>
                </a:solidFill>
                <a:latin typeface="Arial Rounded MT Bold" pitchFamily="34" charset="0"/>
              </a:rPr>
              <a:t> </a:t>
            </a:r>
            <a:r>
              <a:rPr lang="fr-FR" sz="4400" dirty="0" smtClean="0">
                <a:solidFill>
                  <a:srgbClr val="002060"/>
                </a:solidFill>
                <a:latin typeface="Arial Rounded MT Bold" pitchFamily="34" charset="0"/>
              </a:rPr>
              <a:t>Mais celui qui entend, et ne met pas en pratique, est semblable à un homme qui a bâti une maison sur la terre, sans fondement. Le torrent s'est jeté contre elle: aussitôt elle est tombée, et la ruine de cette maison a été grande.</a:t>
            </a:r>
            <a:endParaRPr lang="en-US" sz="4400" dirty="0">
              <a:solidFill>
                <a:srgbClr val="002060"/>
              </a:solidFill>
              <a:latin typeface="Arial Rounded MT Bold"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fontScale="92500" lnSpcReduction="10000"/>
          </a:bodyPr>
          <a:lstStyle/>
          <a:p>
            <a:pPr algn="just"/>
            <a:r>
              <a:rPr lang="fr-FR" sz="4000" b="1" dirty="0" smtClean="0">
                <a:solidFill>
                  <a:srgbClr val="C00000"/>
                </a:solidFill>
                <a:latin typeface="Arial Rounded MT Bold" pitchFamily="34" charset="0"/>
              </a:rPr>
              <a:t>EXPLICATION DES VERSETS</a:t>
            </a:r>
            <a:endParaRPr lang="en-US" sz="4000" dirty="0" smtClean="0">
              <a:solidFill>
                <a:srgbClr val="C00000"/>
              </a:solidFill>
              <a:latin typeface="Arial Rounded MT Bold" pitchFamily="34" charset="0"/>
            </a:endParaRPr>
          </a:p>
          <a:p>
            <a:pPr algn="just"/>
            <a:r>
              <a:rPr lang="fr-FR" sz="4000" b="1" dirty="0" smtClean="0">
                <a:latin typeface="Arial Rounded MT Bold" pitchFamily="34" charset="0"/>
              </a:rPr>
              <a:t>Lu 6:39 Il leur dit aussi cette parabole: Un aveugle peut-il conduire un aveugle? Ne tomberont-ils pas tous deux dans une fosse?</a:t>
            </a:r>
            <a:endParaRPr lang="en-US" sz="4000" dirty="0" smtClean="0">
              <a:latin typeface="Arial Rounded MT Bold" pitchFamily="34" charset="0"/>
            </a:endParaRPr>
          </a:p>
          <a:p>
            <a:pPr lvl="0" algn="just"/>
            <a:r>
              <a:rPr lang="fr-FR" sz="4000" dirty="0" smtClean="0">
                <a:solidFill>
                  <a:srgbClr val="C00000"/>
                </a:solidFill>
                <a:latin typeface="Arial Rounded MT Bold" pitchFamily="34" charset="0"/>
              </a:rPr>
              <a:t>Hélas ! Bien de gens se laissent conduire par des aveugles consciemment ou inconsciemment.</a:t>
            </a:r>
            <a:endParaRPr lang="en-US" sz="4000" dirty="0" smtClean="0">
              <a:solidFill>
                <a:srgbClr val="C00000"/>
              </a:solidFill>
              <a:latin typeface="Arial Rounded MT Bold" pitchFamily="34" charset="0"/>
            </a:endParaRPr>
          </a:p>
          <a:p>
            <a:pPr lvl="0" algn="just"/>
            <a:r>
              <a:rPr lang="fr-FR" sz="4000" dirty="0" smtClean="0">
                <a:latin typeface="Arial Rounded MT Bold" pitchFamily="34" charset="0"/>
              </a:rPr>
              <a:t>Jésus est le seul chemin qui mène au ciel, cependant toutes les religions du monde veulent faire croire qu’elles ont la vérité</a:t>
            </a:r>
            <a:r>
              <a:rPr lang="fr-FR" sz="4000" dirty="0" smtClean="0">
                <a:latin typeface="Arial Rounded MT Bold" pitchFamily="34" charset="0"/>
              </a:rPr>
              <a:t>.</a:t>
            </a:r>
            <a:endParaRPr lang="en-US" sz="4000" dirty="0" smtClean="0">
              <a:latin typeface="Arial Rounded MT Bold"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fontScale="92500"/>
          </a:bodyPr>
          <a:lstStyle/>
          <a:p>
            <a:pPr lvl="0" algn="just"/>
            <a:r>
              <a:rPr lang="fr-FR" sz="4000" dirty="0" smtClean="0">
                <a:latin typeface="Arial Rounded MT Bold" pitchFamily="34" charset="0"/>
              </a:rPr>
              <a:t>Il </a:t>
            </a:r>
            <a:r>
              <a:rPr lang="fr-FR" sz="4000" dirty="0" smtClean="0">
                <a:latin typeface="Arial Rounded MT Bold" pitchFamily="34" charset="0"/>
              </a:rPr>
              <a:t>y a certains qui mettent foi à leurs églises ou sectes connaissant quelles vont en sens opposé à la parole de Dieu.</a:t>
            </a:r>
            <a:endParaRPr lang="en-US" sz="4000" dirty="0" smtClean="0">
              <a:latin typeface="Arial Rounded MT Bold" pitchFamily="34" charset="0"/>
            </a:endParaRPr>
          </a:p>
          <a:p>
            <a:pPr lvl="0" algn="just"/>
            <a:r>
              <a:rPr lang="fr-FR" sz="4000" dirty="0" smtClean="0">
                <a:solidFill>
                  <a:srgbClr val="C00000"/>
                </a:solidFill>
                <a:latin typeface="Arial Rounded MT Bold" pitchFamily="34" charset="0"/>
              </a:rPr>
              <a:t>Les deux aveugles achemineront dans une fosse.</a:t>
            </a:r>
            <a:endParaRPr lang="en-US" sz="4000" dirty="0" smtClean="0">
              <a:solidFill>
                <a:srgbClr val="C00000"/>
              </a:solidFill>
              <a:latin typeface="Arial Rounded MT Bold" pitchFamily="34" charset="0"/>
            </a:endParaRPr>
          </a:p>
          <a:p>
            <a:pPr lvl="0" algn="just"/>
            <a:r>
              <a:rPr lang="fr-FR" sz="4000" dirty="0" smtClean="0">
                <a:latin typeface="Arial Rounded MT Bold" pitchFamily="34" charset="0"/>
              </a:rPr>
              <a:t>Beaucoup de religieux seront surpris au jour de l’enlèvement de l’Église.</a:t>
            </a:r>
            <a:endParaRPr lang="en-US" sz="4000" dirty="0" smtClean="0">
              <a:latin typeface="Arial Rounded MT Bold" pitchFamily="34" charset="0"/>
            </a:endParaRPr>
          </a:p>
          <a:p>
            <a:pPr lvl="0" algn="just"/>
            <a:r>
              <a:rPr lang="fr-FR" sz="4000" dirty="0" smtClean="0">
                <a:solidFill>
                  <a:srgbClr val="C00000"/>
                </a:solidFill>
                <a:latin typeface="Arial Rounded MT Bold" pitchFamily="34" charset="0"/>
              </a:rPr>
              <a:t>Si vous confiez votre âme a n’importe qui, ne soyez pas étonné de vous trouver en enfer.</a:t>
            </a:r>
            <a:endParaRPr lang="en-US" sz="4000" dirty="0" smtClean="0">
              <a:solidFill>
                <a:srgbClr val="C00000"/>
              </a:solidFill>
              <a:latin typeface="Arial Rounded MT Bold" pitchFamily="34" charset="0"/>
            </a:endParaRPr>
          </a:p>
          <a:p>
            <a:pPr algn="just"/>
            <a:endParaRPr lang="en-US" sz="4000" dirty="0">
              <a:solidFill>
                <a:srgbClr val="002060"/>
              </a:solidFill>
              <a:latin typeface="Arial Rounded MT Bold"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99FF33"/>
          </a:solidFill>
        </p:spPr>
        <p:txBody>
          <a:bodyPr>
            <a:normAutofit/>
          </a:bodyPr>
          <a:lstStyle/>
          <a:p>
            <a:pPr algn="just"/>
            <a:r>
              <a:rPr lang="fr-FR" sz="3600" b="1" dirty="0" smtClean="0">
                <a:solidFill>
                  <a:srgbClr val="0033CC"/>
                </a:solidFill>
                <a:latin typeface="Arial Rounded MT Bold" pitchFamily="34" charset="0"/>
              </a:rPr>
              <a:t>Lu 6:40 Le disciple n'est pas plus que le maître; mais tout disciple accompli sera comme son maître.</a:t>
            </a:r>
            <a:endParaRPr lang="en-US" sz="3600" dirty="0" smtClean="0">
              <a:solidFill>
                <a:srgbClr val="0033CC"/>
              </a:solidFill>
              <a:latin typeface="Arial Rounded MT Bold" pitchFamily="34" charset="0"/>
            </a:endParaRPr>
          </a:p>
          <a:p>
            <a:pPr lvl="0" algn="just"/>
            <a:r>
              <a:rPr lang="fr-FR" sz="3600" dirty="0" smtClean="0">
                <a:latin typeface="Arial Rounded MT Bold" pitchFamily="34" charset="0"/>
              </a:rPr>
              <a:t>Jésus voulait encourager ses disciples à suivre ses traces et à l’égaler en œuvres.</a:t>
            </a:r>
            <a:endParaRPr lang="en-US" sz="3600" dirty="0" smtClean="0">
              <a:latin typeface="Arial Rounded MT Bold" pitchFamily="34" charset="0"/>
            </a:endParaRPr>
          </a:p>
          <a:p>
            <a:pPr lvl="0" algn="just"/>
            <a:r>
              <a:rPr lang="fr-FR" sz="3600" dirty="0" smtClean="0">
                <a:solidFill>
                  <a:srgbClr val="0033CC"/>
                </a:solidFill>
                <a:latin typeface="Arial Rounded MT Bold" pitchFamily="34" charset="0"/>
              </a:rPr>
              <a:t>Il leur avance qu’ils feront encore de plus grandes œuvres que Lui, parce que son ministère terrestre était à son achèvement alors que le leur était sur le point de s’éclore</a:t>
            </a:r>
            <a:r>
              <a:rPr lang="fr-FR" sz="3600" dirty="0" smtClean="0">
                <a:solidFill>
                  <a:srgbClr val="0033CC"/>
                </a:solidFill>
                <a:latin typeface="Arial Rounded MT Bold" pitchFamily="34" charset="0"/>
              </a:rPr>
              <a:t>.</a:t>
            </a:r>
            <a:endParaRPr lang="en-US" sz="3600" dirty="0" smtClean="0">
              <a:solidFill>
                <a:srgbClr val="0033CC"/>
              </a:solidFill>
              <a:latin typeface="Arial Rounded MT Bold"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99FF33"/>
          </a:solidFill>
        </p:spPr>
        <p:txBody>
          <a:bodyPr>
            <a:normAutofit/>
          </a:bodyPr>
          <a:lstStyle/>
          <a:p>
            <a:pPr lvl="0" algn="just"/>
            <a:r>
              <a:rPr lang="fr-FR" sz="3600" dirty="0" smtClean="0">
                <a:latin typeface="Arial Rounded MT Bold" pitchFamily="34" charset="0"/>
              </a:rPr>
              <a:t>Dans </a:t>
            </a:r>
            <a:r>
              <a:rPr lang="fr-FR" sz="3600" dirty="0" smtClean="0">
                <a:latin typeface="Arial Rounded MT Bold" pitchFamily="34" charset="0"/>
              </a:rPr>
              <a:t>le domaine de l’évangélisation, le chrétien contemporain peut gagner beaucoup plus d’âmes à Dieu que le pouvait Jésus grâce à nos avancements en technologie.</a:t>
            </a:r>
            <a:endParaRPr lang="en-US" sz="3600" dirty="0" smtClean="0">
              <a:latin typeface="Arial Rounded MT Bold" pitchFamily="34" charset="0"/>
            </a:endParaRPr>
          </a:p>
          <a:p>
            <a:pPr lvl="0" algn="just"/>
            <a:r>
              <a:rPr lang="fr-FR" sz="3600" dirty="0" smtClean="0">
                <a:solidFill>
                  <a:srgbClr val="0033CC"/>
                </a:solidFill>
                <a:latin typeface="Arial Rounded MT Bold" pitchFamily="34" charset="0"/>
              </a:rPr>
              <a:t>Les premiers apôtres ont opéré de très grands prodiges qui sont à mêmes portées que ceux de Jésus.</a:t>
            </a:r>
            <a:endParaRPr lang="en-US" sz="3600" dirty="0" smtClean="0">
              <a:solidFill>
                <a:srgbClr val="0033CC"/>
              </a:solidFill>
              <a:latin typeface="Arial Rounded MT Bold" pitchFamily="34" charset="0"/>
            </a:endParaRPr>
          </a:p>
          <a:p>
            <a:pPr lvl="0" algn="just"/>
            <a:r>
              <a:rPr lang="fr-FR" sz="3600" dirty="0" smtClean="0">
                <a:latin typeface="Arial Rounded MT Bold" pitchFamily="34" charset="0"/>
              </a:rPr>
              <a:t>En essence, personne n’arrivera atteindre la statue de Jésus qui est le Dieu personnifié</a:t>
            </a:r>
            <a:r>
              <a:rPr lang="fr-FR" sz="3600" dirty="0" smtClean="0">
                <a:latin typeface="Arial Rounded MT Bold" pitchFamily="34" charset="0"/>
              </a:rPr>
              <a:t>.</a:t>
            </a:r>
            <a:endParaRPr lang="en-US" sz="3600" dirty="0" smtClean="0">
              <a:latin typeface="Arial Rounded MT Bold"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99FF33"/>
          </a:solidFill>
        </p:spPr>
        <p:txBody>
          <a:bodyPr>
            <a:normAutofit/>
          </a:bodyPr>
          <a:lstStyle/>
          <a:p>
            <a:pPr lvl="0" algn="just"/>
            <a:r>
              <a:rPr lang="fr-FR" sz="4800" dirty="0" smtClean="0">
                <a:latin typeface="Arial Rounded MT Bold" pitchFamily="34" charset="0"/>
              </a:rPr>
              <a:t>En </a:t>
            </a:r>
            <a:r>
              <a:rPr lang="fr-FR" sz="4800" dirty="0" smtClean="0">
                <a:latin typeface="Arial Rounded MT Bold" pitchFamily="34" charset="0"/>
              </a:rPr>
              <a:t>œuvres, Jésus veut que ses disciples le dépassent, car la nuit vient où personne ne peut travailler.</a:t>
            </a:r>
            <a:endParaRPr lang="en-US" sz="4800" dirty="0" smtClean="0">
              <a:latin typeface="Arial Rounded MT Bold" pitchFamily="34" charset="0"/>
            </a:endParaRPr>
          </a:p>
          <a:p>
            <a:pPr lvl="0" algn="just"/>
            <a:r>
              <a:rPr lang="fr-FR" sz="4800" dirty="0" smtClean="0">
                <a:solidFill>
                  <a:srgbClr val="0033CC"/>
                </a:solidFill>
                <a:latin typeface="Arial Rounded MT Bold" pitchFamily="34" charset="0"/>
              </a:rPr>
              <a:t>Nous vivons encore dans la dispensation de la grâce, dans l’ère de l’église </a:t>
            </a:r>
            <a:r>
              <a:rPr lang="fr-FR" sz="4800" dirty="0" smtClean="0">
                <a:solidFill>
                  <a:srgbClr val="0033CC"/>
                </a:solidFill>
                <a:latin typeface="Arial Rounded MT Bold" pitchFamily="34" charset="0"/>
              </a:rPr>
              <a:t>;</a:t>
            </a:r>
            <a:endParaRPr lang="en-US" sz="4800" dirty="0" smtClean="0">
              <a:solidFill>
                <a:srgbClr val="0033CC"/>
              </a:solidFill>
              <a:latin typeface="Arial Rounded MT Bold"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99FF33"/>
          </a:solidFill>
        </p:spPr>
        <p:txBody>
          <a:bodyPr>
            <a:noAutofit/>
          </a:bodyPr>
          <a:lstStyle/>
          <a:p>
            <a:pPr lvl="0" algn="just"/>
            <a:r>
              <a:rPr lang="fr-FR" sz="4000" dirty="0" smtClean="0">
                <a:latin typeface="Arial Rounded MT Bold" pitchFamily="34" charset="0"/>
              </a:rPr>
              <a:t>Nous </a:t>
            </a:r>
            <a:r>
              <a:rPr lang="fr-FR" sz="4000" dirty="0" smtClean="0">
                <a:latin typeface="Arial Rounded MT Bold" pitchFamily="34" charset="0"/>
              </a:rPr>
              <a:t>avons le même Saint Esprit à notre coté avec les mêmes dispositions et la même libéralité qu’il a dispensé aux premiers apôtres.</a:t>
            </a:r>
            <a:endParaRPr lang="en-US" sz="4000" dirty="0" smtClean="0">
              <a:latin typeface="Arial Rounded MT Bold" pitchFamily="34" charset="0"/>
            </a:endParaRPr>
          </a:p>
          <a:p>
            <a:pPr lvl="0" algn="just"/>
            <a:r>
              <a:rPr lang="fr-FR" sz="4000" dirty="0" smtClean="0">
                <a:solidFill>
                  <a:srgbClr val="0033CC"/>
                </a:solidFill>
                <a:latin typeface="Arial Rounded MT Bold" pitchFamily="34" charset="0"/>
              </a:rPr>
              <a:t>Notre manque de foi est la seule déduction qui nous empêche de faire les mêmes exploits qu’aux saints du premier siècle.   </a:t>
            </a:r>
            <a:endParaRPr lang="en-US" sz="4000" dirty="0">
              <a:solidFill>
                <a:srgbClr val="0033CC"/>
              </a:solidFill>
              <a:latin typeface="Arial Rounded MT Bold"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40000"/>
              <a:lumOff val="60000"/>
            </a:schemeClr>
          </a:solidFill>
        </p:spPr>
        <p:txBody>
          <a:bodyPr>
            <a:normAutofit fontScale="92500"/>
          </a:bodyPr>
          <a:lstStyle/>
          <a:p>
            <a:pPr algn="just"/>
            <a:r>
              <a:rPr lang="fr-FR" sz="4000" dirty="0" smtClean="0">
                <a:solidFill>
                  <a:srgbClr val="FF0000"/>
                </a:solidFill>
                <a:latin typeface="Arial Rounded MT Bold" pitchFamily="34" charset="0"/>
              </a:rPr>
              <a:t>41 Pourquoi vois-tu la paille qui est dans l’œil de ton frère, et n'aperçois-tu pas la poutre qui est dans ton œil?</a:t>
            </a:r>
            <a:endParaRPr lang="en-US" sz="4000" dirty="0" smtClean="0">
              <a:solidFill>
                <a:srgbClr val="FF0000"/>
              </a:solidFill>
              <a:latin typeface="Arial Rounded MT Bold" pitchFamily="34" charset="0"/>
            </a:endParaRPr>
          </a:p>
          <a:p>
            <a:pPr algn="just"/>
            <a:r>
              <a:rPr lang="fr-FR" sz="4000" dirty="0" smtClean="0">
                <a:latin typeface="Arial Rounded MT Bold" pitchFamily="34" charset="0"/>
              </a:rPr>
              <a:t>42 Ou comment peux-tu dire à ton frère: Frère, laisse-moi ôter la paille qui est dans ton œil, toi qui ne vois pas la poutre qui est dans le tien? Hypocrite, ôte premièrement la poutre de ton œil, et alors tu verras comment ôter la paille qui est dans l’œil de ton frère</a:t>
            </a:r>
            <a:r>
              <a:rPr lang="fr-FR" sz="4000" dirty="0" smtClean="0">
                <a:latin typeface="Arial Rounded MT Bold" pitchFamily="34" charset="0"/>
              </a:rPr>
              <a:t>.</a:t>
            </a:r>
            <a:endParaRPr lang="en-US" sz="4000" dirty="0" smtClean="0">
              <a:latin typeface="Arial Rounded MT Bold"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40000"/>
              <a:lumOff val="60000"/>
            </a:schemeClr>
          </a:solidFill>
        </p:spPr>
        <p:txBody>
          <a:bodyPr>
            <a:normAutofit/>
          </a:bodyPr>
          <a:lstStyle/>
          <a:p>
            <a:pPr lvl="0" algn="just"/>
            <a:r>
              <a:rPr lang="fr-FR" sz="4000" dirty="0" smtClean="0">
                <a:latin typeface="Arial Rounded MT Bold" pitchFamily="34" charset="0"/>
              </a:rPr>
              <a:t>On </a:t>
            </a:r>
            <a:r>
              <a:rPr lang="fr-FR" sz="4000" dirty="0" smtClean="0">
                <a:latin typeface="Arial Rounded MT Bold" pitchFamily="34" charset="0"/>
              </a:rPr>
              <a:t>a toujours tendance à magnifier les fautes d’autrui tout minimisant les nôtres.</a:t>
            </a:r>
            <a:endParaRPr lang="en-US" sz="4000" dirty="0" smtClean="0">
              <a:latin typeface="Arial Rounded MT Bold" pitchFamily="34" charset="0"/>
            </a:endParaRPr>
          </a:p>
          <a:p>
            <a:pPr lvl="0" algn="just"/>
            <a:r>
              <a:rPr lang="fr-FR" sz="4000" dirty="0" smtClean="0">
                <a:solidFill>
                  <a:srgbClr val="FF0000"/>
                </a:solidFill>
                <a:latin typeface="Arial Rounded MT Bold" pitchFamily="34" charset="0"/>
              </a:rPr>
              <a:t>Dieu veut que nous nous occupions premièrement de nos propres faiblesses.</a:t>
            </a:r>
            <a:endParaRPr lang="en-US" sz="4000" dirty="0" smtClean="0">
              <a:solidFill>
                <a:srgbClr val="FF0000"/>
              </a:solidFill>
              <a:latin typeface="Arial Rounded MT Bold" pitchFamily="34" charset="0"/>
            </a:endParaRPr>
          </a:p>
          <a:p>
            <a:pPr lvl="0" algn="just"/>
            <a:r>
              <a:rPr lang="fr-FR" sz="4000" dirty="0" smtClean="0">
                <a:latin typeface="Arial Rounded MT Bold" pitchFamily="34" charset="0"/>
              </a:rPr>
              <a:t>Cette hypocrisie est si évidente chez chacun de nous ; nous nous percevons êtres meilleurs que nous en sommes devant Dieu</a:t>
            </a:r>
            <a:r>
              <a:rPr lang="fr-FR" sz="4000" dirty="0" smtClean="0">
                <a:latin typeface="Arial Rounded MT Bold" pitchFamily="34" charset="0"/>
              </a:rPr>
              <a:t>.</a:t>
            </a:r>
            <a:endParaRPr lang="en-US" sz="4000" dirty="0" smtClean="0">
              <a:latin typeface="Arial Rounded MT Bold"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40000"/>
              <a:lumOff val="60000"/>
            </a:schemeClr>
          </a:solidFill>
        </p:spPr>
        <p:txBody>
          <a:bodyPr>
            <a:normAutofit lnSpcReduction="10000"/>
          </a:bodyPr>
          <a:lstStyle/>
          <a:p>
            <a:pPr algn="just"/>
            <a:r>
              <a:rPr lang="fr-FR" sz="4000" dirty="0" smtClean="0">
                <a:latin typeface="Arial Rounded MT Bold" pitchFamily="34" charset="0"/>
              </a:rPr>
              <a:t>Luc </a:t>
            </a:r>
            <a:r>
              <a:rPr lang="fr-FR" sz="4000" dirty="0" smtClean="0">
                <a:latin typeface="Arial Rounded MT Bold" pitchFamily="34" charset="0"/>
              </a:rPr>
              <a:t>18:11-14 </a:t>
            </a:r>
            <a:endParaRPr lang="en-US" sz="4000" dirty="0" smtClean="0">
              <a:latin typeface="Arial Rounded MT Bold" pitchFamily="34" charset="0"/>
            </a:endParaRPr>
          </a:p>
          <a:p>
            <a:pPr algn="just"/>
            <a:r>
              <a:rPr lang="fr-FR" sz="4000" dirty="0" smtClean="0">
                <a:solidFill>
                  <a:srgbClr val="FF0000"/>
                </a:solidFill>
                <a:latin typeface="Arial Rounded MT Bold" pitchFamily="34" charset="0"/>
              </a:rPr>
              <a:t>11Le pharisien, debout, priait ainsi en lui-même: O Dieu, je te rends grâces de ce que je ne suis pas comme le reste des hommes, qui sont ravisseurs, injustes, adultères, ou même comme ce publicain;</a:t>
            </a:r>
            <a:endParaRPr lang="en-US" sz="4000" dirty="0" smtClean="0">
              <a:solidFill>
                <a:srgbClr val="FF0000"/>
              </a:solidFill>
              <a:latin typeface="Arial Rounded MT Bold" pitchFamily="34" charset="0"/>
            </a:endParaRPr>
          </a:p>
          <a:p>
            <a:pPr algn="just"/>
            <a:r>
              <a:rPr lang="fr-FR" sz="4000" dirty="0" smtClean="0">
                <a:latin typeface="Arial Rounded MT Bold" pitchFamily="34" charset="0"/>
              </a:rPr>
              <a:t>Lu 18:12 je jeûne deux fois la semaine, je donne la dîme de tous mes revenus</a:t>
            </a:r>
            <a:r>
              <a:rPr lang="fr-FR" sz="4000" dirty="0" smtClean="0">
                <a:latin typeface="Arial Rounded MT Bold" pitchFamily="34" charset="0"/>
              </a:rPr>
              <a:t>.</a:t>
            </a:r>
            <a:endParaRPr lang="en-US" sz="4000" dirty="0" smtClean="0">
              <a:latin typeface="Arial Rounded MT Bold"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40000"/>
              <a:lumOff val="60000"/>
            </a:schemeClr>
          </a:solidFill>
        </p:spPr>
        <p:txBody>
          <a:bodyPr>
            <a:normAutofit lnSpcReduction="10000"/>
          </a:bodyPr>
          <a:lstStyle/>
          <a:p>
            <a:pPr algn="just"/>
            <a:r>
              <a:rPr lang="fr-FR" sz="4000" dirty="0" smtClean="0">
                <a:latin typeface="Arial Rounded MT Bold" pitchFamily="34" charset="0"/>
              </a:rPr>
              <a:t>13 </a:t>
            </a:r>
            <a:r>
              <a:rPr lang="fr-FR" sz="4000" dirty="0" smtClean="0">
                <a:latin typeface="Arial Rounded MT Bold" pitchFamily="34" charset="0"/>
              </a:rPr>
              <a:t>Le publicain, se tenant à distance, n'osait même pas lever les yeux au ciel; mais il se frappait la poitrine, en disant: O Dieu, sois apaisé envers moi, qui suis un pécheur.</a:t>
            </a:r>
            <a:endParaRPr lang="en-US" sz="4000" dirty="0" smtClean="0">
              <a:latin typeface="Arial Rounded MT Bold" pitchFamily="34" charset="0"/>
            </a:endParaRPr>
          </a:p>
          <a:p>
            <a:pPr algn="just"/>
            <a:r>
              <a:rPr lang="fr-FR" sz="4000" dirty="0" smtClean="0">
                <a:solidFill>
                  <a:srgbClr val="FF0000"/>
                </a:solidFill>
                <a:latin typeface="Arial Rounded MT Bold" pitchFamily="34" charset="0"/>
              </a:rPr>
              <a:t>14 Je vous le dis, celui-ci descendit dans sa maison justifié, plutôt que l'autre. Car quiconque s'élève sera abaissé, et celui qui s'abaisse sera élevé</a:t>
            </a:r>
            <a:r>
              <a:rPr lang="fr-FR" sz="4000" dirty="0" smtClean="0">
                <a:solidFill>
                  <a:srgbClr val="FF0000"/>
                </a:solidFill>
                <a:latin typeface="Arial Rounded MT Bold" pitchFamily="34" charset="0"/>
              </a:rPr>
              <a:t>.</a:t>
            </a:r>
            <a:endParaRPr lang="en-US" sz="4000" dirty="0" smtClean="0">
              <a:solidFill>
                <a:srgbClr val="FF0000"/>
              </a:solidFill>
              <a:latin typeface="Arial Rounded MT Bold"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40000"/>
              <a:lumOff val="60000"/>
            </a:schemeClr>
          </a:solidFill>
        </p:spPr>
        <p:txBody>
          <a:bodyPr>
            <a:normAutofit/>
          </a:bodyPr>
          <a:lstStyle/>
          <a:p>
            <a:pPr lvl="0" algn="just"/>
            <a:r>
              <a:rPr lang="fr-FR" sz="4400" dirty="0" smtClean="0">
                <a:latin typeface="Arial Rounded MT Bold" pitchFamily="34" charset="0"/>
              </a:rPr>
              <a:t>Quand </a:t>
            </a:r>
            <a:r>
              <a:rPr lang="fr-FR" sz="4400" dirty="0" smtClean="0">
                <a:latin typeface="Arial Rounded MT Bold" pitchFamily="34" charset="0"/>
              </a:rPr>
              <a:t>tu arriveras à ôter la poutre de ton œil, tu sauras comment aider un frère à s’en débarrasser de la sienne.</a:t>
            </a:r>
            <a:endParaRPr lang="en-US" sz="4400" dirty="0" smtClean="0">
              <a:latin typeface="Arial Rounded MT Bold" pitchFamily="34" charset="0"/>
            </a:endParaRPr>
          </a:p>
          <a:p>
            <a:pPr lvl="0" algn="just"/>
            <a:r>
              <a:rPr lang="fr-FR" sz="4400" dirty="0" smtClean="0">
                <a:solidFill>
                  <a:srgbClr val="FF0000"/>
                </a:solidFill>
                <a:latin typeface="Arial Rounded MT Bold" pitchFamily="34" charset="0"/>
              </a:rPr>
              <a:t>C’est beaucoup plus facile à prêcher aux autres que de mettre en pratique son propre message</a:t>
            </a:r>
            <a:r>
              <a:rPr lang="fr-FR" sz="4400" dirty="0" smtClean="0">
                <a:solidFill>
                  <a:srgbClr val="FF0000"/>
                </a:solidFill>
                <a:latin typeface="Arial Rounded MT Bold" pitchFamily="34" charset="0"/>
              </a:rPr>
              <a:t>.</a:t>
            </a:r>
            <a:endParaRPr lang="en-US" sz="4400" dirty="0" smtClean="0">
              <a:solidFill>
                <a:srgbClr val="FF0000"/>
              </a:solidFill>
              <a:latin typeface="Arial Rounded MT Bold"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40000"/>
              <a:lumOff val="60000"/>
            </a:schemeClr>
          </a:solidFill>
        </p:spPr>
        <p:txBody>
          <a:bodyPr>
            <a:normAutofit/>
          </a:bodyPr>
          <a:lstStyle/>
          <a:p>
            <a:pPr lvl="0" algn="just"/>
            <a:r>
              <a:rPr lang="fr-FR" sz="4000" dirty="0" smtClean="0">
                <a:latin typeface="Arial Rounded MT Bold" pitchFamily="34" charset="0"/>
              </a:rPr>
              <a:t>Certaines </a:t>
            </a:r>
            <a:r>
              <a:rPr lang="fr-FR" sz="4000" dirty="0" smtClean="0">
                <a:latin typeface="Arial Rounded MT Bold" pitchFamily="34" charset="0"/>
              </a:rPr>
              <a:t>dénominations font croire à leurs adhérents qu’ils sont au centre du cœur de Dieu parce qu’ils partagent leurs persuasions doctrinales erronées ou </a:t>
            </a:r>
            <a:r>
              <a:rPr lang="fr-FR" sz="4000" dirty="0" smtClean="0">
                <a:latin typeface="Arial Rounded MT Bold" pitchFamily="34" charset="0"/>
              </a:rPr>
              <a:t>pas;</a:t>
            </a:r>
            <a:endParaRPr lang="en-US" sz="4000" dirty="0" smtClean="0">
              <a:latin typeface="Arial Rounded MT Bold" pitchFamily="34" charset="0"/>
            </a:endParaRPr>
          </a:p>
          <a:p>
            <a:pPr lvl="0" algn="just"/>
            <a:r>
              <a:rPr lang="fr-FR" sz="4000" dirty="0" smtClean="0">
                <a:solidFill>
                  <a:srgbClr val="FF0000"/>
                </a:solidFill>
                <a:latin typeface="Arial Rounded MT Bold" pitchFamily="34" charset="0"/>
              </a:rPr>
              <a:t>Ces adeptes acceptent cette </a:t>
            </a:r>
            <a:r>
              <a:rPr lang="fr-FR" sz="4000" dirty="0" smtClean="0">
                <a:solidFill>
                  <a:srgbClr val="FF0000"/>
                </a:solidFill>
                <a:latin typeface="Arial Rounded MT Bold" pitchFamily="34" charset="0"/>
              </a:rPr>
              <a:t>version comme étant leur identité devant Dieu et regardent les autres mépris. </a:t>
            </a:r>
            <a:endParaRPr lang="en-US" sz="1800" dirty="0" smtClean="0">
              <a:solidFill>
                <a:srgbClr val="FF0000"/>
              </a:solidFill>
              <a:latin typeface="Arial Rounded MT Bold" pitchFamily="34" charset="0"/>
            </a:endParaRPr>
          </a:p>
          <a:p>
            <a:endParaRPr lang="en-US" sz="4000" dirty="0">
              <a:solidFill>
                <a:srgbClr val="002060"/>
              </a:solidFill>
              <a:latin typeface="Arial Rounded MT Bold"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a:bodyPr>
          <a:lstStyle/>
          <a:p>
            <a:pPr algn="just"/>
            <a:r>
              <a:rPr lang="fr-FR" sz="4000" dirty="0" smtClean="0">
                <a:latin typeface="Arial Rounded MT Bold" pitchFamily="34" charset="0"/>
              </a:rPr>
              <a:t>Luc 6:43 </a:t>
            </a:r>
            <a:r>
              <a:rPr lang="fr-FR" sz="4000" dirty="0" smtClean="0">
                <a:latin typeface="Arial Rounded MT Bold" pitchFamily="34" charset="0"/>
              </a:rPr>
              <a:t>Ce n'est pas un bon arbre qui porte du mauvais fruit, ni un mauvais arbre qui porte du bon fruit.</a:t>
            </a:r>
            <a:endParaRPr lang="en-US" sz="4000" dirty="0" smtClean="0">
              <a:latin typeface="Arial Rounded MT Bold" pitchFamily="34" charset="0"/>
            </a:endParaRPr>
          </a:p>
          <a:p>
            <a:pPr algn="just"/>
            <a:r>
              <a:rPr lang="fr-FR" sz="4000" dirty="0" smtClean="0">
                <a:solidFill>
                  <a:srgbClr val="460000"/>
                </a:solidFill>
                <a:latin typeface="Arial Rounded MT Bold" pitchFamily="34" charset="0"/>
              </a:rPr>
              <a:t>44 Car chaque arbre se connaît à son fruit. On ne cueille pas des figues sur des épines, et l'on ne vendange pas des raisins sur des ronces</a:t>
            </a:r>
            <a:r>
              <a:rPr lang="fr-FR" sz="4000" dirty="0" smtClean="0">
                <a:solidFill>
                  <a:srgbClr val="460000"/>
                </a:solidFill>
                <a:latin typeface="Arial Rounded MT Bold" pitchFamily="34" charset="0"/>
              </a:rPr>
              <a:t>.</a:t>
            </a:r>
            <a:endParaRPr lang="en-US" sz="4000" dirty="0" smtClean="0">
              <a:solidFill>
                <a:srgbClr val="460000"/>
              </a:solidFill>
              <a:latin typeface="Arial Rounded MT Bold"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lnSpcReduction="10000"/>
          </a:bodyPr>
          <a:lstStyle/>
          <a:p>
            <a:pPr lvl="0" algn="just"/>
            <a:r>
              <a:rPr lang="fr-FR" sz="4000" dirty="0" smtClean="0">
                <a:latin typeface="Arial Rounded MT Bold" pitchFamily="34" charset="0"/>
              </a:rPr>
              <a:t>Chaque </a:t>
            </a:r>
            <a:r>
              <a:rPr lang="fr-FR" sz="4000" dirty="0" smtClean="0">
                <a:latin typeface="Arial Rounded MT Bold" pitchFamily="34" charset="0"/>
              </a:rPr>
              <a:t>arbre se reconnaît par son fruit.</a:t>
            </a:r>
            <a:endParaRPr lang="en-US" sz="4000" dirty="0" smtClean="0">
              <a:latin typeface="Arial Rounded MT Bold" pitchFamily="34" charset="0"/>
            </a:endParaRPr>
          </a:p>
          <a:p>
            <a:pPr lvl="0" algn="just"/>
            <a:r>
              <a:rPr lang="fr-FR" sz="4000" dirty="0" smtClean="0">
                <a:solidFill>
                  <a:srgbClr val="460000"/>
                </a:solidFill>
                <a:latin typeface="Arial Rounded MT Bold" pitchFamily="34" charset="0"/>
              </a:rPr>
              <a:t>On finira par distinguer les chrétiens authentiques des faux par leurs œuvres.</a:t>
            </a:r>
            <a:endParaRPr lang="en-US" sz="4000" dirty="0" smtClean="0">
              <a:solidFill>
                <a:srgbClr val="460000"/>
              </a:solidFill>
              <a:latin typeface="Arial Rounded MT Bold" pitchFamily="34" charset="0"/>
            </a:endParaRPr>
          </a:p>
          <a:p>
            <a:pPr lvl="0" algn="just"/>
            <a:r>
              <a:rPr lang="fr-FR" sz="4000" dirty="0" smtClean="0">
                <a:latin typeface="Arial Rounded MT Bold" pitchFamily="34" charset="0"/>
              </a:rPr>
              <a:t>Le fruit dit de la vraie nature de l’arbre.</a:t>
            </a:r>
            <a:endParaRPr lang="en-US" sz="4000" dirty="0" smtClean="0">
              <a:latin typeface="Arial Rounded MT Bold" pitchFamily="34" charset="0"/>
            </a:endParaRPr>
          </a:p>
          <a:p>
            <a:pPr lvl="0" algn="just"/>
            <a:r>
              <a:rPr lang="fr-FR" sz="4000" dirty="0" smtClean="0">
                <a:solidFill>
                  <a:srgbClr val="460000"/>
                </a:solidFill>
                <a:latin typeface="Arial Rounded MT Bold" pitchFamily="34" charset="0"/>
              </a:rPr>
              <a:t>Pour un manguier, le fruit dit de quelle sorte de mangue il s’agit ; le fruit dit aussi si l’arbre est bon ou mauvais.</a:t>
            </a:r>
            <a:endParaRPr lang="en-US" sz="4000" dirty="0">
              <a:solidFill>
                <a:srgbClr val="460000"/>
              </a:solidFill>
              <a:latin typeface="Arial Rounded MT Bold" pitchFamily="3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0000"/>
          </a:solidFill>
        </p:spPr>
        <p:txBody>
          <a:bodyPr>
            <a:normAutofit fontScale="92500" lnSpcReduction="10000"/>
          </a:bodyPr>
          <a:lstStyle/>
          <a:p>
            <a:pPr algn="just"/>
            <a:r>
              <a:rPr lang="fr-FR" sz="4400" dirty="0" smtClean="0">
                <a:solidFill>
                  <a:schemeClr val="bg1"/>
                </a:solidFill>
                <a:latin typeface="Arial Rounded MT Bold" pitchFamily="34" charset="0"/>
              </a:rPr>
              <a:t>45 L'homme bon tire de bonnes choses du bon trésor de son cœur, et le méchant tire de mauvaises choses de son mauvais trésor; car c'est de l'abondance du cœur que la bouche parle.</a:t>
            </a:r>
            <a:endParaRPr lang="en-US" sz="4400" dirty="0" smtClean="0">
              <a:solidFill>
                <a:schemeClr val="bg1"/>
              </a:solidFill>
              <a:latin typeface="Arial Rounded MT Bold" pitchFamily="34" charset="0"/>
            </a:endParaRPr>
          </a:p>
          <a:p>
            <a:pPr lvl="0" algn="just"/>
            <a:r>
              <a:rPr lang="fr-FR" sz="4400" dirty="0" smtClean="0">
                <a:latin typeface="Arial Rounded MT Bold" pitchFamily="34" charset="0"/>
              </a:rPr>
              <a:t>Exemples de la sœur qui répétait une sottise du haut de la chair parce qu’elle s’était détonée dans chant qu’elle chantait</a:t>
            </a:r>
            <a:r>
              <a:rPr lang="fr-FR" sz="4400" dirty="0" smtClean="0">
                <a:latin typeface="Arial Rounded MT Bold" pitchFamily="34" charset="0"/>
              </a:rPr>
              <a:t>.</a:t>
            </a:r>
            <a:endParaRPr lang="en-US" sz="4400" dirty="0" smtClean="0">
              <a:latin typeface="Arial Rounded MT Bold" pitchFamily="3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0000"/>
          </a:solidFill>
        </p:spPr>
        <p:txBody>
          <a:bodyPr>
            <a:normAutofit/>
          </a:bodyPr>
          <a:lstStyle/>
          <a:p>
            <a:pPr lvl="0" algn="just"/>
            <a:r>
              <a:rPr lang="fr-FR" sz="4400" dirty="0" smtClean="0">
                <a:solidFill>
                  <a:schemeClr val="bg1"/>
                </a:solidFill>
                <a:latin typeface="Arial Rounded MT Bold" pitchFamily="34" charset="0"/>
              </a:rPr>
              <a:t>Exemple </a:t>
            </a:r>
            <a:r>
              <a:rPr lang="fr-FR" sz="4400" dirty="0" smtClean="0">
                <a:solidFill>
                  <a:schemeClr val="bg1"/>
                </a:solidFill>
                <a:latin typeface="Arial Rounded MT Bold" pitchFamily="34" charset="0"/>
              </a:rPr>
              <a:t>du pasteur qui utilisait un langage vulgaire parce qu’on lui faisait savoir qu’il n’y avait pas assez d’argent dans la caisse de l’église pour acquitter à son salaire pour le mois approchant.</a:t>
            </a:r>
            <a:endParaRPr lang="en-US" sz="4400" dirty="0" smtClean="0">
              <a:solidFill>
                <a:schemeClr val="bg1"/>
              </a:solidFill>
              <a:latin typeface="Arial Rounded MT Bold" pitchFamily="34" charset="0"/>
            </a:endParaRPr>
          </a:p>
          <a:p>
            <a:pPr lvl="0" algn="just"/>
            <a:r>
              <a:rPr lang="fr-FR" sz="4400" dirty="0" smtClean="0">
                <a:latin typeface="Arial Rounded MT Bold" pitchFamily="34" charset="0"/>
              </a:rPr>
              <a:t>« </a:t>
            </a:r>
            <a:r>
              <a:rPr lang="fr-FR" sz="4400" i="1" dirty="0" smtClean="0">
                <a:latin typeface="Arial Rounded MT Bold" pitchFamily="34" charset="0"/>
              </a:rPr>
              <a:t>Chasse le naturel, il revient au galop</a:t>
            </a:r>
            <a:r>
              <a:rPr lang="fr-FR" sz="4400" dirty="0" smtClean="0">
                <a:latin typeface="Arial Rounded MT Bold" pitchFamily="34" charset="0"/>
              </a:rPr>
              <a:t>. </a:t>
            </a:r>
            <a:r>
              <a:rPr lang="fr-FR" sz="4400" dirty="0" smtClean="0">
                <a:latin typeface="Arial Rounded MT Bold" pitchFamily="34" charset="0"/>
              </a:rPr>
              <a:t>»</a:t>
            </a:r>
            <a:endParaRPr lang="en-US" sz="4400" dirty="0" smtClean="0">
              <a:latin typeface="Arial Rounded MT Bold" pitchFamily="34"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0000"/>
          </a:solidFill>
        </p:spPr>
        <p:txBody>
          <a:bodyPr>
            <a:normAutofit lnSpcReduction="10000"/>
          </a:bodyPr>
          <a:lstStyle/>
          <a:p>
            <a:pPr lvl="0" algn="just"/>
            <a:r>
              <a:rPr lang="fr-FR" sz="4400" dirty="0" smtClean="0">
                <a:solidFill>
                  <a:schemeClr val="bg1"/>
                </a:solidFill>
                <a:latin typeface="Arial Rounded MT Bold" pitchFamily="34" charset="0"/>
              </a:rPr>
              <a:t>La </a:t>
            </a:r>
            <a:r>
              <a:rPr lang="fr-FR" sz="4400" dirty="0" smtClean="0">
                <a:solidFill>
                  <a:schemeClr val="bg1"/>
                </a:solidFill>
                <a:latin typeface="Arial Rounded MT Bold" pitchFamily="34" charset="0"/>
              </a:rPr>
              <a:t>bouche va résonner ce qui se passe au fond du cœur.</a:t>
            </a:r>
            <a:endParaRPr lang="en-US" sz="4400" dirty="0" smtClean="0">
              <a:solidFill>
                <a:schemeClr val="bg1"/>
              </a:solidFill>
              <a:latin typeface="Arial Rounded MT Bold" pitchFamily="34" charset="0"/>
            </a:endParaRPr>
          </a:p>
          <a:p>
            <a:pPr lvl="0" algn="just"/>
            <a:r>
              <a:rPr lang="fr-FR" sz="4400" dirty="0" smtClean="0">
                <a:latin typeface="Arial Rounded MT Bold" pitchFamily="34" charset="0"/>
              </a:rPr>
              <a:t>Du bon arbre sortira du bon fruit.</a:t>
            </a:r>
            <a:endParaRPr lang="en-US" sz="4400" dirty="0" smtClean="0">
              <a:latin typeface="Arial Rounded MT Bold" pitchFamily="34" charset="0"/>
            </a:endParaRPr>
          </a:p>
          <a:p>
            <a:pPr lvl="0" algn="just"/>
            <a:r>
              <a:rPr lang="fr-FR" sz="4400" dirty="0" smtClean="0">
                <a:solidFill>
                  <a:schemeClr val="bg1"/>
                </a:solidFill>
                <a:latin typeface="Arial Rounded MT Bold" pitchFamily="34" charset="0"/>
              </a:rPr>
              <a:t>Du mauvais arbre sortirait du mauvais fruit.</a:t>
            </a:r>
            <a:endParaRPr lang="en-US" sz="4400" dirty="0" smtClean="0">
              <a:solidFill>
                <a:schemeClr val="bg1"/>
              </a:solidFill>
              <a:latin typeface="Arial Rounded MT Bold" pitchFamily="34" charset="0"/>
            </a:endParaRPr>
          </a:p>
          <a:p>
            <a:pPr lvl="0" algn="just"/>
            <a:r>
              <a:rPr lang="fr-FR" sz="4400" dirty="0" smtClean="0">
                <a:latin typeface="Arial Rounded MT Bold" pitchFamily="34" charset="0"/>
              </a:rPr>
              <a:t>Seule la régénération du Saint Esprit peut réorienter l’homme naturel vers la statue de Jésus Christ</a:t>
            </a:r>
            <a:r>
              <a:rPr lang="fr-FR" sz="4400" dirty="0" smtClean="0">
                <a:latin typeface="Arial Rounded MT Bold" pitchFamily="34" charset="0"/>
              </a:rPr>
              <a:t>.</a:t>
            </a:r>
            <a:r>
              <a:rPr lang="fr-FR" sz="4400" dirty="0" smtClean="0">
                <a:latin typeface="Arial Rounded MT Bold" pitchFamily="34" charset="0"/>
              </a:rPr>
              <a:t> </a:t>
            </a:r>
            <a:endParaRPr lang="en-US" sz="4400" dirty="0">
              <a:latin typeface="Arial Rounded MT Bold" pitchFamily="34"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70C0"/>
          </a:solidFill>
        </p:spPr>
        <p:txBody>
          <a:bodyPr>
            <a:normAutofit lnSpcReduction="10000"/>
          </a:bodyPr>
          <a:lstStyle/>
          <a:p>
            <a:pPr algn="just"/>
            <a:r>
              <a:rPr lang="fr-FR" sz="4000" dirty="0" smtClean="0">
                <a:latin typeface="Arial Rounded MT Bold" pitchFamily="34" charset="0"/>
              </a:rPr>
              <a:t>46 Pourquoi m'appelez-vous Seigneur, Seigneur! et ne faites-vous pas ce que je dis?</a:t>
            </a:r>
            <a:endParaRPr lang="en-US" sz="4000" dirty="0" smtClean="0">
              <a:latin typeface="Arial Rounded MT Bold" pitchFamily="34" charset="0"/>
            </a:endParaRPr>
          </a:p>
          <a:p>
            <a:pPr lvl="0" algn="just"/>
            <a:r>
              <a:rPr lang="fr-FR" sz="4000" dirty="0" smtClean="0">
                <a:solidFill>
                  <a:schemeClr val="bg1"/>
                </a:solidFill>
                <a:latin typeface="Arial Rounded MT Bold" pitchFamily="34" charset="0"/>
              </a:rPr>
              <a:t>L’inconsistance commune des religieux non-régénérés.</a:t>
            </a:r>
            <a:endParaRPr lang="en-US" sz="4000" dirty="0" smtClean="0">
              <a:solidFill>
                <a:schemeClr val="bg1"/>
              </a:solidFill>
              <a:latin typeface="Arial Rounded MT Bold" pitchFamily="34" charset="0"/>
            </a:endParaRPr>
          </a:p>
          <a:p>
            <a:pPr lvl="0" algn="just"/>
            <a:r>
              <a:rPr lang="fr-FR" sz="4000" dirty="0" smtClean="0">
                <a:latin typeface="Arial Rounded MT Bold" pitchFamily="34" charset="0"/>
              </a:rPr>
              <a:t>On atteste la seigneurie de Jésus dans la bouche, puis on le traître comme tout autre.</a:t>
            </a:r>
            <a:endParaRPr lang="en-US" sz="4000" dirty="0" smtClean="0">
              <a:latin typeface="Arial Rounded MT Bold" pitchFamily="34" charset="0"/>
            </a:endParaRPr>
          </a:p>
          <a:p>
            <a:pPr lvl="0" algn="just"/>
            <a:r>
              <a:rPr lang="fr-FR" sz="4000" dirty="0" smtClean="0">
                <a:solidFill>
                  <a:schemeClr val="bg1"/>
                </a:solidFill>
                <a:latin typeface="Arial Rounded MT Bold" pitchFamily="34" charset="0"/>
              </a:rPr>
              <a:t>Seigneur, Seigneur fait l’idée d’une dévotion profonde à l’égard de Jésus</a:t>
            </a:r>
            <a:r>
              <a:rPr lang="fr-FR" sz="4000" dirty="0" smtClean="0">
                <a:solidFill>
                  <a:schemeClr val="bg1"/>
                </a:solidFill>
                <a:latin typeface="Arial Rounded MT Bold" pitchFamily="34" charset="0"/>
              </a:rPr>
              <a:t>.</a:t>
            </a:r>
            <a:endParaRPr lang="en-US" sz="4000" dirty="0" smtClean="0">
              <a:solidFill>
                <a:schemeClr val="bg1"/>
              </a:solidFill>
              <a:latin typeface="Arial Rounded MT Bold" pitchFamily="34"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70C0"/>
          </a:solidFill>
        </p:spPr>
        <p:txBody>
          <a:bodyPr>
            <a:normAutofit/>
          </a:bodyPr>
          <a:lstStyle/>
          <a:p>
            <a:pPr lvl="0" algn="just"/>
            <a:r>
              <a:rPr lang="fr-FR" sz="4000" dirty="0" smtClean="0">
                <a:latin typeface="Arial Rounded MT Bold" pitchFamily="34" charset="0"/>
              </a:rPr>
              <a:t>Ils </a:t>
            </a:r>
            <a:r>
              <a:rPr lang="fr-FR" sz="4000" dirty="0" smtClean="0">
                <a:latin typeface="Arial Rounded MT Bold" pitchFamily="34" charset="0"/>
              </a:rPr>
              <a:t>disent les meilleurs Amen (s) à  l’église et perpétuent leurs vies dans les mêmes péchés.</a:t>
            </a:r>
            <a:endParaRPr lang="en-US" sz="4000" dirty="0" smtClean="0">
              <a:latin typeface="Arial Rounded MT Bold" pitchFamily="34" charset="0"/>
            </a:endParaRPr>
          </a:p>
          <a:p>
            <a:pPr lvl="0" algn="just"/>
            <a:r>
              <a:rPr lang="fr-FR" sz="4000" dirty="0" smtClean="0">
                <a:solidFill>
                  <a:schemeClr val="bg1"/>
                </a:solidFill>
                <a:latin typeface="Arial Rounded MT Bold" pitchFamily="34" charset="0"/>
              </a:rPr>
              <a:t>C’est bien la mentalité de beaucoup de personnes qui ont vécu toute leur vie sous l’influence de la foi chrétienne, intégrées dans toutes les activités de l’église et qui vivent dans la duplicité.</a:t>
            </a:r>
            <a:endParaRPr lang="en-US" sz="4000" dirty="0">
              <a:solidFill>
                <a:schemeClr val="bg1"/>
              </a:solidFill>
              <a:latin typeface="Arial Rounded MT Bold" pitchFamily="34"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fontScale="92500" lnSpcReduction="20000"/>
          </a:bodyPr>
          <a:lstStyle/>
          <a:p>
            <a:pPr algn="just"/>
            <a:r>
              <a:rPr lang="fr-FR" sz="4000" dirty="0" smtClean="0">
                <a:solidFill>
                  <a:srgbClr val="FFFF00"/>
                </a:solidFill>
                <a:latin typeface="Engravers MT" pitchFamily="18" charset="0"/>
              </a:rPr>
              <a:t>Les deux bâtisseurs</a:t>
            </a:r>
            <a:endParaRPr lang="en-US" sz="4000" dirty="0" smtClean="0">
              <a:solidFill>
                <a:srgbClr val="FFFF00"/>
              </a:solidFill>
              <a:latin typeface="Engravers MT" pitchFamily="18" charset="0"/>
            </a:endParaRPr>
          </a:p>
          <a:p>
            <a:pPr algn="just"/>
            <a:r>
              <a:rPr lang="fr-FR" sz="4000" dirty="0" smtClean="0">
                <a:latin typeface="Arial Rounded MT Bold" pitchFamily="34" charset="0"/>
              </a:rPr>
              <a:t>47 Je vous montrerai à qui est semblable tout homme qui vient à moi, entend mes paroles, et les met en pratique.</a:t>
            </a:r>
            <a:endParaRPr lang="en-US" sz="4000" dirty="0" smtClean="0">
              <a:latin typeface="Arial Rounded MT Bold" pitchFamily="34" charset="0"/>
            </a:endParaRPr>
          </a:p>
          <a:p>
            <a:pPr algn="just"/>
            <a:r>
              <a:rPr lang="fr-FR" sz="4000" dirty="0" smtClean="0">
                <a:solidFill>
                  <a:srgbClr val="FFFF00"/>
                </a:solidFill>
                <a:latin typeface="Arial Rounded MT Bold" pitchFamily="34" charset="0"/>
              </a:rPr>
              <a:t>48 Il est semblable à un homme qui, bâtissant une maison, a creusé, creusé profondément, et a posé le fondement sur le roc. Une inondation est venue, et le torrent s’est jeté contre cette maison, sans pouvoir l’ébranler, parce qu’elle était bien bâtie</a:t>
            </a:r>
            <a:r>
              <a:rPr lang="fr-FR" sz="4000" dirty="0" smtClean="0">
                <a:solidFill>
                  <a:srgbClr val="FFFF00"/>
                </a:solidFill>
                <a:latin typeface="Arial Rounded MT Bold" pitchFamily="34" charset="0"/>
              </a:rPr>
              <a:t>.</a:t>
            </a:r>
            <a:endParaRPr lang="en-US" sz="4000" dirty="0" smtClean="0">
              <a:solidFill>
                <a:srgbClr val="FFFF00"/>
              </a:solidFill>
              <a:latin typeface="Arial Rounded MT Bold" pitchFamily="34"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algn="just"/>
            <a:r>
              <a:rPr lang="fr-FR" sz="4000" dirty="0" smtClean="0">
                <a:latin typeface="Arial Rounded MT Bold" pitchFamily="34" charset="0"/>
              </a:rPr>
              <a:t>49 </a:t>
            </a:r>
            <a:r>
              <a:rPr lang="fr-FR" sz="4000" dirty="0" smtClean="0">
                <a:latin typeface="Arial Rounded MT Bold" pitchFamily="34" charset="0"/>
              </a:rPr>
              <a:t>Mais celui qui entend, et ne met pas en pratique, est semblable à un homme qui a bâti une maison sur la terre, sans fondement. Le torrent s’est jeté contre elle : aussitôt elle est tombée, et la ruine de cette maison a été grande.</a:t>
            </a:r>
            <a:endParaRPr lang="en-US" sz="4000" dirty="0" smtClean="0">
              <a:latin typeface="Arial Rounded MT Bold" pitchFamily="34" charset="0"/>
            </a:endParaRPr>
          </a:p>
          <a:p>
            <a:pPr lvl="0" algn="just"/>
            <a:r>
              <a:rPr lang="fr-FR" sz="4000" dirty="0" smtClean="0">
                <a:solidFill>
                  <a:srgbClr val="FFFF00"/>
                </a:solidFill>
                <a:latin typeface="Arial Rounded MT Bold" pitchFamily="34" charset="0"/>
              </a:rPr>
              <a:t>De la grande foule qui suivait Jésus, beaucoup étaient attirés par son éloquence et sa connaissance de la parole de Dieu</a:t>
            </a:r>
            <a:r>
              <a:rPr lang="fr-FR" sz="4000" dirty="0" smtClean="0">
                <a:solidFill>
                  <a:srgbClr val="FFFF00"/>
                </a:solidFill>
                <a:latin typeface="Arial Rounded MT Bold" pitchFamily="34" charset="0"/>
              </a:rPr>
              <a:t>.</a:t>
            </a:r>
            <a:endParaRPr lang="en-US" sz="4000" dirty="0" smtClean="0">
              <a:solidFill>
                <a:srgbClr val="FFFF00"/>
              </a:solidFill>
              <a:latin typeface="Arial Rounded MT Bold" pitchFamily="34"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fontScale="92500"/>
          </a:bodyPr>
          <a:lstStyle/>
          <a:p>
            <a:pPr lvl="0" algn="just"/>
            <a:r>
              <a:rPr lang="fr-FR" sz="4000" dirty="0" smtClean="0">
                <a:latin typeface="Arial Rounded MT Bold" pitchFamily="34" charset="0"/>
              </a:rPr>
              <a:t>Ils </a:t>
            </a:r>
            <a:r>
              <a:rPr lang="fr-FR" sz="4000" dirty="0" smtClean="0">
                <a:latin typeface="Arial Rounded MT Bold" pitchFamily="34" charset="0"/>
              </a:rPr>
              <a:t>aimaient entendre un bon discoureur. C’était l’art qui les attirait et non les paroles de Jésus.</a:t>
            </a:r>
            <a:endParaRPr lang="en-US" sz="4000" dirty="0" smtClean="0">
              <a:latin typeface="Arial Rounded MT Bold" pitchFamily="34" charset="0"/>
            </a:endParaRPr>
          </a:p>
          <a:p>
            <a:pPr lvl="0" algn="just"/>
            <a:r>
              <a:rPr lang="fr-FR" sz="4000" dirty="0" smtClean="0">
                <a:solidFill>
                  <a:srgbClr val="FFFF00"/>
                </a:solidFill>
                <a:latin typeface="Arial Rounded MT Bold" pitchFamily="34" charset="0"/>
              </a:rPr>
              <a:t>Ils aimaient analyser les paroles de Jésus pour faire des commentaires comme le font beaucoup de nos théologiens.</a:t>
            </a:r>
            <a:endParaRPr lang="en-US" sz="4000" dirty="0" smtClean="0">
              <a:solidFill>
                <a:srgbClr val="FFFF00"/>
              </a:solidFill>
              <a:latin typeface="Arial Rounded MT Bold" pitchFamily="34" charset="0"/>
            </a:endParaRPr>
          </a:p>
          <a:p>
            <a:pPr lvl="0" algn="just"/>
            <a:r>
              <a:rPr lang="fr-FR" sz="4000" dirty="0" smtClean="0">
                <a:latin typeface="Arial Rounded MT Bold" pitchFamily="34" charset="0"/>
              </a:rPr>
              <a:t>Les paroles de Jésus sont comme une fondation stable pour bâtir sa vie.</a:t>
            </a:r>
            <a:endParaRPr lang="en-US" sz="4000" dirty="0" smtClean="0">
              <a:latin typeface="Arial Rounded MT Bold" pitchFamily="34" charset="0"/>
            </a:endParaRPr>
          </a:p>
          <a:p>
            <a:pPr lvl="0" algn="just"/>
            <a:r>
              <a:rPr lang="fr-FR" sz="4000" dirty="0" smtClean="0">
                <a:solidFill>
                  <a:srgbClr val="FFFF00"/>
                </a:solidFill>
                <a:latin typeface="Arial Rounded MT Bold" pitchFamily="34" charset="0"/>
              </a:rPr>
              <a:t>Le ciel est assuré pour quiconque met en pratique les paroles de Jésus</a:t>
            </a:r>
            <a:r>
              <a:rPr lang="fr-FR" sz="4000" dirty="0" smtClean="0">
                <a:solidFill>
                  <a:srgbClr val="FFFF00"/>
                </a:solidFill>
                <a:latin typeface="Arial Rounded MT Bold" pitchFamily="34" charset="0"/>
              </a:rPr>
              <a:t>.</a:t>
            </a:r>
            <a:endParaRPr lang="en-US" sz="4000" dirty="0" smtClean="0">
              <a:solidFill>
                <a:srgbClr val="FFFF00"/>
              </a:solidFill>
              <a:latin typeface="Arial Rounded MT Bold" pitchFamily="34"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fontScale="92500"/>
          </a:bodyPr>
          <a:lstStyle/>
          <a:p>
            <a:pPr lvl="0" algn="just"/>
            <a:r>
              <a:rPr lang="fr-FR" sz="4000" dirty="0" smtClean="0">
                <a:latin typeface="Arial Rounded MT Bold" pitchFamily="34" charset="0"/>
              </a:rPr>
              <a:t>Le </a:t>
            </a:r>
            <a:r>
              <a:rPr lang="fr-FR" sz="4000" dirty="0" smtClean="0">
                <a:latin typeface="Arial Rounded MT Bold" pitchFamily="34" charset="0"/>
              </a:rPr>
              <a:t>bâtisseur sage construit sa vie sur Christ le Roc solide, tandis que le bâtisseur insensé construit sa vie à partir de la philosophie de ce monde.</a:t>
            </a:r>
            <a:endParaRPr lang="en-US" sz="4000" dirty="0" smtClean="0">
              <a:latin typeface="Arial Rounded MT Bold" pitchFamily="34" charset="0"/>
            </a:endParaRPr>
          </a:p>
          <a:p>
            <a:pPr lvl="0" algn="just"/>
            <a:r>
              <a:rPr lang="fr-FR" sz="4000" dirty="0" smtClean="0">
                <a:solidFill>
                  <a:srgbClr val="FFFF00"/>
                </a:solidFill>
                <a:latin typeface="Arial Rounded MT Bold" pitchFamily="34" charset="0"/>
              </a:rPr>
              <a:t>Les torrents de la vie éprouveront les deux maisons.</a:t>
            </a:r>
            <a:endParaRPr lang="en-US" sz="4000" dirty="0" smtClean="0">
              <a:solidFill>
                <a:srgbClr val="FFFF00"/>
              </a:solidFill>
              <a:latin typeface="Arial Rounded MT Bold" pitchFamily="34" charset="0"/>
            </a:endParaRPr>
          </a:p>
          <a:p>
            <a:pPr lvl="0" algn="just"/>
            <a:r>
              <a:rPr lang="fr-FR" sz="4000" dirty="0" smtClean="0">
                <a:latin typeface="Arial Rounded MT Bold" pitchFamily="34" charset="0"/>
              </a:rPr>
              <a:t>Une de ces maisons restera stable à sa place après l’inondation et l’autre sera emportée loin de sa fondation. </a:t>
            </a:r>
            <a:endParaRPr lang="en-US" sz="4000" dirty="0" smtClean="0">
              <a:latin typeface="Arial Rounded MT Bold" pitchFamily="34" charset="0"/>
            </a:endParaRPr>
          </a:p>
          <a:p>
            <a:pPr lvl="0" algn="just"/>
            <a:r>
              <a:rPr lang="fr-FR" sz="4000" dirty="0" smtClean="0">
                <a:solidFill>
                  <a:srgbClr val="FFFF00"/>
                </a:solidFill>
                <a:latin typeface="Arial Rounded MT Bold" pitchFamily="34" charset="0"/>
              </a:rPr>
              <a:t>Location, location, location </a:t>
            </a:r>
            <a:endParaRPr lang="en-US" sz="4000" dirty="0">
              <a:solidFill>
                <a:srgbClr val="FFFF00"/>
              </a:solidFill>
              <a:latin typeface="Arial Rounded MT Bold" pitchFamily="34"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fontScale="92500" lnSpcReduction="10000"/>
          </a:bodyPr>
          <a:lstStyle/>
          <a:p>
            <a:pPr algn="just"/>
            <a:r>
              <a:rPr lang="fr-FR" sz="4000" dirty="0" smtClean="0">
                <a:latin typeface="Arial Rounded MT Bold" pitchFamily="34" charset="0"/>
              </a:rPr>
              <a:t>Lu 7:1 ¶ Après avoir achevé tous ces discours devant le peuple qui l'écoutait, Jésus entra dans </a:t>
            </a:r>
            <a:r>
              <a:rPr lang="fr-FR" sz="4000" dirty="0" err="1" smtClean="0">
                <a:latin typeface="Arial Rounded MT Bold" pitchFamily="34" charset="0"/>
              </a:rPr>
              <a:t>Capernaüm</a:t>
            </a:r>
            <a:r>
              <a:rPr lang="fr-FR" sz="4000" dirty="0" smtClean="0">
                <a:latin typeface="Arial Rounded MT Bold" pitchFamily="34" charset="0"/>
              </a:rPr>
              <a:t>.</a:t>
            </a:r>
            <a:endParaRPr lang="en-US" sz="4000" dirty="0" smtClean="0">
              <a:latin typeface="Arial Rounded MT Bold" pitchFamily="34" charset="0"/>
            </a:endParaRPr>
          </a:p>
          <a:p>
            <a:pPr lvl="0" algn="just"/>
            <a:r>
              <a:rPr lang="en-US" sz="4000" dirty="0" smtClean="0">
                <a:solidFill>
                  <a:srgbClr val="FF0000"/>
                </a:solidFill>
                <a:latin typeface="Arial Rounded MT Bold" pitchFamily="34" charset="0"/>
              </a:rPr>
              <a:t>What a speech!</a:t>
            </a:r>
          </a:p>
          <a:p>
            <a:pPr lvl="0" algn="just"/>
            <a:r>
              <a:rPr lang="en-US" sz="4000" dirty="0" smtClean="0">
                <a:latin typeface="Arial Rounded MT Bold" pitchFamily="34" charset="0"/>
              </a:rPr>
              <a:t>Whether the Sermon on the Mount was preached in one set or a collection of the high points of many messages of Jesus, the effect remains the same.</a:t>
            </a:r>
          </a:p>
          <a:p>
            <a:pPr lvl="0" algn="just"/>
            <a:r>
              <a:rPr lang="en-US" sz="4000" dirty="0" smtClean="0">
                <a:solidFill>
                  <a:srgbClr val="FF0000"/>
                </a:solidFill>
                <a:latin typeface="Arial Rounded MT Bold" pitchFamily="34" charset="0"/>
              </a:rPr>
              <a:t>That is by far the greatest message ever preached</a:t>
            </a:r>
            <a:r>
              <a:rPr lang="en-US" sz="4000" dirty="0" smtClean="0">
                <a:solidFill>
                  <a:srgbClr val="FF0000"/>
                </a:solidFill>
                <a:latin typeface="Arial Rounded MT Bold" pitchFamily="34" charset="0"/>
              </a:rPr>
              <a:t>.</a:t>
            </a:r>
            <a:endParaRPr lang="en-US" sz="4000" dirty="0" smtClean="0">
              <a:solidFill>
                <a:srgbClr val="FF0000"/>
              </a:solidFill>
              <a:latin typeface="Arial Rounded MT Bold" pitchFamily="34"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a:bodyPr>
          <a:lstStyle/>
          <a:p>
            <a:pPr lvl="0" algn="just"/>
            <a:r>
              <a:rPr lang="en-US" sz="4000" dirty="0" smtClean="0">
                <a:latin typeface="Arial Rounded MT Bold" pitchFamily="34" charset="0"/>
              </a:rPr>
              <a:t>It </a:t>
            </a:r>
            <a:r>
              <a:rPr lang="en-US" sz="4000" dirty="0" smtClean="0">
                <a:latin typeface="Arial Rounded MT Bold" pitchFamily="34" charset="0"/>
              </a:rPr>
              <a:t>creates a storm within your physic like a commercial that keeps coming back in your mind to make you think of the product in question.</a:t>
            </a:r>
          </a:p>
          <a:p>
            <a:pPr lvl="0" algn="just"/>
            <a:r>
              <a:rPr lang="en-US" sz="4000" dirty="0" smtClean="0">
                <a:solidFill>
                  <a:srgbClr val="FF0000"/>
                </a:solidFill>
                <a:latin typeface="Arial Rounded MT Bold" pitchFamily="34" charset="0"/>
              </a:rPr>
              <a:t>You have to wrestle with some of Jesus’ saying in the sermon.</a:t>
            </a:r>
          </a:p>
          <a:p>
            <a:pPr lvl="0" algn="just"/>
            <a:r>
              <a:rPr lang="en-US" sz="4000" dirty="0" smtClean="0">
                <a:latin typeface="Arial Rounded MT Bold" pitchFamily="34" charset="0"/>
              </a:rPr>
              <a:t>You have to interpret it.</a:t>
            </a:r>
          </a:p>
          <a:p>
            <a:pPr lvl="0" algn="just"/>
            <a:r>
              <a:rPr lang="en-US" sz="4000" dirty="0" smtClean="0">
                <a:solidFill>
                  <a:srgbClr val="FF0000"/>
                </a:solidFill>
                <a:latin typeface="Arial Rounded MT Bold" pitchFamily="34" charset="0"/>
              </a:rPr>
              <a:t>You have to translate it to your daily living</a:t>
            </a:r>
            <a:r>
              <a:rPr lang="en-US" sz="4000" dirty="0" smtClean="0">
                <a:solidFill>
                  <a:srgbClr val="FF0000"/>
                </a:solidFill>
                <a:latin typeface="Arial Rounded MT Bold" pitchFamily="34" charset="0"/>
              </a:rPr>
              <a:t>.</a:t>
            </a:r>
            <a:endParaRPr lang="en-US" sz="4000" dirty="0" smtClean="0">
              <a:solidFill>
                <a:srgbClr val="FF0000"/>
              </a:solidFill>
              <a:latin typeface="Arial Rounded MT Bold" pitchFamily="34"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a:bodyPr>
          <a:lstStyle/>
          <a:p>
            <a:pPr lvl="0" algn="just"/>
            <a:r>
              <a:rPr lang="en-US" sz="4000" dirty="0" smtClean="0">
                <a:latin typeface="Arial Rounded MT Bold" pitchFamily="34" charset="0"/>
              </a:rPr>
              <a:t>The </a:t>
            </a:r>
            <a:r>
              <a:rPr lang="en-US" sz="4000" dirty="0" smtClean="0">
                <a:latin typeface="Arial Rounded MT Bold" pitchFamily="34" charset="0"/>
              </a:rPr>
              <a:t>Sermon on the Mount is full of hyperboles and yet very intriguing. It’s like you wanted to hear more, yet you’re afraid of what Jesus might say next.</a:t>
            </a:r>
          </a:p>
          <a:p>
            <a:pPr lvl="0" algn="just"/>
            <a:r>
              <a:rPr lang="en-US" sz="4000" dirty="0" smtClean="0">
                <a:solidFill>
                  <a:srgbClr val="FF0000"/>
                </a:solidFill>
                <a:latin typeface="Arial Rounded MT Bold" pitchFamily="34" charset="0"/>
              </a:rPr>
              <a:t>May God help us to extract all the principles of this sermon to our daily lives.</a:t>
            </a:r>
          </a:p>
          <a:p>
            <a:pPr lvl="0" algn="r"/>
            <a:r>
              <a:rPr lang="en-US" sz="4000" dirty="0" smtClean="0">
                <a:latin typeface="Arial Rounded MT Bold" pitchFamily="34" charset="0"/>
              </a:rPr>
              <a:t>AMEN!</a:t>
            </a:r>
          </a:p>
          <a:p>
            <a:pPr lvl="0" algn="just"/>
            <a:endParaRPr lang="en-US" sz="4000" dirty="0">
              <a:solidFill>
                <a:srgbClr val="C00000"/>
              </a:solidFill>
              <a:latin typeface="Arial Rounded MT Bold" pitchFamily="34"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fontScale="55000" lnSpcReduction="20000"/>
          </a:bodyPr>
          <a:lstStyle/>
          <a:p>
            <a:pPr algn="just"/>
            <a:r>
              <a:rPr lang="fr-FR" sz="4000" dirty="0" smtClean="0">
                <a:latin typeface="Arial Rounded MT Bold" pitchFamily="34" charset="0"/>
              </a:rPr>
              <a:t>Lu 7:1 ¶ Après avoir achevé tous ces discours devant le peuple qui l'écoutait, Jésus entra dans </a:t>
            </a:r>
            <a:r>
              <a:rPr lang="fr-FR" sz="4000" dirty="0" err="1" smtClean="0">
                <a:latin typeface="Arial Rounded MT Bold" pitchFamily="34" charset="0"/>
              </a:rPr>
              <a:t>Capernaüm</a:t>
            </a:r>
            <a:r>
              <a:rPr lang="fr-FR" sz="4000" dirty="0" smtClean="0">
                <a:latin typeface="Arial Rounded MT Bold" pitchFamily="34" charset="0"/>
              </a:rPr>
              <a:t>.</a:t>
            </a:r>
            <a:endParaRPr lang="en-US" sz="4000" dirty="0" smtClean="0">
              <a:latin typeface="Arial Rounded MT Bold" pitchFamily="34" charset="0"/>
            </a:endParaRPr>
          </a:p>
          <a:p>
            <a:pPr lvl="0" algn="just"/>
            <a:r>
              <a:rPr lang="en-US" sz="4000" dirty="0" smtClean="0">
                <a:latin typeface="Arial Rounded MT Bold" pitchFamily="34" charset="0"/>
              </a:rPr>
              <a:t>What a speech!</a:t>
            </a:r>
          </a:p>
          <a:p>
            <a:pPr lvl="0" algn="just"/>
            <a:r>
              <a:rPr lang="en-US" sz="4000" dirty="0" smtClean="0">
                <a:latin typeface="Arial Rounded MT Bold" pitchFamily="34" charset="0"/>
              </a:rPr>
              <a:t>Whether the Sermon on the Mount was preached in one set or a collection of the high points of many messages of Jesus, the effect remains the same.</a:t>
            </a:r>
          </a:p>
          <a:p>
            <a:pPr lvl="0" algn="just"/>
            <a:r>
              <a:rPr lang="en-US" sz="4000" dirty="0" smtClean="0">
                <a:latin typeface="Arial Rounded MT Bold" pitchFamily="34" charset="0"/>
              </a:rPr>
              <a:t>That is by far the greatest message ever preached.</a:t>
            </a:r>
          </a:p>
          <a:p>
            <a:pPr lvl="0" algn="just"/>
            <a:r>
              <a:rPr lang="en-US" sz="4000" dirty="0" smtClean="0">
                <a:latin typeface="Arial Rounded MT Bold" pitchFamily="34" charset="0"/>
              </a:rPr>
              <a:t>It creates a storm within your physic like a commercial that keeps coming back in your mind to make you think of the product in question.</a:t>
            </a:r>
          </a:p>
          <a:p>
            <a:pPr lvl="0" algn="just"/>
            <a:r>
              <a:rPr lang="en-US" sz="4000" dirty="0" smtClean="0">
                <a:latin typeface="Arial Rounded MT Bold" pitchFamily="34" charset="0"/>
              </a:rPr>
              <a:t>You have to wrestle with some of Jesus’ saying in the sermon.</a:t>
            </a:r>
          </a:p>
          <a:p>
            <a:pPr lvl="0" algn="just"/>
            <a:r>
              <a:rPr lang="en-US" sz="4000" dirty="0" smtClean="0">
                <a:latin typeface="Arial Rounded MT Bold" pitchFamily="34" charset="0"/>
              </a:rPr>
              <a:t>You have to interpret it.</a:t>
            </a:r>
          </a:p>
          <a:p>
            <a:pPr lvl="0" algn="just"/>
            <a:r>
              <a:rPr lang="en-US" sz="4000" dirty="0" smtClean="0">
                <a:latin typeface="Arial Rounded MT Bold" pitchFamily="34" charset="0"/>
              </a:rPr>
              <a:t>You have to translate it to your daily living.</a:t>
            </a:r>
          </a:p>
          <a:p>
            <a:pPr lvl="0" algn="just"/>
            <a:r>
              <a:rPr lang="en-US" sz="4000" dirty="0" smtClean="0">
                <a:latin typeface="Arial Rounded MT Bold" pitchFamily="34" charset="0"/>
              </a:rPr>
              <a:t>The Sermon on the Mount is full of hyperboles and yet very intriguing. It’s like you wanted to hear more, yet you’re afraid of what Jesus might say next.</a:t>
            </a:r>
          </a:p>
          <a:p>
            <a:pPr lvl="0" algn="just"/>
            <a:r>
              <a:rPr lang="en-US" sz="4000" dirty="0" smtClean="0">
                <a:latin typeface="Arial Rounded MT Bold" pitchFamily="34" charset="0"/>
              </a:rPr>
              <a:t>May God help us to extract all the principles of this sermon to our daily lives.</a:t>
            </a:r>
          </a:p>
          <a:p>
            <a:pPr lvl="0" algn="just"/>
            <a:r>
              <a:rPr lang="en-US" sz="4000" dirty="0" smtClean="0">
                <a:latin typeface="Arial Rounded MT Bold" pitchFamily="34" charset="0"/>
              </a:rPr>
              <a:t>AMEN!</a:t>
            </a:r>
          </a:p>
          <a:p>
            <a:pPr lvl="0" algn="just"/>
            <a:endParaRPr lang="en-US" sz="4000" dirty="0">
              <a:solidFill>
                <a:srgbClr val="C00000"/>
              </a:solidFill>
              <a:latin typeface="Arial Rounded MT Bold" pitchFamily="34" charset="0"/>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fontScale="55000" lnSpcReduction="20000"/>
          </a:bodyPr>
          <a:lstStyle/>
          <a:p>
            <a:pPr algn="just"/>
            <a:r>
              <a:rPr lang="fr-FR" sz="4000" dirty="0" smtClean="0">
                <a:latin typeface="Arial Rounded MT Bold" pitchFamily="34" charset="0"/>
              </a:rPr>
              <a:t>Lu 7:1 ¶ Après avoir achevé tous ces discours devant le peuple qui l'écoutait, Jésus entra dans </a:t>
            </a:r>
            <a:r>
              <a:rPr lang="fr-FR" sz="4000" dirty="0" err="1" smtClean="0">
                <a:latin typeface="Arial Rounded MT Bold" pitchFamily="34" charset="0"/>
              </a:rPr>
              <a:t>Capernaüm</a:t>
            </a:r>
            <a:r>
              <a:rPr lang="fr-FR" sz="4000" dirty="0" smtClean="0">
                <a:latin typeface="Arial Rounded MT Bold" pitchFamily="34" charset="0"/>
              </a:rPr>
              <a:t>.</a:t>
            </a:r>
            <a:endParaRPr lang="en-US" sz="4000" dirty="0" smtClean="0">
              <a:latin typeface="Arial Rounded MT Bold" pitchFamily="34" charset="0"/>
            </a:endParaRPr>
          </a:p>
          <a:p>
            <a:pPr lvl="0" algn="just"/>
            <a:r>
              <a:rPr lang="en-US" sz="4000" dirty="0" smtClean="0">
                <a:latin typeface="Arial Rounded MT Bold" pitchFamily="34" charset="0"/>
              </a:rPr>
              <a:t>What a speech!</a:t>
            </a:r>
          </a:p>
          <a:p>
            <a:pPr lvl="0" algn="just"/>
            <a:r>
              <a:rPr lang="en-US" sz="4000" dirty="0" smtClean="0">
                <a:latin typeface="Arial Rounded MT Bold" pitchFamily="34" charset="0"/>
              </a:rPr>
              <a:t>Whether the Sermon on the Mount was preached in one set or a collection of the high points of many messages of Jesus, the effect remains the same.</a:t>
            </a:r>
          </a:p>
          <a:p>
            <a:pPr lvl="0" algn="just"/>
            <a:r>
              <a:rPr lang="en-US" sz="4000" dirty="0" smtClean="0">
                <a:latin typeface="Arial Rounded MT Bold" pitchFamily="34" charset="0"/>
              </a:rPr>
              <a:t>That is by far the greatest message ever preached.</a:t>
            </a:r>
          </a:p>
          <a:p>
            <a:pPr lvl="0" algn="just"/>
            <a:r>
              <a:rPr lang="en-US" sz="4000" dirty="0" smtClean="0">
                <a:latin typeface="Arial Rounded MT Bold" pitchFamily="34" charset="0"/>
              </a:rPr>
              <a:t>It creates a storm within your physic like a commercial that keeps coming back in your mind to make you think of the product in question.</a:t>
            </a:r>
          </a:p>
          <a:p>
            <a:pPr lvl="0" algn="just"/>
            <a:r>
              <a:rPr lang="en-US" sz="4000" dirty="0" smtClean="0">
                <a:latin typeface="Arial Rounded MT Bold" pitchFamily="34" charset="0"/>
              </a:rPr>
              <a:t>You have to wrestle with some of Jesus’ saying in the sermon.</a:t>
            </a:r>
          </a:p>
          <a:p>
            <a:pPr lvl="0" algn="just"/>
            <a:r>
              <a:rPr lang="en-US" sz="4000" dirty="0" smtClean="0">
                <a:latin typeface="Arial Rounded MT Bold" pitchFamily="34" charset="0"/>
              </a:rPr>
              <a:t>You have to interpret it.</a:t>
            </a:r>
          </a:p>
          <a:p>
            <a:pPr lvl="0" algn="just"/>
            <a:r>
              <a:rPr lang="en-US" sz="4000" dirty="0" smtClean="0">
                <a:latin typeface="Arial Rounded MT Bold" pitchFamily="34" charset="0"/>
              </a:rPr>
              <a:t>You have to translate it to your daily living.</a:t>
            </a:r>
          </a:p>
          <a:p>
            <a:pPr lvl="0" algn="just"/>
            <a:r>
              <a:rPr lang="en-US" sz="4000" dirty="0" smtClean="0">
                <a:latin typeface="Arial Rounded MT Bold" pitchFamily="34" charset="0"/>
              </a:rPr>
              <a:t>The Sermon on the Mount is full of hyperboles and yet very intriguing. It’s like you wanted to hear more, yet you’re afraid of what Jesus might say next.</a:t>
            </a:r>
          </a:p>
          <a:p>
            <a:pPr lvl="0" algn="just"/>
            <a:r>
              <a:rPr lang="en-US" sz="4000" dirty="0" smtClean="0">
                <a:latin typeface="Arial Rounded MT Bold" pitchFamily="34" charset="0"/>
              </a:rPr>
              <a:t>May God help us to extract all the principles of this sermon to our daily lives.</a:t>
            </a:r>
          </a:p>
          <a:p>
            <a:pPr lvl="0" algn="just"/>
            <a:r>
              <a:rPr lang="en-US" sz="4000" dirty="0" smtClean="0">
                <a:latin typeface="Arial Rounded MT Bold" pitchFamily="34" charset="0"/>
              </a:rPr>
              <a:t>AMEN!</a:t>
            </a:r>
          </a:p>
          <a:p>
            <a:pPr lvl="0" algn="just"/>
            <a:endParaRPr lang="en-US" sz="4000" dirty="0">
              <a:solidFill>
                <a:srgbClr val="C00000"/>
              </a:solidFill>
              <a:latin typeface="Arial Rounded MT Bold" pitchFamily="34" charset="0"/>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a:bodyPr>
          <a:lstStyle/>
          <a:p>
            <a:pPr algn="ctr">
              <a:buNone/>
            </a:pPr>
            <a:r>
              <a:rPr lang="fr-FR" sz="4800" b="1" dirty="0">
                <a:solidFill>
                  <a:srgbClr val="C00000"/>
                </a:solidFill>
                <a:latin typeface="Copperplate Gothic Bold" pitchFamily="34" charset="0"/>
              </a:rPr>
              <a:t>Format des rencontres :</a:t>
            </a:r>
            <a:endParaRPr lang="en-US" sz="4800" dirty="0">
              <a:solidFill>
                <a:srgbClr val="C00000"/>
              </a:solidFill>
              <a:latin typeface="Copperplate Gothic Bold" pitchFamily="34" charset="0"/>
            </a:endParaRPr>
          </a:p>
          <a:p>
            <a:pPr algn="just"/>
            <a:r>
              <a:rPr lang="fr-FR" sz="4800" dirty="0"/>
              <a:t>Chaque vendredi de </a:t>
            </a:r>
            <a:r>
              <a:rPr lang="fr-FR" sz="4800" dirty="0">
                <a:solidFill>
                  <a:srgbClr val="C00000"/>
                </a:solidFill>
              </a:rPr>
              <a:t>7 :30 a 9 :00 PM </a:t>
            </a:r>
          </a:p>
          <a:p>
            <a:pPr algn="just"/>
            <a:r>
              <a:rPr lang="en-US" sz="3600" b="1" dirty="0">
                <a:solidFill>
                  <a:srgbClr val="002060"/>
                </a:solidFill>
              </a:rPr>
              <a:t>YouTube Presentation 7:30-8:30pm</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txBody>
          <a:bodyPr>
            <a:normAutofit/>
          </a:bodyPr>
          <a:lstStyle/>
          <a:p>
            <a:pPr marL="346075" lvl="1" indent="-290513"/>
            <a:r>
              <a:rPr lang="en-US" b="1" dirty="0"/>
              <a:t>(Mon, Wed) 7:30-9:30PM     PRAYER MEETING LINE # </a:t>
            </a:r>
            <a:r>
              <a:rPr lang="en-US" b="1" u="sng" dirty="0">
                <a:solidFill>
                  <a:srgbClr val="0000CC"/>
                </a:solidFill>
              </a:rPr>
              <a:t>(774) 217 6502</a:t>
            </a:r>
          </a:p>
          <a:p>
            <a:pPr marL="290513" lvl="1" indent="-290513"/>
            <a:r>
              <a:rPr lang="en-US" b="1" dirty="0">
                <a:solidFill>
                  <a:srgbClr val="003300"/>
                </a:solidFill>
              </a:rPr>
              <a:t>FRIDAY</a:t>
            </a:r>
            <a:r>
              <a:rPr lang="en-US" b="1" dirty="0"/>
              <a:t>: 7:30-9:00pm-----Bible Study (</a:t>
            </a:r>
            <a:r>
              <a:rPr lang="en-US" b="1" dirty="0">
                <a:solidFill>
                  <a:srgbClr val="002060"/>
                </a:solidFill>
              </a:rPr>
              <a:t>YOU TUBE</a:t>
            </a:r>
            <a:r>
              <a:rPr lang="en-US" b="1" dirty="0"/>
              <a:t>)</a:t>
            </a:r>
            <a:endParaRPr lang="en-US" b="1" dirty="0">
              <a:solidFill>
                <a:srgbClr val="003300"/>
              </a:solidFill>
            </a:endParaRPr>
          </a:p>
          <a:p>
            <a:pPr algn="ctr"/>
            <a:r>
              <a:rPr lang="en-US" sz="2400" b="1" dirty="0">
                <a:solidFill>
                  <a:srgbClr val="C00000"/>
                </a:solidFill>
              </a:rPr>
              <a:t>SATURDAY IN CHURCH</a:t>
            </a:r>
          </a:p>
          <a:p>
            <a:pPr lvl="1">
              <a:buNone/>
            </a:pPr>
            <a:r>
              <a:rPr lang="en-US" b="1" dirty="0">
                <a:solidFill>
                  <a:srgbClr val="0000CC"/>
                </a:solidFill>
              </a:rPr>
              <a:t>1:30—3:00 PM </a:t>
            </a:r>
            <a:r>
              <a:rPr lang="en-US" b="1" dirty="0">
                <a:solidFill>
                  <a:srgbClr val="C00000"/>
                </a:solidFill>
              </a:rPr>
              <a:t>CTRC  YOUTH MINISTRY</a:t>
            </a:r>
          </a:p>
          <a:p>
            <a:pPr lvl="1">
              <a:buNone/>
            </a:pPr>
            <a:r>
              <a:rPr lang="en-US" b="1" dirty="0">
                <a:solidFill>
                  <a:srgbClr val="0000CC"/>
                </a:solidFill>
              </a:rPr>
              <a:t>3:00—4:30PM </a:t>
            </a:r>
            <a:r>
              <a:rPr lang="en-US" b="1" dirty="0">
                <a:solidFill>
                  <a:srgbClr val="C00000"/>
                </a:solidFill>
              </a:rPr>
              <a:t>CTRC  CHILDREN MINISTRY</a:t>
            </a:r>
          </a:p>
          <a:p>
            <a:pPr lvl="1">
              <a:buNone/>
            </a:pPr>
            <a:r>
              <a:rPr lang="en-US" b="1" dirty="0">
                <a:solidFill>
                  <a:srgbClr val="0000CC"/>
                </a:solidFill>
              </a:rPr>
              <a:t>7:00—9:PM </a:t>
            </a:r>
            <a:r>
              <a:rPr lang="en-US" b="1" dirty="0">
                <a:solidFill>
                  <a:srgbClr val="C00000"/>
                </a:solidFill>
              </a:rPr>
              <a:t>CTRC  WOMEN MINISTRY</a:t>
            </a:r>
            <a:r>
              <a:rPr lang="en-US" b="1" dirty="0"/>
              <a:t> LINE # </a:t>
            </a:r>
            <a:r>
              <a:rPr lang="en-US" b="1" u="sng" dirty="0">
                <a:solidFill>
                  <a:srgbClr val="0000CC"/>
                </a:solidFill>
              </a:rPr>
              <a:t>(774) 217 6502</a:t>
            </a:r>
          </a:p>
          <a:p>
            <a:pPr lvl="1" algn="ctr">
              <a:buNone/>
            </a:pPr>
            <a:r>
              <a:rPr lang="en-US" b="1" dirty="0">
                <a:solidFill>
                  <a:srgbClr val="0000CC"/>
                </a:solidFill>
              </a:rPr>
              <a:t>SUNDAY</a:t>
            </a:r>
          </a:p>
          <a:p>
            <a:pPr lvl="1">
              <a:buNone/>
            </a:pPr>
            <a:r>
              <a:rPr lang="en-US" b="1" dirty="0">
                <a:solidFill>
                  <a:srgbClr val="0000CC"/>
                </a:solidFill>
              </a:rPr>
              <a:t>9:00—11:00AM </a:t>
            </a:r>
            <a:r>
              <a:rPr lang="en-US" b="1" dirty="0">
                <a:solidFill>
                  <a:srgbClr val="C00000"/>
                </a:solidFill>
              </a:rPr>
              <a:t> (MORNING WORSHIP)</a:t>
            </a:r>
          </a:p>
          <a:p>
            <a:pPr lvl="1">
              <a:buNone/>
            </a:pPr>
            <a:r>
              <a:rPr lang="en-US" b="1" dirty="0">
                <a:solidFill>
                  <a:srgbClr val="0000CC"/>
                </a:solidFill>
              </a:rPr>
              <a:t>12:00PM -2:00PM</a:t>
            </a:r>
            <a:r>
              <a:rPr lang="en-US" b="1" dirty="0">
                <a:solidFill>
                  <a:srgbClr val="C00000"/>
                </a:solidFill>
              </a:rPr>
              <a:t> (CTRC ENGLISH WORSHIP)</a:t>
            </a:r>
          </a:p>
          <a:p>
            <a:pPr>
              <a:buNone/>
            </a:pPr>
            <a:endParaRPr lang="fr-FR" sz="4400" dirty="0"/>
          </a:p>
          <a:p>
            <a:pPr lvl="1"/>
            <a:endParaRPr lang="en-US" sz="3200" dirty="0"/>
          </a:p>
          <a:p>
            <a:pPr>
              <a:buNone/>
            </a:pPr>
            <a:endParaRPr lang="en-US" sz="3200" dirty="0"/>
          </a:p>
          <a:p>
            <a:endParaRPr lang="en-US"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lnSpcReduction="10000"/>
          </a:bodyPr>
          <a:lstStyle/>
          <a:p>
            <a:pPr algn="ctr">
              <a:buNone/>
            </a:pPr>
            <a:r>
              <a:rPr lang="fr-FR" sz="4800" b="1" u="sng" dirty="0">
                <a:solidFill>
                  <a:srgbClr val="0033CC"/>
                </a:solidFill>
              </a:rPr>
              <a:t>FLASH! </a:t>
            </a:r>
            <a:r>
              <a:rPr lang="fr-FR" sz="4800" b="1" u="sng" dirty="0">
                <a:solidFill>
                  <a:srgbClr val="FF3300"/>
                </a:solidFill>
              </a:rPr>
              <a:t>FLASH! </a:t>
            </a:r>
            <a:r>
              <a:rPr lang="fr-FR" sz="4800" b="1" u="sng" dirty="0">
                <a:solidFill>
                  <a:srgbClr val="0033CC"/>
                </a:solidFill>
              </a:rPr>
              <a:t>FLASH!</a:t>
            </a:r>
          </a:p>
          <a:p>
            <a:pPr algn="ctr">
              <a:buNone/>
            </a:pPr>
            <a:r>
              <a:rPr lang="fr-FR" sz="4000" b="1" dirty="0">
                <a:solidFill>
                  <a:srgbClr val="0033CC"/>
                </a:solidFill>
              </a:rPr>
              <a:t>SUNDAY SERVICES</a:t>
            </a:r>
          </a:p>
          <a:p>
            <a:pPr algn="ctr">
              <a:buNone/>
            </a:pPr>
            <a:r>
              <a:rPr lang="fr-FR" sz="4000" b="1" dirty="0">
                <a:solidFill>
                  <a:srgbClr val="460000"/>
                </a:solidFill>
              </a:rPr>
              <a:t>AM CREOLE FRENCH SERVICE 9-11 AM</a:t>
            </a:r>
          </a:p>
          <a:p>
            <a:pPr algn="ctr">
              <a:buNone/>
            </a:pPr>
            <a:r>
              <a:rPr lang="fr-FR" sz="4000" b="1" dirty="0">
                <a:solidFill>
                  <a:srgbClr val="FF0000"/>
                </a:solidFill>
              </a:rPr>
              <a:t>SECOND ENGLISH WORSHIP SERVICE </a:t>
            </a:r>
          </a:p>
          <a:p>
            <a:pPr algn="ctr">
              <a:buNone/>
            </a:pPr>
            <a:r>
              <a:rPr lang="fr-FR" sz="4000" b="1" dirty="0">
                <a:solidFill>
                  <a:srgbClr val="FF0000"/>
                </a:solidFill>
              </a:rPr>
              <a:t>12:00PM TO 2:00PM</a:t>
            </a:r>
          </a:p>
          <a:p>
            <a:pPr algn="ctr">
              <a:buNone/>
            </a:pPr>
            <a:r>
              <a:rPr lang="fr-FR" sz="4000" b="1" dirty="0">
                <a:solidFill>
                  <a:srgbClr val="460000"/>
                </a:solidFill>
              </a:rPr>
              <a:t>15 CARY ST, BROCKTON MASS 02302</a:t>
            </a:r>
          </a:p>
          <a:p>
            <a:pPr algn="ctr">
              <a:buNone/>
            </a:pPr>
            <a:r>
              <a:rPr lang="fr-FR" sz="4000" b="1" dirty="0">
                <a:solidFill>
                  <a:srgbClr val="460000"/>
                </a:solidFill>
              </a:rPr>
              <a:t>TEL: 857-318-3307</a:t>
            </a:r>
          </a:p>
          <a:p>
            <a:r>
              <a:rPr lang="fr-FR" sz="5400" dirty="0"/>
              <a:t>PRIÈRE FINALE</a:t>
            </a:r>
          </a:p>
          <a:p>
            <a:r>
              <a:rPr lang="fr-FR" sz="5400" dirty="0"/>
              <a:t>BENEDICTION</a:t>
            </a:r>
            <a:endParaRPr lang="en-US" sz="5400" dirty="0"/>
          </a:p>
          <a:p>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46686</TotalTime>
  <Words>2169</Words>
  <Application>Microsoft Macintosh PowerPoint</Application>
  <PresentationFormat>On-screen Show (4:3)</PresentationFormat>
  <Paragraphs>139</Paragraphs>
  <Slides>38</Slides>
  <Notes>2</Notes>
  <HiddenSlides>0</HiddenSlides>
  <MMClips>0</MMClips>
  <ScaleCrop>false</ScaleCrop>
  <HeadingPairs>
    <vt:vector size="4" baseType="variant">
      <vt:variant>
        <vt:lpstr>Theme</vt:lpstr>
      </vt:variant>
      <vt:variant>
        <vt:i4>1</vt:i4>
      </vt:variant>
      <vt:variant>
        <vt:lpstr>Slide Titles</vt:lpstr>
      </vt:variant>
      <vt:variant>
        <vt:i4>38</vt:i4>
      </vt:variant>
    </vt:vector>
  </HeadingPairs>
  <TitlesOfParts>
    <vt:vector size="39" baseType="lpstr">
      <vt:lpstr>Office Theme</vt:lpstr>
      <vt:lpstr>CHRIST THE ROCK CONGREGATION PRÉSENTE ÉTUDIONS LA BIBLE 78ÈME SESSION  ORATEUR: PASTEUR MARC  SIMEON</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dc:title>
  <dc:creator>MARC EDOUARD SIMEON</dc:creator>
  <cp:lastModifiedBy>MARC EDOUARD SIMEON</cp:lastModifiedBy>
  <cp:revision>427</cp:revision>
  <dcterms:created xsi:type="dcterms:W3CDTF">2022-04-13T13:36:19Z</dcterms:created>
  <dcterms:modified xsi:type="dcterms:W3CDTF">2024-06-05T12:39:52Z</dcterms:modified>
</cp:coreProperties>
</file>