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6" r:id="rId2"/>
    <p:sldId id="257" r:id="rId3"/>
    <p:sldId id="599" r:id="rId4"/>
    <p:sldId id="597" r:id="rId5"/>
    <p:sldId id="598" r:id="rId6"/>
    <p:sldId id="608" r:id="rId7"/>
    <p:sldId id="581" r:id="rId8"/>
    <p:sldId id="600" r:id="rId9"/>
    <p:sldId id="625" r:id="rId10"/>
    <p:sldId id="609" r:id="rId11"/>
    <p:sldId id="610" r:id="rId12"/>
    <p:sldId id="614" r:id="rId13"/>
    <p:sldId id="602" r:id="rId14"/>
    <p:sldId id="564" r:id="rId15"/>
    <p:sldId id="615" r:id="rId16"/>
    <p:sldId id="603" r:id="rId17"/>
    <p:sldId id="604" r:id="rId18"/>
    <p:sldId id="616" r:id="rId19"/>
    <p:sldId id="617" r:id="rId20"/>
    <p:sldId id="605" r:id="rId21"/>
    <p:sldId id="626" r:id="rId22"/>
    <p:sldId id="627" r:id="rId23"/>
    <p:sldId id="628" r:id="rId24"/>
    <p:sldId id="620" r:id="rId25"/>
    <p:sldId id="606" r:id="rId26"/>
    <p:sldId id="621" r:id="rId27"/>
    <p:sldId id="607" r:id="rId28"/>
    <p:sldId id="622" r:id="rId29"/>
    <p:sldId id="623" r:id="rId30"/>
    <p:sldId id="624"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00FF00"/>
    <a:srgbClr val="FC0AFC"/>
    <a:srgbClr val="CCCC00"/>
    <a:srgbClr val="FF99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74" d="100"/>
          <a:sy n="74" d="100"/>
        </p:scale>
        <p:origin x="-804" y="-102"/>
      </p:cViewPr>
      <p:guideLst>
        <p:guide orient="horz" pos="2160"/>
        <p:guide pos="2880"/>
      </p:guideLst>
    </p:cSldViewPr>
  </p:slideViewPr>
  <p:outlineViewPr>
    <p:cViewPr>
      <p:scale>
        <a:sx n="33" d="100"/>
        <a:sy n="33" d="100"/>
      </p:scale>
      <p:origin x="0" y="2128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5/18/2024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5/18/2024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5/18/2024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5/18/2024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5/18/2024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FFFF00"/>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t>
            </a:r>
            <a:r>
              <a:rPr lang="en-US" b="1" dirty="0" smtClean="0">
                <a:solidFill>
                  <a:schemeClr val="tx1"/>
                </a:solidFill>
              </a:rPr>
              <a:t>MAY </a:t>
            </a:r>
            <a:r>
              <a:rPr lang="en-US" b="1" dirty="0" smtClean="0">
                <a:solidFill>
                  <a:schemeClr val="tx1"/>
                </a:solidFill>
              </a:rPr>
              <a:t>19</a:t>
            </a:r>
            <a:r>
              <a:rPr lang="en-US" b="1" baseline="30000" dirty="0" smtClean="0">
                <a:solidFill>
                  <a:schemeClr val="tx1"/>
                </a:solidFill>
              </a:rPr>
              <a:t>TH</a:t>
            </a:r>
            <a:r>
              <a:rPr lang="en-US" b="1" dirty="0" smtClean="0">
                <a:solidFill>
                  <a:schemeClr val="tx1"/>
                </a:solidFill>
              </a:rPr>
              <a:t> </a:t>
            </a:r>
            <a:r>
              <a:rPr lang="en-US" b="1" dirty="0" smtClean="0">
                <a:solidFill>
                  <a:schemeClr val="tx1"/>
                </a:solidFill>
              </a:rPr>
              <a:t>2024 </a:t>
            </a:r>
            <a:r>
              <a:rPr lang="en-US" b="1" dirty="0" smtClean="0">
                <a:solidFill>
                  <a:schemeClr val="tx1"/>
                </a:solidFill>
              </a:rPr>
              <a:t/>
            </a:r>
            <a:br>
              <a:rPr lang="en-US" b="1" dirty="0" smtClean="0">
                <a:solidFill>
                  <a:schemeClr val="tx1"/>
                </a:solidFill>
              </a:rPr>
            </a:br>
            <a:r>
              <a:rPr lang="en-US" b="1" dirty="0" smtClean="0">
                <a:solidFill>
                  <a:srgbClr val="C00000"/>
                </a:solidFill>
              </a:rPr>
              <a:t>Sermon by Pastor </a:t>
            </a:r>
            <a:r>
              <a:rPr lang="en-US" b="1" dirty="0" err="1" smtClean="0">
                <a:solidFill>
                  <a:srgbClr val="C00000"/>
                </a:solidFill>
              </a:rPr>
              <a:t>Ulrick</a:t>
            </a:r>
            <a:r>
              <a:rPr lang="en-US" b="1" dirty="0" smtClean="0">
                <a:solidFill>
                  <a:srgbClr val="C00000"/>
                </a:solidFill>
              </a:rPr>
              <a:t> </a:t>
            </a:r>
            <a:r>
              <a:rPr lang="en-US" b="1" dirty="0" err="1" smtClean="0">
                <a:solidFill>
                  <a:srgbClr val="C00000"/>
                </a:solidFill>
              </a:rPr>
              <a:t>Destinoble</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chemeClr val="tx1"/>
          </a:solidFill>
        </p:spPr>
        <p:style>
          <a:lnRef idx="3">
            <a:schemeClr val="lt1"/>
          </a:lnRef>
          <a:fillRef idx="1">
            <a:schemeClr val="dk1"/>
          </a:fillRef>
          <a:effectRef idx="1">
            <a:schemeClr val="dk1"/>
          </a:effectRef>
          <a:fontRef idx="minor">
            <a:schemeClr val="lt1"/>
          </a:fontRef>
        </p:style>
        <p:txBody>
          <a:bodyPr>
            <a:normAutofit fontScale="85000" lnSpcReduction="10000"/>
          </a:bodyPr>
          <a:lstStyle/>
          <a:p>
            <a:r>
              <a:rPr lang="en-US" sz="5400" b="1" dirty="0" smtClean="0">
                <a:solidFill>
                  <a:srgbClr val="00FF00"/>
                </a:solidFill>
              </a:rPr>
              <a:t>THE IMPACT OF THE MINISTRY OF THE HOLY SPIRIT UPON THE LIVES OF BELIEVERS AND THE UNLIEVERS</a:t>
            </a:r>
            <a:endParaRPr lang="en-US" sz="5400" dirty="0" smtClean="0">
              <a:solidFill>
                <a:srgbClr val="00FF00"/>
              </a:solidFill>
            </a:endParaRPr>
          </a:p>
          <a:p>
            <a:r>
              <a:rPr lang="fr-FR" sz="5400" b="1" dirty="0" smtClean="0">
                <a:solidFill>
                  <a:schemeClr val="bg1"/>
                </a:solidFill>
              </a:rPr>
              <a:t>L’IMPACTE DU MINISTERE DU SAINT ESPRIT DANS LA VIE DES CROYANTS ET DES NON-CROYANTS</a:t>
            </a:r>
            <a:endParaRPr lang="en-US" sz="54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buNone/>
            </a:pPr>
            <a:r>
              <a:rPr lang="en-US" sz="4000" b="1" dirty="0" smtClean="0">
                <a:solidFill>
                  <a:srgbClr val="FF0000"/>
                </a:solidFill>
                <a:latin typeface="Arial Unicode MS" pitchFamily="34" charset="-128"/>
                <a:ea typeface="Arial Unicode MS" pitchFamily="34" charset="-128"/>
                <a:cs typeface="Arial Unicode MS" pitchFamily="34" charset="-128"/>
              </a:rPr>
              <a:t>Scripture  reading.</a:t>
            </a:r>
            <a:r>
              <a:rPr lang="en-US" sz="4000" b="1" dirty="0" smtClean="0">
                <a:latin typeface="Arial Unicode MS" pitchFamily="34" charset="-128"/>
                <a:ea typeface="Arial Unicode MS" pitchFamily="34" charset="-128"/>
                <a:cs typeface="Arial Unicode MS" pitchFamily="34" charset="-128"/>
              </a:rPr>
              <a:t>            </a:t>
            </a:r>
            <a:endParaRPr lang="en-US" sz="4000" dirty="0" smtClean="0">
              <a:latin typeface="Arial Unicode MS" pitchFamily="34" charset="-128"/>
              <a:ea typeface="Arial Unicode MS" pitchFamily="34" charset="-128"/>
              <a:cs typeface="Arial Unicode MS" pitchFamily="34" charset="-128"/>
            </a:endParaRPr>
          </a:p>
          <a:p>
            <a:pPr algn="ctr">
              <a:buNone/>
            </a:pPr>
            <a:r>
              <a:rPr lang="en-US" sz="4000" b="1" dirty="0" smtClean="0">
                <a:latin typeface="Arial Unicode MS" pitchFamily="34" charset="-128"/>
                <a:ea typeface="Arial Unicode MS" pitchFamily="34" charset="-128"/>
                <a:cs typeface="Arial Unicode MS" pitchFamily="34" charset="-128"/>
              </a:rPr>
              <a:t>1-Joel chap 2 v28.</a:t>
            </a:r>
          </a:p>
          <a:p>
            <a:pPr algn="just">
              <a:buNone/>
            </a:pPr>
            <a:r>
              <a:rPr lang="en-US" sz="4000" b="1" dirty="0" smtClean="0">
                <a:solidFill>
                  <a:srgbClr val="FF0000"/>
                </a:solidFill>
                <a:latin typeface="Arial Unicode MS" pitchFamily="34" charset="-128"/>
                <a:ea typeface="Arial Unicode MS" pitchFamily="34" charset="-128"/>
                <a:cs typeface="Arial Unicode MS" pitchFamily="34" charset="-128"/>
              </a:rPr>
              <a:t>28 ¶ "And it shall come to pass afterward That I will pour out My Spirit on all flesh; Your sons and your daughters shall prophesy, Your old men shall dream dreams, Your young men shall see visions. </a:t>
            </a:r>
          </a:p>
          <a:p>
            <a:pPr algn="just">
              <a:buNone/>
            </a:pPr>
            <a:r>
              <a:rPr lang="fr-FR" sz="4000" b="1" dirty="0" smtClean="0">
                <a:latin typeface="Arial Unicode MS" pitchFamily="34" charset="-128"/>
                <a:ea typeface="Arial Unicode MS" pitchFamily="34" charset="-128"/>
                <a:cs typeface="Arial Unicode MS" pitchFamily="34" charset="-128"/>
              </a:rPr>
              <a:t> 28 ¶ Après cela, je répandrai mon esprit sur toute chair; Vos fils et vos filles prophétiseront, Vos vieillards auront des songes, Et vos jeunes gens des visions. </a:t>
            </a:r>
            <a:r>
              <a:rPr lang="en-US" sz="4000" b="1" dirty="0" smtClean="0">
                <a:latin typeface="Arial Unicode MS" pitchFamily="34" charset="-128"/>
                <a:ea typeface="Arial Unicode MS" pitchFamily="34" charset="-128"/>
                <a:cs typeface="Arial Unicode MS" pitchFamily="34" charset="-128"/>
              </a:rPr>
              <a:t> </a:t>
            </a:r>
            <a:r>
              <a:rPr lang="en-US" sz="4000" b="1" dirty="0" smtClean="0"/>
              <a:t>     </a:t>
            </a:r>
          </a:p>
          <a:p>
            <a:pPr algn="just">
              <a:buNone/>
            </a:pPr>
            <a:endParaRPr lang="en-US" sz="4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3600" b="1" dirty="0" err="1" smtClean="0">
                <a:solidFill>
                  <a:srgbClr val="FF0000"/>
                </a:solidFill>
                <a:latin typeface="Arial Unicode MS" pitchFamily="34" charset="-128"/>
                <a:ea typeface="Arial Unicode MS" pitchFamily="34" charset="-128"/>
                <a:cs typeface="Arial Unicode MS" pitchFamily="34" charset="-128"/>
              </a:rPr>
              <a:t>Actes</a:t>
            </a:r>
            <a:r>
              <a:rPr lang="en-US" sz="3600" b="1" dirty="0" smtClean="0">
                <a:solidFill>
                  <a:srgbClr val="FF0000"/>
                </a:solidFill>
                <a:latin typeface="Arial Unicode MS" pitchFamily="34" charset="-128"/>
                <a:ea typeface="Arial Unicode MS" pitchFamily="34" charset="-128"/>
                <a:cs typeface="Arial Unicode MS" pitchFamily="34" charset="-128"/>
              </a:rPr>
              <a:t> chap 1 v 8</a:t>
            </a:r>
            <a:r>
              <a:rPr lang="en-US" sz="3600" b="1" dirty="0" smtClean="0">
                <a:latin typeface="Arial Unicode MS" pitchFamily="34" charset="-128"/>
                <a:ea typeface="Arial Unicode MS" pitchFamily="34" charset="-128"/>
                <a:cs typeface="Arial Unicode MS" pitchFamily="34" charset="-128"/>
              </a:rPr>
              <a:t>     </a:t>
            </a:r>
          </a:p>
          <a:p>
            <a:pPr algn="just"/>
            <a:r>
              <a:rPr lang="en-US" sz="3600" b="1" dirty="0" smtClean="0">
                <a:latin typeface="Arial Unicode MS" pitchFamily="34" charset="-128"/>
                <a:ea typeface="Arial Unicode MS" pitchFamily="34" charset="-128"/>
                <a:cs typeface="Arial Unicode MS" pitchFamily="34" charset="-128"/>
              </a:rPr>
              <a:t>8 "But you shall receive power when the Holy Spirit has come upon you; and you shall be witnesses to Me in Jerusalem, and in all Judea and Samaria, and to the end of the earth."</a:t>
            </a:r>
          </a:p>
          <a:p>
            <a:pPr algn="just"/>
            <a:r>
              <a:rPr lang="fr-FR" sz="3600" b="1" dirty="0" smtClean="0">
                <a:solidFill>
                  <a:srgbClr val="FF0000"/>
                </a:solidFill>
                <a:latin typeface="Arial Unicode MS" pitchFamily="34" charset="-128"/>
                <a:ea typeface="Arial Unicode MS" pitchFamily="34" charset="-128"/>
                <a:cs typeface="Arial Unicode MS" pitchFamily="34" charset="-128"/>
              </a:rPr>
              <a:t> 8 Mais vous recevrez une puissance, le Saint-Esprit survenant sur vous, et vous serez mes témoins à Jérusalem, dans toute la Judée, dans la Samarie, et jusqu'aux extrémités de la terre. </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fr-FR" sz="4800" dirty="0" smtClean="0"/>
          </a:p>
          <a:p>
            <a:pPr algn="just">
              <a:buNone/>
            </a:pPr>
            <a:endParaRPr lang="en-US" sz="4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en-US" sz="4800" b="1" dirty="0" smtClean="0"/>
              <a:t>THE IMPACT OF THE MINISTRY OF THE HOLY SPIRIT UPON THE LIVES OF  BELIEVERS AND THE UNLIEVERS</a:t>
            </a:r>
            <a:endParaRPr lang="en-US" sz="4800" dirty="0" smtClean="0"/>
          </a:p>
          <a:p>
            <a:pPr algn="ctr">
              <a:buNone/>
            </a:pPr>
            <a:r>
              <a:rPr lang="fr-FR" sz="4800" b="1" dirty="0" smtClean="0">
                <a:solidFill>
                  <a:schemeClr val="bg1"/>
                </a:solidFill>
              </a:rPr>
              <a:t>L’IMPACTE DU MINISTÈRE DU SAINT ESPRIT DANS LA VIE DES CROYANTS ET DES NON-CROYANTS</a:t>
            </a:r>
            <a:endParaRPr lang="en-US" sz="4800" dirty="0" smtClean="0">
              <a:solidFill>
                <a:schemeClr val="bg1"/>
              </a:solidFill>
            </a:endParaRPr>
          </a:p>
          <a:p>
            <a:pPr algn="just">
              <a:buNone/>
            </a:pPr>
            <a:endParaRPr lang="fr-FR" sz="4800" dirty="0" smtClean="0"/>
          </a:p>
          <a:p>
            <a:pPr algn="just">
              <a:buNone/>
            </a:pPr>
            <a:endParaRPr lang="en-US" sz="4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algn="ctr">
              <a:buNone/>
            </a:pPr>
            <a:r>
              <a:rPr lang="fr-FR" sz="4800" b="1" dirty="0" smtClean="0">
                <a:solidFill>
                  <a:srgbClr val="00FF00"/>
                </a:solidFill>
                <a:latin typeface="Copperplate Gothic Light" pitchFamily="34" charset="0"/>
              </a:rPr>
              <a:t>4 grands points à mémoriser.</a:t>
            </a:r>
            <a:endParaRPr lang="en-US" sz="4800" b="1" dirty="0" smtClean="0">
              <a:solidFill>
                <a:srgbClr val="00FF00"/>
              </a:solidFill>
              <a:latin typeface="Copperplate Gothic Light" pitchFamily="34" charset="0"/>
            </a:endParaRPr>
          </a:p>
          <a:p>
            <a:pPr algn="just">
              <a:buNone/>
            </a:pPr>
            <a:r>
              <a:rPr lang="fr-FR" sz="4800" b="1" dirty="0" smtClean="0">
                <a:latin typeface="Copperplate Gothic Light" pitchFamily="34" charset="0"/>
              </a:rPr>
              <a:t>1-définition du St-Esprit. </a:t>
            </a:r>
            <a:endParaRPr lang="en-US" sz="4800" b="1" dirty="0" smtClean="0">
              <a:latin typeface="Copperplate Gothic Light" pitchFamily="34" charset="0"/>
            </a:endParaRPr>
          </a:p>
          <a:p>
            <a:pPr algn="just">
              <a:buNone/>
            </a:pPr>
            <a:r>
              <a:rPr lang="fr-FR" sz="4800" b="1" dirty="0" smtClean="0">
                <a:solidFill>
                  <a:srgbClr val="FFC000"/>
                </a:solidFill>
                <a:latin typeface="Copperplate Gothic Light" pitchFamily="34" charset="0"/>
              </a:rPr>
              <a:t>2- manifestation  du St-Esprit Dans l’ancien testament </a:t>
            </a:r>
            <a:r>
              <a:rPr lang="fr-FR" sz="4800" b="1" dirty="0" smtClean="0">
                <a:latin typeface="Copperplate Gothic Light" pitchFamily="34" charset="0"/>
              </a:rPr>
              <a:t> </a:t>
            </a:r>
            <a:endParaRPr lang="en-US" sz="4800" b="1" dirty="0" smtClean="0">
              <a:latin typeface="Copperplate Gothic Light" pitchFamily="34" charset="0"/>
            </a:endParaRPr>
          </a:p>
          <a:p>
            <a:pPr algn="just">
              <a:buNone/>
            </a:pPr>
            <a:r>
              <a:rPr lang="fr-FR" sz="4800" b="1" dirty="0" smtClean="0">
                <a:latin typeface="Copperplate Gothic Light" pitchFamily="34" charset="0"/>
              </a:rPr>
              <a:t>3- manifestation  du St- Esprit Dans la dispensation  de la grâce.</a:t>
            </a:r>
            <a:endParaRPr lang="en-US" sz="4800" b="1" dirty="0" smtClean="0">
              <a:latin typeface="Copperplate Gothic Light" pitchFamily="34" charset="0"/>
            </a:endParaRPr>
          </a:p>
          <a:p>
            <a:pPr algn="just">
              <a:buNone/>
            </a:pPr>
            <a:r>
              <a:rPr lang="fr-FR" sz="4800" b="1" dirty="0" smtClean="0">
                <a:solidFill>
                  <a:srgbClr val="FFC000"/>
                </a:solidFill>
                <a:latin typeface="Copperplate Gothic Light" pitchFamily="34" charset="0"/>
              </a:rPr>
              <a:t>4- Comment  vivre  la plénitude  du  Saint-Esprit.</a:t>
            </a:r>
            <a:r>
              <a:rPr lang="fr-FR" sz="4800" dirty="0" smtClean="0">
                <a:solidFill>
                  <a:srgbClr val="FFC000"/>
                </a:solidFill>
              </a:rPr>
              <a:t> </a:t>
            </a:r>
            <a:endParaRPr lang="en-US" sz="4800" dirty="0" smtClean="0">
              <a:solidFill>
                <a:srgbClr val="FFC000"/>
              </a:solidFill>
            </a:endParaRPr>
          </a:p>
          <a:p>
            <a:pPr algn="just">
              <a:buNone/>
            </a:pPr>
            <a:endParaRPr lang="fr-FR" sz="4800" dirty="0" smtClean="0"/>
          </a:p>
          <a:p>
            <a:pPr algn="just">
              <a:buNone/>
            </a:pPr>
            <a:endParaRPr lang="en-US" sz="4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4000" b="1" dirty="0" err="1" smtClean="0">
                <a:solidFill>
                  <a:schemeClr val="bg1"/>
                </a:solidFill>
                <a:latin typeface="Copperplate Gothic Bold" pitchFamily="34" charset="0"/>
                <a:ea typeface="Arial Unicode MS" pitchFamily="34" charset="-128"/>
                <a:cs typeface="Arial Unicode MS" pitchFamily="34" charset="-128"/>
              </a:rPr>
              <a:t>Definition</a:t>
            </a:r>
            <a:r>
              <a:rPr lang="fr-FR" sz="4000" b="1" dirty="0" smtClean="0">
                <a:solidFill>
                  <a:schemeClr val="bg1"/>
                </a:solidFill>
                <a:latin typeface="Copperplate Gothic Bold" pitchFamily="34" charset="0"/>
                <a:ea typeface="Arial Unicode MS" pitchFamily="34" charset="-128"/>
                <a:cs typeface="Arial Unicode MS" pitchFamily="34" charset="-128"/>
              </a:rPr>
              <a:t>  du Saint-Esprit</a:t>
            </a:r>
            <a:r>
              <a:rPr lang="fr-FR" sz="4400" b="1" dirty="0" smtClean="0">
                <a:solidFill>
                  <a:schemeClr val="bg1"/>
                </a:solidFill>
                <a:latin typeface="Arial Unicode MS" pitchFamily="34" charset="-128"/>
                <a:ea typeface="Arial Unicode MS" pitchFamily="34" charset="-128"/>
                <a:cs typeface="Arial Unicode MS" pitchFamily="34" charset="-128"/>
              </a:rPr>
              <a:t>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400" b="1" dirty="0" smtClean="0">
                <a:solidFill>
                  <a:srgbClr val="00FF00"/>
                </a:solidFill>
                <a:latin typeface="Arial Unicode MS" pitchFamily="34" charset="-128"/>
                <a:ea typeface="Arial Unicode MS" pitchFamily="34" charset="-128"/>
                <a:cs typeface="Arial Unicode MS" pitchFamily="34" charset="-128"/>
              </a:rPr>
              <a:t>Jean 4 v24.</a:t>
            </a:r>
            <a:endParaRPr lang="en-US" sz="4400" b="1" dirty="0" smtClean="0">
              <a:solidFill>
                <a:srgbClr val="00FF00"/>
              </a:solidFill>
              <a:latin typeface="Arial Unicode MS" pitchFamily="34" charset="-128"/>
              <a:ea typeface="Arial Unicode MS" pitchFamily="34" charset="-128"/>
              <a:cs typeface="Arial Unicode MS" pitchFamily="34" charset="-128"/>
            </a:endParaRPr>
          </a:p>
          <a:p>
            <a:pPr algn="just"/>
            <a:r>
              <a:rPr lang="en-US" sz="4400" b="1" dirty="0" smtClean="0">
                <a:solidFill>
                  <a:schemeClr val="bg1"/>
                </a:solidFill>
                <a:latin typeface="Arial Unicode MS" pitchFamily="34" charset="-128"/>
                <a:ea typeface="Arial Unicode MS" pitchFamily="34" charset="-128"/>
                <a:cs typeface="Arial Unicode MS" pitchFamily="34" charset="-128"/>
              </a:rPr>
              <a:t>24 "God is Spirit, and those who worship Him must worship in spirit and truth."</a:t>
            </a:r>
          </a:p>
          <a:p>
            <a:pPr algn="just"/>
            <a:r>
              <a:rPr lang="fr-FR" sz="4400" b="1" dirty="0" smtClean="0">
                <a:solidFill>
                  <a:srgbClr val="00FF00"/>
                </a:solidFill>
                <a:latin typeface="Arial Unicode MS" pitchFamily="34" charset="-128"/>
                <a:ea typeface="Arial Unicode MS" pitchFamily="34" charset="-128"/>
                <a:cs typeface="Arial Unicode MS" pitchFamily="34" charset="-128"/>
              </a:rPr>
              <a:t>24 Dieu est Esprit, et il faut que ceux qui l'adorent </a:t>
            </a:r>
            <a:r>
              <a:rPr lang="fr-FR" sz="4400" b="1" dirty="0" err="1" smtClean="0">
                <a:solidFill>
                  <a:srgbClr val="00FF00"/>
                </a:solidFill>
                <a:latin typeface="Arial Unicode MS" pitchFamily="34" charset="-128"/>
                <a:ea typeface="Arial Unicode MS" pitchFamily="34" charset="-128"/>
                <a:cs typeface="Arial Unicode MS" pitchFamily="34" charset="-128"/>
              </a:rPr>
              <a:t>l'adorent</a:t>
            </a:r>
            <a:r>
              <a:rPr lang="fr-FR" sz="4400" b="1" dirty="0" smtClean="0">
                <a:solidFill>
                  <a:srgbClr val="00FF00"/>
                </a:solidFill>
                <a:latin typeface="Arial Unicode MS" pitchFamily="34" charset="-128"/>
                <a:ea typeface="Arial Unicode MS" pitchFamily="34" charset="-128"/>
                <a:cs typeface="Arial Unicode MS" pitchFamily="34" charset="-128"/>
              </a:rPr>
              <a:t> en esprit et en vérité. </a:t>
            </a:r>
            <a:r>
              <a:rPr lang="fr-FR" sz="4400" b="1" dirty="0" smtClean="0">
                <a:solidFill>
                  <a:schemeClr val="bg1"/>
                </a:solidFill>
                <a:latin typeface="Arial Unicode MS" pitchFamily="34" charset="-128"/>
                <a:ea typeface="Arial Unicode MS" pitchFamily="34" charset="-128"/>
                <a:cs typeface="Arial Unicode MS" pitchFamily="34" charset="-128"/>
              </a:rPr>
              <a:t>           </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4400" b="1" dirty="0" smtClean="0">
                <a:solidFill>
                  <a:schemeClr val="bg1"/>
                </a:solidFill>
                <a:latin typeface="Arial Unicode MS" pitchFamily="34" charset="-128"/>
                <a:ea typeface="Arial Unicode MS" pitchFamily="34" charset="-128"/>
                <a:cs typeface="Arial Unicode MS" pitchFamily="34" charset="-128"/>
              </a:rPr>
              <a:t>Actes.     5 v. 4.</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4 S'il n'eût pas été vendu, ne te restait-il pas? Et, après qu'il a été vendu, le prix n'était-il pas à ta disposition? Comment as-tu pu mettre en ton cœur un pareil dessein? Ce n'est pas à des hommes que tu as menti, </a:t>
            </a:r>
            <a:r>
              <a:rPr lang="fr-FR" sz="4400" b="1" u="sng" dirty="0" smtClean="0">
                <a:solidFill>
                  <a:schemeClr val="bg1"/>
                </a:solidFill>
                <a:latin typeface="Arial Unicode MS" pitchFamily="34" charset="-128"/>
                <a:ea typeface="Arial Unicode MS" pitchFamily="34" charset="-128"/>
                <a:cs typeface="Arial Unicode MS" pitchFamily="34" charset="-128"/>
              </a:rPr>
              <a:t>mais à Dieu.  </a:t>
            </a:r>
            <a:r>
              <a:rPr lang="fr-FR" sz="4400" u="sng" dirty="0" smtClean="0"/>
              <a:t>      </a:t>
            </a:r>
            <a:endParaRPr lang="en-US" sz="4400" u="sng" dirty="0" smtClean="0"/>
          </a:p>
          <a:p>
            <a:pPr algn="just">
              <a:buNone/>
            </a:pP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ctr">
              <a:buNone/>
            </a:pPr>
            <a:r>
              <a:rPr lang="fr-FR" sz="4800" b="1" dirty="0" smtClean="0">
                <a:solidFill>
                  <a:srgbClr val="C00000"/>
                </a:solidFill>
                <a:latin typeface="Copperplate Gothic Light" pitchFamily="34" charset="0"/>
                <a:ea typeface="Arial Unicode MS" pitchFamily="34" charset="-128"/>
                <a:cs typeface="Arial Unicode MS" pitchFamily="34" charset="-128"/>
              </a:rPr>
              <a:t>La manifestation  du Saint-Esprit Dans  Ancien Testament </a:t>
            </a:r>
            <a:r>
              <a:rPr lang="fr-FR" sz="4800" b="1" dirty="0" smtClean="0">
                <a:latin typeface="Copperplate Gothic Light" pitchFamily="34" charset="0"/>
                <a:ea typeface="Arial Unicode MS" pitchFamily="34" charset="-128"/>
                <a:cs typeface="Arial Unicode MS" pitchFamily="34" charset="-128"/>
              </a:rPr>
              <a:t> </a:t>
            </a:r>
            <a:r>
              <a:rPr lang="fr-FR" sz="4800" b="1" dirty="0" smtClean="0">
                <a:latin typeface="Arial Unicode MS" pitchFamily="34" charset="-128"/>
                <a:ea typeface="Arial Unicode MS" pitchFamily="34" charset="-128"/>
                <a:cs typeface="Arial Unicode MS" pitchFamily="34" charset="-128"/>
              </a:rPr>
              <a:t>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Exode 31v1-3   </a:t>
            </a:r>
            <a:endParaRPr lang="en-US" sz="4800" b="1" dirty="0" smtClean="0">
              <a:latin typeface="Arial Unicode MS" pitchFamily="34" charset="-128"/>
              <a:ea typeface="Arial Unicode MS" pitchFamily="34" charset="-128"/>
              <a:cs typeface="Arial Unicode MS" pitchFamily="34" charset="-128"/>
            </a:endParaRPr>
          </a:p>
          <a:p>
            <a:pPr algn="just"/>
            <a:r>
              <a:rPr lang="en-US" sz="4000" b="1" dirty="0" smtClean="0">
                <a:latin typeface="Arial Unicode MS" pitchFamily="34" charset="-128"/>
                <a:ea typeface="Arial Unicode MS" pitchFamily="34" charset="-128"/>
                <a:cs typeface="Arial Unicode MS" pitchFamily="34" charset="-128"/>
              </a:rPr>
              <a:t>Ex 31:1 ¶ Then the LORD spoke to Moses, saying:</a:t>
            </a:r>
          </a:p>
          <a:p>
            <a:pPr algn="just"/>
            <a:r>
              <a:rPr lang="en-US" sz="4000" b="1" dirty="0" smtClean="0">
                <a:latin typeface="Arial Unicode MS" pitchFamily="34" charset="-128"/>
                <a:ea typeface="Arial Unicode MS" pitchFamily="34" charset="-128"/>
                <a:cs typeface="Arial Unicode MS" pitchFamily="34" charset="-128"/>
              </a:rPr>
              <a:t> 2 "See, I have called by name </a:t>
            </a:r>
            <a:r>
              <a:rPr lang="en-US" sz="4000" b="1" dirty="0" err="1" smtClean="0">
                <a:latin typeface="Arial Unicode MS" pitchFamily="34" charset="-128"/>
                <a:ea typeface="Arial Unicode MS" pitchFamily="34" charset="-128"/>
                <a:cs typeface="Arial Unicode MS" pitchFamily="34" charset="-128"/>
              </a:rPr>
              <a:t>Bezalel</a:t>
            </a:r>
            <a:r>
              <a:rPr lang="en-US" sz="4000" b="1" dirty="0" smtClean="0">
                <a:latin typeface="Arial Unicode MS" pitchFamily="34" charset="-128"/>
                <a:ea typeface="Arial Unicode MS" pitchFamily="34" charset="-128"/>
                <a:cs typeface="Arial Unicode MS" pitchFamily="34" charset="-128"/>
              </a:rPr>
              <a:t> the son of Uri, the son of </a:t>
            </a:r>
            <a:r>
              <a:rPr lang="en-US" sz="4000" b="1" dirty="0" err="1" smtClean="0">
                <a:latin typeface="Arial Unicode MS" pitchFamily="34" charset="-128"/>
                <a:ea typeface="Arial Unicode MS" pitchFamily="34" charset="-128"/>
                <a:cs typeface="Arial Unicode MS" pitchFamily="34" charset="-128"/>
              </a:rPr>
              <a:t>Hur</a:t>
            </a:r>
            <a:r>
              <a:rPr lang="en-US" sz="4000" b="1" dirty="0" smtClean="0">
                <a:latin typeface="Arial Unicode MS" pitchFamily="34" charset="-128"/>
                <a:ea typeface="Arial Unicode MS" pitchFamily="34" charset="-128"/>
                <a:cs typeface="Arial Unicode MS" pitchFamily="34" charset="-128"/>
              </a:rPr>
              <a:t>, of the tribe of Judah.</a:t>
            </a:r>
          </a:p>
          <a:p>
            <a:pPr algn="just"/>
            <a:r>
              <a:rPr lang="en-US" sz="4000" b="1" dirty="0" smtClean="0">
                <a:latin typeface="Arial Unicode MS" pitchFamily="34" charset="-128"/>
                <a:ea typeface="Arial Unicode MS" pitchFamily="34" charset="-128"/>
                <a:cs typeface="Arial Unicode MS" pitchFamily="34" charset="-128"/>
              </a:rPr>
              <a:t> 3 "And I have filled him with the Spirit of God, in wisdom, in understanding, in knowledge, and in all manner of workmanship,</a:t>
            </a:r>
          </a:p>
          <a:p>
            <a:pPr algn="just">
              <a:buNone/>
            </a:pPr>
            <a:endParaRPr lang="en-US" sz="4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a:bodyPr>
          <a:lstStyle/>
          <a:p>
            <a:pPr algn="ctr">
              <a:buNone/>
            </a:pPr>
            <a:r>
              <a:rPr lang="fr-FR" sz="4800" b="1" dirty="0" smtClean="0">
                <a:solidFill>
                  <a:srgbClr val="C00000"/>
                </a:solidFill>
                <a:latin typeface="Copperplate Gothic Light" pitchFamily="34" charset="0"/>
                <a:ea typeface="Arial Unicode MS" pitchFamily="34" charset="-128"/>
                <a:cs typeface="Arial Unicode MS" pitchFamily="34" charset="-128"/>
              </a:rPr>
              <a:t>La manifestation  du Saint-Esprit Dans  Ancien Testament </a:t>
            </a:r>
            <a:r>
              <a:rPr lang="fr-FR" sz="4800" b="1" dirty="0" smtClean="0">
                <a:latin typeface="Copperplate Gothic Light" pitchFamily="34" charset="0"/>
                <a:ea typeface="Arial Unicode MS" pitchFamily="34" charset="-128"/>
                <a:cs typeface="Arial Unicode MS" pitchFamily="34" charset="-128"/>
              </a:rPr>
              <a:t> </a:t>
            </a:r>
            <a:r>
              <a:rPr lang="fr-FR" sz="4800" b="1" dirty="0" smtClean="0">
                <a:latin typeface="Arial Unicode MS" pitchFamily="34" charset="-128"/>
                <a:ea typeface="Arial Unicode MS" pitchFamily="34" charset="-128"/>
                <a:cs typeface="Arial Unicode MS" pitchFamily="34" charset="-128"/>
              </a:rPr>
              <a:t>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Exode 31v1-3   </a:t>
            </a:r>
            <a:endParaRPr lang="en-US" sz="48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Ex 31:1 ¶ L'Éternel parla à Moïse, et dit:</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2 Sache que j'ai choisi </a:t>
            </a:r>
            <a:r>
              <a:rPr lang="fr-FR" sz="4000" b="1" dirty="0" err="1" smtClean="0">
                <a:latin typeface="Arial Unicode MS" pitchFamily="34" charset="-128"/>
                <a:ea typeface="Arial Unicode MS" pitchFamily="34" charset="-128"/>
                <a:cs typeface="Arial Unicode MS" pitchFamily="34" charset="-128"/>
              </a:rPr>
              <a:t>Betsaleel</a:t>
            </a:r>
            <a:r>
              <a:rPr lang="fr-FR" sz="4000" b="1" dirty="0" smtClean="0">
                <a:latin typeface="Arial Unicode MS" pitchFamily="34" charset="-128"/>
                <a:ea typeface="Arial Unicode MS" pitchFamily="34" charset="-128"/>
                <a:cs typeface="Arial Unicode MS" pitchFamily="34" charset="-128"/>
              </a:rPr>
              <a:t>, fils d'Uri, fils de Hur, de la tribu de Juda.</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3 Je l'ai rempli de l'Esprit de Dieu, de sagesse, d'intelligence, et de savoir pour toutes sortes d'ouvrages,</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algn="ctr">
              <a:buNone/>
            </a:pPr>
            <a:r>
              <a:rPr lang="fr-FR" sz="4800" b="1" dirty="0" err="1" smtClean="0">
                <a:latin typeface="Copperplate Gothic Bold" pitchFamily="34" charset="0"/>
                <a:ea typeface="Arial Unicode MS" pitchFamily="34" charset="-128"/>
                <a:cs typeface="Arial Unicode MS" pitchFamily="34" charset="-128"/>
              </a:rPr>
              <a:t>Esaie</a:t>
            </a:r>
            <a:r>
              <a:rPr lang="fr-FR" sz="4800" b="1" dirty="0" smtClean="0">
                <a:latin typeface="Copperplate Gothic Bold" pitchFamily="34" charset="0"/>
                <a:ea typeface="Arial Unicode MS" pitchFamily="34" charset="-128"/>
                <a:cs typeface="Arial Unicode MS" pitchFamily="34" charset="-128"/>
              </a:rPr>
              <a:t>  61v 1.</a:t>
            </a:r>
            <a:r>
              <a:rPr lang="fr-FR" sz="4800" b="1" dirty="0" smtClean="0">
                <a:latin typeface="Arial Unicode MS" pitchFamily="34" charset="-128"/>
                <a:ea typeface="Arial Unicode MS" pitchFamily="34" charset="-128"/>
                <a:cs typeface="Arial Unicode MS" pitchFamily="34" charset="-128"/>
              </a:rPr>
              <a:t> </a:t>
            </a:r>
            <a:endParaRPr lang="en-US" sz="4800" b="1" dirty="0" smtClean="0">
              <a:latin typeface="Arial Unicode MS" pitchFamily="34" charset="-128"/>
              <a:ea typeface="Arial Unicode MS" pitchFamily="34" charset="-128"/>
              <a:cs typeface="Arial Unicode MS" pitchFamily="34" charset="-128"/>
            </a:endParaRPr>
          </a:p>
          <a:p>
            <a:pPr algn="just"/>
            <a:r>
              <a:rPr lang="en-US" sz="4800" b="1" dirty="0" smtClean="0">
                <a:latin typeface="Arial Unicode MS" pitchFamily="34" charset="-128"/>
                <a:ea typeface="Arial Unicode MS" pitchFamily="34" charset="-128"/>
                <a:cs typeface="Arial Unicode MS" pitchFamily="34" charset="-128"/>
              </a:rPr>
              <a:t>Isa 61:1 ¶ "The Spirit of the Lord GOD is upon Me, Because the LORD has anointed Me To preach good tidings to the poor; He has sent Me to heal the brokenhearted, To proclaim liberty to the captives, And the opening of the prison to those who are bound; </a:t>
            </a:r>
          </a:p>
          <a:p>
            <a:pPr algn="just"/>
            <a:r>
              <a:rPr lang="en-US" sz="4800" b="1" dirty="0" smtClean="0">
                <a:solidFill>
                  <a:srgbClr val="C00000"/>
                </a:solidFill>
                <a:latin typeface="Arial Unicode MS" pitchFamily="34" charset="-128"/>
                <a:ea typeface="Arial Unicode MS" pitchFamily="34" charset="-128"/>
                <a:cs typeface="Arial Unicode MS" pitchFamily="34" charset="-128"/>
              </a:rPr>
              <a:t> </a:t>
            </a:r>
            <a:r>
              <a:rPr lang="fr-FR" sz="4800" b="1" dirty="0" smtClean="0">
                <a:solidFill>
                  <a:srgbClr val="C00000"/>
                </a:solidFill>
                <a:latin typeface="Arial Unicode MS" pitchFamily="34" charset="-128"/>
                <a:ea typeface="Arial Unicode MS" pitchFamily="34" charset="-128"/>
                <a:cs typeface="Arial Unicode MS" pitchFamily="34" charset="-128"/>
              </a:rPr>
              <a:t>1 ¶ L'esprit du Seigneur, l'Éternel, est sur moi, Car l'Éternel m'a oint pour porter de bonnes nouvelles aux malheureux; Il m'a envoyé pour guérir ceux qui ont le cœur brisé, Pour proclamer aux captifs la liberté, Et aux prisonniers la délivrance; </a:t>
            </a:r>
            <a:r>
              <a:rPr lang="fr-FR" sz="4800" dirty="0" smtClean="0">
                <a:solidFill>
                  <a:srgbClr val="C00000"/>
                </a:solidFill>
              </a:rPr>
              <a:t>  </a:t>
            </a:r>
            <a:r>
              <a:rPr lang="fr-FR" sz="4800" dirty="0" smtClean="0"/>
              <a:t>             </a:t>
            </a:r>
            <a:endParaRPr lang="en-US" sz="4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marL="55563" indent="-55563" algn="ctr">
              <a:buNone/>
            </a:pPr>
            <a:r>
              <a:rPr lang="fr-FR" sz="4800" b="1" dirty="0" smtClean="0">
                <a:solidFill>
                  <a:schemeClr val="bg1"/>
                </a:solidFill>
                <a:latin typeface="Copperplate Gothic Light" pitchFamily="34" charset="0"/>
                <a:ea typeface="Arial Unicode MS" pitchFamily="34" charset="-128"/>
                <a:cs typeface="Arial Unicode MS" pitchFamily="34" charset="-128"/>
              </a:rPr>
              <a:t>III- manifestation  du  Saint-Esprit dans la dispensation  de  la  grâce,  et la promesse  accomplie  et renouvelée  Dans  le nouveau Testament.  </a:t>
            </a:r>
            <a:r>
              <a:rPr lang="fr-FR" sz="4800" b="1" dirty="0" smtClean="0">
                <a:solidFill>
                  <a:schemeClr val="bg1"/>
                </a:solidFill>
                <a:latin typeface="Arial Unicode MS" pitchFamily="34" charset="-128"/>
                <a:ea typeface="Arial Unicode MS" pitchFamily="34" charset="-128"/>
                <a:cs typeface="Arial Unicode MS" pitchFamily="34" charset="-128"/>
              </a:rPr>
              <a:t>           </a:t>
            </a:r>
            <a:r>
              <a:rPr lang="fr-FR" sz="4800" b="1" dirty="0" smtClean="0">
                <a:solidFill>
                  <a:srgbClr val="00FF00"/>
                </a:solidFill>
                <a:latin typeface="Arial Unicode MS" pitchFamily="34" charset="-128"/>
                <a:ea typeface="Arial Unicode MS" pitchFamily="34" charset="-128"/>
                <a:cs typeface="Arial Unicode MS" pitchFamily="34" charset="-128"/>
              </a:rPr>
              <a:t>    </a:t>
            </a:r>
            <a:endParaRPr lang="en-US" sz="4800" b="1" dirty="0" smtClean="0">
              <a:solidFill>
                <a:srgbClr val="00FF00"/>
              </a:solidFill>
              <a:latin typeface="Arial Unicode MS" pitchFamily="34" charset="-128"/>
              <a:ea typeface="Arial Unicode MS" pitchFamily="34" charset="-128"/>
              <a:cs typeface="Arial Unicode MS" pitchFamily="34" charset="-128"/>
            </a:endParaRPr>
          </a:p>
          <a:p>
            <a:pPr algn="just"/>
            <a:r>
              <a:rPr lang="en-US" sz="4800" b="1" dirty="0" smtClean="0">
                <a:solidFill>
                  <a:srgbClr val="00FF00"/>
                </a:solidFill>
                <a:latin typeface="Arial Unicode MS" pitchFamily="34" charset="-128"/>
                <a:ea typeface="Arial Unicode MS" pitchFamily="34" charset="-128"/>
                <a:cs typeface="Arial Unicode MS" pitchFamily="34" charset="-128"/>
              </a:rPr>
              <a:t>Jean 20 v19-22. </a:t>
            </a:r>
            <a:r>
              <a:rPr lang="en-US" sz="4800" b="1" dirty="0" smtClean="0">
                <a:solidFill>
                  <a:schemeClr val="bg1"/>
                </a:solidFill>
                <a:latin typeface="Arial Unicode MS" pitchFamily="34" charset="-128"/>
                <a:ea typeface="Arial Unicode MS" pitchFamily="34" charset="-128"/>
                <a:cs typeface="Arial Unicode MS" pitchFamily="34" charset="-128"/>
              </a:rPr>
              <a:t>                          </a:t>
            </a:r>
          </a:p>
          <a:p>
            <a:pPr algn="just"/>
            <a:r>
              <a:rPr lang="fr-FR" sz="4800" b="1" dirty="0" smtClean="0">
                <a:solidFill>
                  <a:schemeClr val="bg1"/>
                </a:solidFill>
                <a:latin typeface="Arial Unicode MS" pitchFamily="34" charset="-128"/>
                <a:ea typeface="Arial Unicode MS" pitchFamily="34" charset="-128"/>
                <a:cs typeface="Arial Unicode MS" pitchFamily="34" charset="-128"/>
              </a:rPr>
              <a:t>19 ¶ Le soir de ce jour, qui était le premier de la semaine, les portes du lieu où se trouvaient les disciples étant fermées, à cause de la crainte qu'ils avaient des Juifs, Jésus vint, se présenta au milieu d'eux, et leur dit: La paix soit avec vous!</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marL="55563" indent="-55563" algn="just"/>
            <a:r>
              <a:rPr lang="fr-FR" sz="4800" b="1" dirty="0" smtClean="0">
                <a:solidFill>
                  <a:schemeClr val="bg1"/>
                </a:solidFill>
                <a:latin typeface="Arial Unicode MS" pitchFamily="34" charset="-128"/>
                <a:ea typeface="Arial Unicode MS" pitchFamily="34" charset="-128"/>
                <a:cs typeface="Arial Unicode MS" pitchFamily="34" charset="-128"/>
              </a:rPr>
              <a:t>20 Et quand il eut dit cela, il leur montra ses mains et son côté. Les disciples furent dans la joie en voyant le Seigneur.</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800" b="1" dirty="0" smtClean="0">
                <a:solidFill>
                  <a:srgbClr val="00FF00"/>
                </a:solidFill>
                <a:latin typeface="Arial Unicode MS" pitchFamily="34" charset="-128"/>
                <a:ea typeface="Arial Unicode MS" pitchFamily="34" charset="-128"/>
                <a:cs typeface="Arial Unicode MS" pitchFamily="34" charset="-128"/>
              </a:rPr>
              <a:t> 21 Jésus leur dit de nouveau: La paix soit avec vous! Comme le Père m'a envoyé, moi aussi je vous envoie.</a:t>
            </a:r>
            <a:endParaRPr lang="en-US" sz="4800" b="1" dirty="0" smtClean="0">
              <a:solidFill>
                <a:srgbClr val="00FF00"/>
              </a:solidFill>
              <a:latin typeface="Arial Unicode MS" pitchFamily="34" charset="-128"/>
              <a:ea typeface="Arial Unicode MS" pitchFamily="34" charset="-128"/>
              <a:cs typeface="Arial Unicode MS" pitchFamily="34" charset="-128"/>
            </a:endParaRPr>
          </a:p>
          <a:p>
            <a:pPr algn="just"/>
            <a:r>
              <a:rPr lang="fr-FR" sz="4800" b="1" dirty="0" smtClean="0">
                <a:solidFill>
                  <a:schemeClr val="bg1"/>
                </a:solidFill>
                <a:latin typeface="Arial Unicode MS" pitchFamily="34" charset="-128"/>
                <a:ea typeface="Arial Unicode MS" pitchFamily="34" charset="-128"/>
                <a:cs typeface="Arial Unicode MS" pitchFamily="34" charset="-128"/>
              </a:rPr>
              <a:t> 22 Après ces paroles, il souffla sur eux, et leur dit: Recevez le Saint-Esprit.</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buNone/>
            </a:pPr>
            <a:endParaRPr lang="en-US" sz="4800" dirty="0" smtClean="0"/>
          </a:p>
          <a:p>
            <a:pPr algn="just">
              <a:buNone/>
            </a:pP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lvl="0" algn="ctr">
              <a:buNone/>
            </a:pPr>
            <a:r>
              <a:rPr lang="fr-FR" sz="4800" b="1" dirty="0" smtClean="0">
                <a:latin typeface="Copperplate Gothic Light" pitchFamily="34" charset="0"/>
              </a:rPr>
              <a:t>Apparition du Seigneur ressuscité Dans la chambre haute aux disciples  au soir  de sa résurrection. </a:t>
            </a:r>
            <a:r>
              <a:rPr lang="fr-FR" sz="4800" b="1" dirty="0" smtClean="0"/>
              <a:t>            </a:t>
            </a:r>
            <a:endParaRPr lang="en-US" sz="4800" dirty="0" smtClean="0"/>
          </a:p>
          <a:p>
            <a:pPr lvl="0" algn="just"/>
            <a:r>
              <a:rPr lang="fr-FR" sz="4800" b="1" dirty="0" smtClean="0"/>
              <a:t>la promesse  renouvelée au jour de  l’ascension.  </a:t>
            </a:r>
            <a:endParaRPr lang="en-US" sz="4800" dirty="0" smtClean="0"/>
          </a:p>
          <a:p>
            <a:pPr lvl="0" algn="just"/>
            <a:r>
              <a:rPr lang="fr-FR" sz="4800" dirty="0" smtClean="0"/>
              <a:t>Actes  1 v 8  Mais vous recevrez une puissance, le Saint-Esprit survenant sur vous, et vous serez mes témoins à Jérusalem, dans toute la Judée, dans la Samarie, et jusqu'aux extrémités de la terre.  </a:t>
            </a:r>
            <a:endParaRPr lang="en-US" sz="4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ctr">
              <a:buNone/>
            </a:pPr>
            <a:r>
              <a:rPr lang="fr-FR" sz="4000" b="1" dirty="0" smtClean="0">
                <a:solidFill>
                  <a:srgbClr val="0D069A"/>
                </a:solidFill>
                <a:latin typeface="Copperplate Gothic Light" pitchFamily="34" charset="0"/>
                <a:ea typeface="Arial Unicode MS" pitchFamily="34" charset="-128"/>
                <a:cs typeface="Arial Unicode MS" pitchFamily="34" charset="-128"/>
              </a:rPr>
              <a:t>l’inauguration officielle de l’église au jour de la Pentecôte</a:t>
            </a:r>
            <a:r>
              <a:rPr lang="fr-FR" sz="4000" b="1" dirty="0" smtClean="0">
                <a:latin typeface="Copperplate Gothic Light" pitchFamily="34" charset="0"/>
                <a:ea typeface="Arial Unicode MS" pitchFamily="34" charset="-128"/>
                <a:cs typeface="Arial Unicode MS" pitchFamily="34" charset="-128"/>
              </a:rPr>
              <a:t>. </a:t>
            </a:r>
            <a:endParaRPr lang="en-US" sz="4000" b="1" dirty="0" smtClean="0">
              <a:latin typeface="Copperplate Gothic Light" pitchFamily="34" charset="0"/>
              <a:ea typeface="Arial Unicode MS" pitchFamily="34" charset="-128"/>
              <a:cs typeface="Arial Unicode MS" pitchFamily="34" charset="-128"/>
            </a:endParaRPr>
          </a:p>
          <a:p>
            <a:pPr lvl="0" algn="just"/>
            <a:r>
              <a:rPr lang="fr-FR" sz="4000" b="1" dirty="0" err="1" smtClean="0">
                <a:latin typeface="Arial Unicode MS" pitchFamily="34" charset="-128"/>
                <a:ea typeface="Arial Unicode MS" pitchFamily="34" charset="-128"/>
                <a:cs typeface="Arial Unicode MS" pitchFamily="34" charset="-128"/>
              </a:rPr>
              <a:t>Ac</a:t>
            </a:r>
            <a:r>
              <a:rPr lang="fr-FR" sz="4000" b="1" dirty="0" smtClean="0">
                <a:latin typeface="Arial Unicode MS" pitchFamily="34" charset="-128"/>
                <a:ea typeface="Arial Unicode MS" pitchFamily="34" charset="-128"/>
                <a:cs typeface="Arial Unicode MS" pitchFamily="34" charset="-128"/>
              </a:rPr>
              <a:t> 2:37 ¶ Après avoir entendu ce discours, ils eurent le </a:t>
            </a:r>
            <a:r>
              <a:rPr lang="fr-FR" sz="4000" b="1" dirty="0" err="1" smtClean="0">
                <a:latin typeface="Arial Unicode MS" pitchFamily="34" charset="-128"/>
                <a:ea typeface="Arial Unicode MS" pitchFamily="34" charset="-128"/>
                <a:cs typeface="Arial Unicode MS" pitchFamily="34" charset="-128"/>
              </a:rPr>
              <a:t>coeur</a:t>
            </a:r>
            <a:r>
              <a:rPr lang="fr-FR" sz="4000" b="1" dirty="0" smtClean="0">
                <a:latin typeface="Arial Unicode MS" pitchFamily="34" charset="-128"/>
                <a:ea typeface="Arial Unicode MS" pitchFamily="34" charset="-128"/>
                <a:cs typeface="Arial Unicode MS" pitchFamily="34" charset="-128"/>
              </a:rPr>
              <a:t> vivement touché, et ils dirent à Pierre et aux autres apôtres: Hommes frères, que ferons-nous?</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0D069A"/>
                </a:solidFill>
                <a:latin typeface="Arial Unicode MS" pitchFamily="34" charset="-128"/>
                <a:ea typeface="Arial Unicode MS" pitchFamily="34" charset="-128"/>
                <a:cs typeface="Arial Unicode MS" pitchFamily="34" charset="-128"/>
              </a:rPr>
              <a:t>38 Pierre leur dit: Repentez-vous, et que chacun de vous soit baptisé au nom de Jésus-Christ, pour le pardon de vos péchés; et vous recevrez le don du Saint-Esprit.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buNone/>
            </a:pP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39 Car la promesse est pour vous, pour vos enfants, et pour tous ceux qui sont au loin, en aussi grand nombre que le Seigneur notre Dieu les appellera.</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 40 Et, par plusieurs autres paroles, il les conjurait et les exhortait, disant: Sauvez-vous de cette génération perverse. </a:t>
            </a: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a:bodyPr>
          <a:lstStyle/>
          <a:p>
            <a:pPr lvl="0" algn="ctr">
              <a:buNone/>
            </a:pPr>
            <a:r>
              <a:rPr lang="fr-FR" sz="4000" b="1" dirty="0" smtClean="0">
                <a:solidFill>
                  <a:schemeClr val="bg1"/>
                </a:solidFill>
                <a:latin typeface="Copperplate Gothic Bold" pitchFamily="34" charset="0"/>
                <a:ea typeface="Arial Unicode MS" pitchFamily="34" charset="-128"/>
                <a:cs typeface="Arial Unicode MS" pitchFamily="34" charset="-128"/>
              </a:rPr>
              <a:t>confirmation  de la prophétie </a:t>
            </a:r>
            <a:r>
              <a:rPr lang="fr-FR" sz="4000" b="1" dirty="0" smtClean="0">
                <a:latin typeface="Arial Unicode MS" pitchFamily="34" charset="-128"/>
                <a:ea typeface="Arial Unicode MS" pitchFamily="34" charset="-128"/>
                <a:cs typeface="Arial Unicode MS" pitchFamily="34" charset="-128"/>
              </a:rPr>
              <a:t> </a:t>
            </a:r>
            <a:endParaRPr lang="en-US" sz="4000"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Joël</a:t>
            </a:r>
            <a:r>
              <a:rPr lang="fr-FR" sz="4800" dirty="0" smtClean="0">
                <a:solidFill>
                  <a:srgbClr val="FFFF00"/>
                </a:solidFill>
                <a:latin typeface="Arial Unicode MS" pitchFamily="34" charset="-128"/>
                <a:ea typeface="Arial Unicode MS" pitchFamily="34" charset="-128"/>
                <a:cs typeface="Arial Unicode MS" pitchFamily="34" charset="-128"/>
              </a:rPr>
              <a:t> 2:28 </a:t>
            </a:r>
          </a:p>
          <a:p>
            <a:pPr lvl="0" algn="just"/>
            <a:r>
              <a:rPr lang="fr-FR" sz="4800" dirty="0" smtClean="0">
                <a:solidFill>
                  <a:srgbClr val="FFFF00"/>
                </a:solidFill>
                <a:latin typeface="Arial Unicode MS" pitchFamily="34" charset="-128"/>
                <a:ea typeface="Arial Unicode MS" pitchFamily="34" charset="-128"/>
                <a:cs typeface="Arial Unicode MS" pitchFamily="34" charset="-128"/>
              </a:rPr>
              <a:t>¶ Après cela, je répandrai mon esprit sur toute chair; Vos fils et vos filles prophétiseront, Vos vieillards auront des songes, Et vos jeunes gens des visions.</a:t>
            </a:r>
            <a:endParaRPr lang="en-US" sz="48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lvl="0" algn="ctr">
              <a:buNone/>
            </a:pPr>
            <a:r>
              <a:rPr lang="fr-FR" sz="4000" b="1" dirty="0" smtClean="0">
                <a:latin typeface="Copperplate Gothic Bold" pitchFamily="34" charset="0"/>
                <a:ea typeface="Arial Unicode MS" pitchFamily="34" charset="-128"/>
                <a:cs typeface="Arial Unicode MS" pitchFamily="34" charset="-128"/>
              </a:rPr>
              <a:t>le ministère du Saint Esprit dans la vie du croyant. </a:t>
            </a:r>
            <a:endParaRPr lang="en-US" sz="4000" b="1" dirty="0" smtClean="0">
              <a:latin typeface="Copperplate Gothic Bold" pitchFamily="34" charset="0"/>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Jean 16 v 13, </a:t>
            </a:r>
          </a:p>
          <a:p>
            <a:pPr lvl="0" algn="just">
              <a:buNone/>
            </a:pPr>
            <a:r>
              <a:rPr lang="fr-FR" sz="4000" b="1" dirty="0" smtClean="0">
                <a:solidFill>
                  <a:srgbClr val="0D069A"/>
                </a:solidFill>
                <a:latin typeface="Arial Unicode MS" pitchFamily="34" charset="-128"/>
                <a:ea typeface="Arial Unicode MS" pitchFamily="34" charset="-128"/>
                <a:cs typeface="Arial Unicode MS" pitchFamily="34" charset="-128"/>
              </a:rPr>
              <a:t>Quand le consolateur sera venu, l'Esprit de vérité, il vous conduira dans toute la vérité; car il ne parlera pas de lui-même, mais il dira tout ce qu'il aura entendu, et il vous annoncera les choses à venir.</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buNone/>
            </a:pPr>
            <a:endParaRPr lang="en-US" sz="4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5400" b="1" dirty="0" smtClean="0">
                <a:latin typeface="Arial Unicode MS" pitchFamily="34" charset="-128"/>
                <a:ea typeface="Arial Unicode MS" pitchFamily="34" charset="-128"/>
                <a:cs typeface="Arial Unicode MS" pitchFamily="34" charset="-128"/>
              </a:rPr>
              <a:t>Jean14 v26 </a:t>
            </a:r>
          </a:p>
          <a:p>
            <a:pPr lvl="0" algn="just"/>
            <a:r>
              <a:rPr lang="fr-FR" sz="5400" b="1" dirty="0" smtClean="0">
                <a:solidFill>
                  <a:srgbClr val="0D069A"/>
                </a:solidFill>
                <a:latin typeface="Arial Unicode MS" pitchFamily="34" charset="-128"/>
                <a:ea typeface="Arial Unicode MS" pitchFamily="34" charset="-128"/>
                <a:cs typeface="Arial Unicode MS" pitchFamily="34" charset="-128"/>
              </a:rPr>
              <a:t>Mais le consolateur, l'Esprit-Saint, que le Père enverra en mon nom, vous enseignera toutes choses, et vous rappellera tout ce que je vous ai dit. </a:t>
            </a:r>
            <a:endParaRPr lang="en-US" sz="5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latin typeface="Copperplate Gothic Bold" pitchFamily="34" charset="0"/>
                <a:ea typeface="Arial Unicode MS" pitchFamily="34" charset="-128"/>
                <a:cs typeface="Arial Unicode MS" pitchFamily="34" charset="-128"/>
              </a:rPr>
              <a:t>Le ministère du Saint Esprit dans la vie du non croyant.</a:t>
            </a:r>
            <a:endParaRPr lang="en-US" sz="4800" b="1" dirty="0" smtClean="0">
              <a:latin typeface="Copperplate Gothic Bold" pitchFamily="34" charset="0"/>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0D069A"/>
                </a:solidFill>
                <a:latin typeface="Arial Unicode MS" pitchFamily="34" charset="-128"/>
                <a:ea typeface="Arial Unicode MS" pitchFamily="34" charset="-128"/>
                <a:cs typeface="Arial Unicode MS" pitchFamily="34" charset="-128"/>
              </a:rPr>
              <a:t>Jean16 v 8.</a:t>
            </a:r>
            <a:r>
              <a:rPr lang="fr-FR" sz="4800" b="1" dirty="0" smtClean="0">
                <a:latin typeface="Arial Unicode MS" pitchFamily="34" charset="-128"/>
                <a:ea typeface="Arial Unicode MS" pitchFamily="34" charset="-128"/>
                <a:cs typeface="Arial Unicode MS" pitchFamily="34" charset="-128"/>
              </a:rPr>
              <a:t>  </a:t>
            </a: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Et quand il sera venu, il convaincra le monde en ce qui concerne le péché, la justice, et le jugement: </a:t>
            </a:r>
            <a:r>
              <a:rPr lang="fr-FR" sz="4800" b="1" dirty="0" smtClean="0"/>
              <a:t> </a:t>
            </a:r>
            <a:r>
              <a:rPr lang="fr-FR" sz="4000" dirty="0" smtClean="0"/>
              <a:t>             </a:t>
            </a:r>
            <a:endParaRPr lang="en-US" sz="4000" dirty="0" smtClean="0"/>
          </a:p>
          <a:p>
            <a:pPr>
              <a:buNone/>
            </a:pPr>
            <a:endParaRPr lang="en-US" sz="4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000" b="1" dirty="0" smtClean="0">
                <a:solidFill>
                  <a:srgbClr val="0D069A"/>
                </a:solidFill>
                <a:latin typeface="Arial Unicode MS" pitchFamily="34" charset="-128"/>
                <a:ea typeface="Arial Unicode MS" pitchFamily="34" charset="-128"/>
                <a:cs typeface="Arial Unicode MS" pitchFamily="34" charset="-128"/>
              </a:rPr>
              <a:t>IV-Application.</a:t>
            </a:r>
            <a:r>
              <a:rPr lang="fr-FR" sz="4000" b="1" dirty="0" smtClean="0">
                <a:latin typeface="Arial Unicode MS" pitchFamily="34" charset="-128"/>
                <a:ea typeface="Arial Unicode MS" pitchFamily="34" charset="-128"/>
                <a:cs typeface="Arial Unicode MS" pitchFamily="34" charset="-128"/>
              </a:rPr>
              <a:t>                 </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3900" b="1" dirty="0" smtClean="0">
                <a:latin typeface="Copperplate Gothic Bold" pitchFamily="34" charset="0"/>
                <a:ea typeface="Arial Unicode MS" pitchFamily="34" charset="-128"/>
                <a:cs typeface="Arial Unicode MS" pitchFamily="34" charset="-128"/>
              </a:rPr>
              <a:t>Comment  vivre  une vie remplie du Saint-Esprit comme  enfant  de Dieu</a:t>
            </a:r>
            <a:r>
              <a:rPr lang="fr-FR" sz="39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Romains  8 v 9-16. </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err="1" smtClean="0">
                <a:latin typeface="Arial Unicode MS" pitchFamily="34" charset="-128"/>
                <a:ea typeface="Arial Unicode MS" pitchFamily="34" charset="-128"/>
                <a:cs typeface="Arial Unicode MS" pitchFamily="34" charset="-128"/>
              </a:rPr>
              <a:t>Ro</a:t>
            </a:r>
            <a:r>
              <a:rPr lang="fr-FR" sz="4000" b="1" dirty="0" smtClean="0">
                <a:latin typeface="Arial Unicode MS" pitchFamily="34" charset="-128"/>
                <a:ea typeface="Arial Unicode MS" pitchFamily="34" charset="-128"/>
                <a:cs typeface="Arial Unicode MS" pitchFamily="34" charset="-128"/>
              </a:rPr>
              <a:t> 8:9 Pour vous, vous ne vivez pas selon la chair, mais selon l'esprit, si du moins l'Esprit de Dieu habite en vous. Si quelqu'un n'a pas l'Esprit de Christ, il ne lui appartient pas.</a:t>
            </a: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10 ¶ Et si Christ est en vous, le corps, il est vrai, est mort à cause du péché, mais l'esprit est vie à cause de la justice.</a:t>
            </a:r>
          </a:p>
          <a:p>
            <a:pPr algn="just"/>
            <a:r>
              <a:rPr lang="fr-FR" sz="4000" b="1" dirty="0" smtClean="0">
                <a:latin typeface="Arial Unicode MS" pitchFamily="34" charset="-128"/>
                <a:ea typeface="Arial Unicode MS" pitchFamily="34" charset="-128"/>
                <a:cs typeface="Arial Unicode MS" pitchFamily="34" charset="-128"/>
              </a:rPr>
              <a:t> 11 Et si l'Esprit de celui qui a ressuscité Jésus d'entre les morts habite en vous, celui qui a ressuscité Christ d'entre les morts rendra aussi la vie à vos corps mortels par son Esprit qui habite en vous.</a:t>
            </a: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12 Ainsi donc, frères, nous ne sommes point redevables à la chair, pour vivre selon la chair.</a:t>
            </a:r>
          </a:p>
          <a:p>
            <a:pPr algn="just"/>
            <a:r>
              <a:rPr lang="fr-FR" sz="4000" b="1" dirty="0" smtClean="0">
                <a:latin typeface="Arial Unicode MS" pitchFamily="34" charset="-128"/>
                <a:ea typeface="Arial Unicode MS" pitchFamily="34" charset="-128"/>
                <a:cs typeface="Arial Unicode MS" pitchFamily="34" charset="-128"/>
              </a:rPr>
              <a:t> 13 Si vous vivez selon la chair, vous mourrez; mais si par l'Esprit vous faites mourir les actions du corps, vous vivrez,</a:t>
            </a:r>
          </a:p>
          <a:p>
            <a:pPr algn="just"/>
            <a:r>
              <a:rPr lang="fr-FR" sz="4000" b="1" dirty="0" smtClean="0">
                <a:latin typeface="Arial Unicode MS" pitchFamily="34" charset="-128"/>
                <a:ea typeface="Arial Unicode MS" pitchFamily="34" charset="-128"/>
                <a:cs typeface="Arial Unicode MS" pitchFamily="34" charset="-128"/>
              </a:rPr>
              <a:t> 14 car tous ceux qui sont conduits par l'Esprit de Dieu sont fils de Dieu.</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15 Et vous n'avez point reçu un esprit de servitude, pour être encore dans la crainte; mais vous avez reçu un Esprit d'adoption, par lequel nous crions: </a:t>
            </a:r>
            <a:r>
              <a:rPr lang="fr-FR" sz="4400" b="1" dirty="0" err="1" smtClean="0">
                <a:latin typeface="Arial Unicode MS" pitchFamily="34" charset="-128"/>
                <a:ea typeface="Arial Unicode MS" pitchFamily="34" charset="-128"/>
                <a:cs typeface="Arial Unicode MS" pitchFamily="34" charset="-128"/>
              </a:rPr>
              <a:t>Abba</a:t>
            </a:r>
            <a:r>
              <a:rPr lang="fr-FR" sz="4400" b="1" dirty="0" smtClean="0">
                <a:latin typeface="Arial Unicode MS" pitchFamily="34" charset="-128"/>
                <a:ea typeface="Arial Unicode MS" pitchFamily="34" charset="-128"/>
                <a:cs typeface="Arial Unicode MS" pitchFamily="34" charset="-128"/>
              </a:rPr>
              <a:t>! Père!</a:t>
            </a:r>
          </a:p>
          <a:p>
            <a:pPr algn="just"/>
            <a:r>
              <a:rPr lang="fr-FR" sz="4400" b="1" dirty="0" smtClean="0">
                <a:latin typeface="Arial Unicode MS" pitchFamily="34" charset="-128"/>
                <a:ea typeface="Arial Unicode MS" pitchFamily="34" charset="-128"/>
                <a:cs typeface="Arial Unicode MS" pitchFamily="34" charset="-128"/>
              </a:rPr>
              <a:t> 16 L'Esprit lui-même rend témoignage à notre esprit que nous sommes enfants de Dieu.</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Galates 5 v24-25 </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Ga 5:24 Ceux qui sont à Jésus-Christ ont crucifié la chair avec ses passions et ses désirs.</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0D069A"/>
                </a:solidFill>
                <a:latin typeface="Arial Unicode MS" pitchFamily="34" charset="-128"/>
                <a:ea typeface="Arial Unicode MS" pitchFamily="34" charset="-128"/>
                <a:cs typeface="Arial Unicode MS" pitchFamily="34" charset="-128"/>
              </a:rPr>
              <a:t>25 Si nous vivons par l'Esprit, marchons aussi selon l'Esprit.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Ga 5:16 Je dis donc: Marchez selon l'Esprit, et vous n'accomplirez pas les désirs de la chair.</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solidFill>
                  <a:srgbClr val="FF0000"/>
                </a:solidFill>
                <a:latin typeface="Arial Unicode MS" pitchFamily="34" charset="-128"/>
                <a:ea typeface="Arial Unicode MS" pitchFamily="34" charset="-128"/>
                <a:cs typeface="Arial Unicode MS" pitchFamily="34" charset="-128"/>
              </a:rPr>
              <a:t>Conclusion. </a:t>
            </a:r>
            <a:r>
              <a:rPr lang="fr-FR" sz="4400" b="1" dirty="0" smtClean="0">
                <a:solidFill>
                  <a:srgbClr val="0D069A"/>
                </a:solidFill>
                <a:latin typeface="Arial Unicode MS" pitchFamily="34" charset="-128"/>
                <a:ea typeface="Arial Unicode MS" pitchFamily="34" charset="-128"/>
                <a:cs typeface="Arial Unicode MS" pitchFamily="34" charset="-128"/>
              </a:rPr>
              <a:t>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ctr">
              <a:buNone/>
            </a:pPr>
            <a:r>
              <a:rPr lang="fr-FR" sz="4400" b="1" dirty="0" smtClean="0">
                <a:solidFill>
                  <a:srgbClr val="0D069A"/>
                </a:solidFill>
                <a:latin typeface="Copperplate Gothic Bold" pitchFamily="34" charset="0"/>
                <a:ea typeface="Arial Unicode MS" pitchFamily="34" charset="-128"/>
                <a:cs typeface="Arial Unicode MS" pitchFamily="34" charset="-128"/>
              </a:rPr>
              <a:t>Restez  en communion avec le Saint-Esprit. </a:t>
            </a:r>
            <a:endParaRPr lang="en-US" sz="4400" b="1" dirty="0" smtClean="0">
              <a:solidFill>
                <a:srgbClr val="0D069A"/>
              </a:solidFill>
              <a:latin typeface="Copperplate Gothic Bold" pitchFamily="34" charset="0"/>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Dans la méditation quotidienne et Dans la prière avec une soumission complète  pour  ne pas attrister  Le Saint-Esprit. </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1Thess 5 v 19. N'éteignez pas l'Esprit.    </a:t>
            </a:r>
            <a:r>
              <a:rPr lang="fr-FR" sz="4400" dirty="0" smtClean="0"/>
              <a:t>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marL="0" indent="0" algn="ctr">
              <a:buNone/>
            </a:pPr>
            <a:r>
              <a:rPr lang="fr-FR" sz="4400" b="1" dirty="0" smtClean="0">
                <a:solidFill>
                  <a:srgbClr val="0D069A"/>
                </a:solidFill>
                <a:latin typeface="Copperplate Gothic Bold" pitchFamily="34" charset="0"/>
                <a:ea typeface="Arial Unicode MS" pitchFamily="34" charset="-128"/>
                <a:cs typeface="Arial Unicode MS" pitchFamily="34" charset="-128"/>
              </a:rPr>
              <a:t>Que le Saint-Esprit soit  </a:t>
            </a:r>
            <a:r>
              <a:rPr lang="fr-FR" sz="4400" b="1" u="sng" dirty="0" smtClean="0">
                <a:solidFill>
                  <a:srgbClr val="FF0000"/>
                </a:solidFill>
                <a:latin typeface="Copperplate Gothic Bold" pitchFamily="34" charset="0"/>
                <a:ea typeface="Arial Unicode MS" pitchFamily="34" charset="-128"/>
                <a:cs typeface="Arial Unicode MS" pitchFamily="34" charset="-128"/>
              </a:rPr>
              <a:t>avec</a:t>
            </a:r>
            <a:r>
              <a:rPr lang="fr-FR" sz="4400" b="1" dirty="0" smtClean="0">
                <a:solidFill>
                  <a:srgbClr val="FF0000"/>
                </a:solidFill>
                <a:latin typeface="Copperplate Gothic Bold" pitchFamily="34" charset="0"/>
                <a:ea typeface="Arial Unicode MS" pitchFamily="34" charset="-128"/>
                <a:cs typeface="Arial Unicode MS" pitchFamily="34" charset="-128"/>
              </a:rPr>
              <a:t> </a:t>
            </a:r>
            <a:r>
              <a:rPr lang="fr-FR" sz="4400" b="1" dirty="0" smtClean="0">
                <a:solidFill>
                  <a:srgbClr val="0D069A"/>
                </a:solidFill>
                <a:latin typeface="Copperplate Gothic Bold" pitchFamily="34" charset="0"/>
                <a:ea typeface="Arial Unicode MS" pitchFamily="34" charset="-128"/>
                <a:cs typeface="Arial Unicode MS" pitchFamily="34" charset="-128"/>
              </a:rPr>
              <a:t>vous, </a:t>
            </a:r>
            <a:r>
              <a:rPr lang="fr-FR" sz="4400" b="1" u="sng" dirty="0" smtClean="0">
                <a:solidFill>
                  <a:srgbClr val="FF0000"/>
                </a:solidFill>
                <a:latin typeface="Copperplate Gothic Bold" pitchFamily="34" charset="0"/>
                <a:ea typeface="Arial Unicode MS" pitchFamily="34" charset="-128"/>
                <a:cs typeface="Arial Unicode MS" pitchFamily="34" charset="-128"/>
              </a:rPr>
              <a:t>en</a:t>
            </a:r>
            <a:r>
              <a:rPr lang="fr-FR" sz="4400" b="1" dirty="0" smtClean="0">
                <a:solidFill>
                  <a:srgbClr val="0D069A"/>
                </a:solidFill>
                <a:latin typeface="Copperplate Gothic Bold" pitchFamily="34" charset="0"/>
                <a:ea typeface="Arial Unicode MS" pitchFamily="34" charset="-128"/>
                <a:cs typeface="Arial Unicode MS" pitchFamily="34" charset="-128"/>
              </a:rPr>
              <a:t> vous et </a:t>
            </a:r>
            <a:r>
              <a:rPr lang="fr-FR" sz="4400" b="1" u="sng" dirty="0" smtClean="0">
                <a:solidFill>
                  <a:srgbClr val="FF0000"/>
                </a:solidFill>
                <a:latin typeface="Copperplate Gothic Bold" pitchFamily="34" charset="0"/>
                <a:ea typeface="Arial Unicode MS" pitchFamily="34" charset="-128"/>
                <a:cs typeface="Arial Unicode MS" pitchFamily="34" charset="-128"/>
              </a:rPr>
              <a:t>sur</a:t>
            </a:r>
            <a:r>
              <a:rPr lang="fr-FR" sz="4400" b="1" dirty="0" smtClean="0">
                <a:solidFill>
                  <a:srgbClr val="0D069A"/>
                </a:solidFill>
                <a:latin typeface="Copperplate Gothic Bold" pitchFamily="34" charset="0"/>
                <a:ea typeface="Arial Unicode MS" pitchFamily="34" charset="-128"/>
                <a:cs typeface="Arial Unicode MS" pitchFamily="34" charset="-128"/>
              </a:rPr>
              <a:t> vous.</a:t>
            </a:r>
            <a:r>
              <a:rPr lang="fr-FR" sz="4400" b="1" dirty="0" smtClean="0">
                <a:solidFill>
                  <a:srgbClr val="0D069A"/>
                </a:solidFill>
                <a:latin typeface="Arial Unicode MS" pitchFamily="34" charset="-128"/>
                <a:ea typeface="Arial Unicode MS" pitchFamily="34" charset="-128"/>
                <a:cs typeface="Arial Unicode MS" pitchFamily="34" charset="-128"/>
              </a:rPr>
              <a:t>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Avec vous : Qu’IL soit </a:t>
            </a:r>
            <a:r>
              <a:rPr lang="fr-FR" sz="4400" b="1" dirty="0" smtClean="0">
                <a:solidFill>
                  <a:srgbClr val="FF0000"/>
                </a:solidFill>
                <a:latin typeface="Arial Unicode MS" pitchFamily="34" charset="-128"/>
                <a:ea typeface="Arial Unicode MS" pitchFamily="34" charset="-128"/>
                <a:cs typeface="Arial Unicode MS" pitchFamily="34" charset="-128"/>
              </a:rPr>
              <a:t>votre conducteur </a:t>
            </a:r>
            <a:r>
              <a:rPr lang="fr-FR" sz="4400" b="1" dirty="0" smtClean="0">
                <a:solidFill>
                  <a:srgbClr val="0D069A"/>
                </a:solidFill>
                <a:latin typeface="Arial Unicode MS" pitchFamily="34" charset="-128"/>
                <a:ea typeface="Arial Unicode MS" pitchFamily="34" charset="-128"/>
                <a:cs typeface="Arial Unicode MS" pitchFamily="34" charset="-128"/>
              </a:rPr>
              <a:t>et votre guide.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En vous : Qu’IL soit </a:t>
            </a:r>
            <a:r>
              <a:rPr lang="fr-FR" sz="4400" b="1" dirty="0" smtClean="0">
                <a:solidFill>
                  <a:srgbClr val="FF0000"/>
                </a:solidFill>
                <a:latin typeface="Arial Unicode MS" pitchFamily="34" charset="-128"/>
                <a:ea typeface="Arial Unicode MS" pitchFamily="34" charset="-128"/>
                <a:cs typeface="Arial Unicode MS" pitchFamily="34" charset="-128"/>
              </a:rPr>
              <a:t>votre consolateur </a:t>
            </a:r>
            <a:r>
              <a:rPr lang="fr-FR" sz="4400" b="1" dirty="0" smtClean="0">
                <a:solidFill>
                  <a:srgbClr val="0D069A"/>
                </a:solidFill>
                <a:latin typeface="Arial Unicode MS" pitchFamily="34" charset="-128"/>
                <a:ea typeface="Arial Unicode MS" pitchFamily="34" charset="-128"/>
                <a:cs typeface="Arial Unicode MS" pitchFamily="34" charset="-128"/>
              </a:rPr>
              <a:t>dans les épreuves de la vie.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400" b="1" dirty="0" smtClean="0">
                <a:solidFill>
                  <a:srgbClr val="0D069A"/>
                </a:solidFill>
                <a:latin typeface="Arial Unicode MS" pitchFamily="34" charset="-128"/>
                <a:ea typeface="Arial Unicode MS" pitchFamily="34" charset="-128"/>
                <a:cs typeface="Arial Unicode MS" pitchFamily="34" charset="-128"/>
              </a:rPr>
              <a:t>Sur vous : Que vous soyez </a:t>
            </a:r>
            <a:r>
              <a:rPr lang="fr-FR" sz="4400" b="1" dirty="0" smtClean="0">
                <a:solidFill>
                  <a:srgbClr val="FF0000"/>
                </a:solidFill>
                <a:latin typeface="Arial Unicode MS" pitchFamily="34" charset="-128"/>
                <a:ea typeface="Arial Unicode MS" pitchFamily="34" charset="-128"/>
                <a:cs typeface="Arial Unicode MS" pitchFamily="34" charset="-128"/>
              </a:rPr>
              <a:t>scellés, marqués, réservés, glorifiés et couronnés</a:t>
            </a:r>
            <a:r>
              <a:rPr lang="fr-FR" sz="4400" b="1" dirty="0" smtClean="0">
                <a:solidFill>
                  <a:srgbClr val="0D069A"/>
                </a:solidFill>
                <a:latin typeface="Arial Unicode MS" pitchFamily="34" charset="-128"/>
                <a:ea typeface="Arial Unicode MS" pitchFamily="34" charset="-128"/>
                <a:cs typeface="Arial Unicode MS" pitchFamily="34" charset="-128"/>
              </a:rPr>
              <a:t> pour le grand jour de l’éternité. </a:t>
            </a:r>
            <a:r>
              <a:rPr lang="fr-FR" sz="4400" dirty="0" smtClean="0"/>
              <a:t>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107 FR. CE:  </a:t>
            </a:r>
            <a:r>
              <a:rPr lang="fr-FR" sz="4000" b="1" u="sng" dirty="0" smtClean="0">
                <a:solidFill>
                  <a:srgbClr val="FF0000"/>
                </a:solidFill>
                <a:latin typeface="Arial Unicode MS" pitchFamily="34" charset="-128"/>
                <a:ea typeface="Arial Unicode MS" pitchFamily="34" charset="-128"/>
                <a:cs typeface="Arial Unicode MS" pitchFamily="34" charset="-128"/>
              </a:rPr>
              <a:t>Rends-Toi Maitre De Nos Ames</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1-</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err="1" smtClean="0">
                <a:latin typeface="Arial Unicode MS" pitchFamily="34" charset="-128"/>
                <a:ea typeface="Arial Unicode MS" pitchFamily="34" charset="-128"/>
                <a:cs typeface="Arial Unicode MS" pitchFamily="34" charset="-128"/>
              </a:rPr>
              <a:t>Rens</a:t>
            </a:r>
            <a:r>
              <a:rPr lang="fr-FR" sz="4800" b="1" dirty="0" smtClean="0">
                <a:latin typeface="Arial Unicode MS" pitchFamily="34" charset="-128"/>
                <a:ea typeface="Arial Unicode MS" pitchFamily="34" charset="-128"/>
                <a:cs typeface="Arial Unicode MS" pitchFamily="34" charset="-128"/>
              </a:rPr>
              <a:t>-Toi Maître de nos âmes</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Esprit Saint, Esprit d’Amour !</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Et de tes divines flammes</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Embrase-nous en ce jour !</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FF0000"/>
                </a:solidFill>
                <a:latin typeface="Arial Unicode MS" pitchFamily="34" charset="-128"/>
                <a:ea typeface="Arial Unicode MS" pitchFamily="34" charset="-128"/>
                <a:cs typeface="Arial Unicode MS" pitchFamily="34" charset="-128"/>
              </a:rPr>
              <a:t>Ref</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Oh viens, Esprit de Dieu!</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Fais-nous sentir ta présence,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Revêts-nous de ta puissance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Et baptise-nous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Esprit de Dieu, Baptise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ctr">
              <a:buNone/>
            </a:pPr>
            <a:r>
              <a:rPr lang="fr-FR" sz="4800" b="1" dirty="0" smtClean="0">
                <a:latin typeface="Arial Unicode MS" pitchFamily="34" charset="-128"/>
                <a:ea typeface="Arial Unicode MS" pitchFamily="34" charset="-128"/>
                <a:cs typeface="Arial Unicode MS" pitchFamily="34" charset="-128"/>
              </a:rPr>
              <a:t>2-</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Saint Esprit de la promesse,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Qui nous cellas de ton sceau,</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Dévoile-nous la richesse,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De l’héritage d’en haut.</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FF0000"/>
                </a:solidFill>
                <a:latin typeface="Arial Unicode MS" pitchFamily="34" charset="-128"/>
                <a:ea typeface="Arial Unicode MS" pitchFamily="34" charset="-128"/>
                <a:cs typeface="Arial Unicode MS" pitchFamily="34" charset="-128"/>
              </a:rPr>
              <a:t>Ref</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Oh viens, Esprit de Dieu!</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Fais-nous sentir ta présence,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Revêts-nous de ta puissance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Et baptise-nous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Esprit de Dieu, Baptise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ctr">
              <a:buNone/>
            </a:pPr>
            <a:r>
              <a:rPr lang="fr-FR" sz="4800" b="1" dirty="0" smtClean="0">
                <a:latin typeface="Arial Unicode MS" pitchFamily="34" charset="-128"/>
                <a:ea typeface="Arial Unicode MS" pitchFamily="34" charset="-128"/>
                <a:cs typeface="Arial Unicode MS" pitchFamily="34" charset="-128"/>
              </a:rPr>
              <a:t>3-</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Forme-nous pour le service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De notre Divin Sauveur;</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A ses pieds, en sacrifice,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Nous apportons notre cœur.</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FF0000"/>
                </a:solidFill>
                <a:latin typeface="Arial Unicode MS" pitchFamily="34" charset="-128"/>
                <a:ea typeface="Arial Unicode MS" pitchFamily="34" charset="-128"/>
                <a:cs typeface="Arial Unicode MS" pitchFamily="34" charset="-128"/>
              </a:rPr>
              <a:t>Ref</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Oh viens, Esprit de Dieu!</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Fais-nous sentir ta présence,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Revêts-nous de ta puissance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Et baptise-nous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Esprit de Dieu, Baptise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ctr">
              <a:buNone/>
            </a:pPr>
            <a:r>
              <a:rPr lang="fr-FR" sz="4800" b="1" dirty="0" smtClean="0">
                <a:latin typeface="Arial Unicode MS" pitchFamily="34" charset="-128"/>
                <a:ea typeface="Arial Unicode MS" pitchFamily="34" charset="-128"/>
                <a:cs typeface="Arial Unicode MS" pitchFamily="34" charset="-128"/>
              </a:rPr>
              <a:t>4-</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Esprit de vie et de gloire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Conduis-nous de jour en jour</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Et de victoire en victoire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Jusqu’au céleste séjour.</a:t>
            </a:r>
          </a:p>
          <a:p>
            <a:pPr algn="ctr">
              <a:buNone/>
            </a:pPr>
            <a:r>
              <a:rPr lang="fr-FR" sz="4800" b="1" dirty="0" err="1" smtClean="0">
                <a:solidFill>
                  <a:srgbClr val="FF0000"/>
                </a:solidFill>
                <a:latin typeface="Arial Unicode MS" pitchFamily="34" charset="-128"/>
                <a:ea typeface="Arial Unicode MS" pitchFamily="34" charset="-128"/>
                <a:cs typeface="Arial Unicode MS" pitchFamily="34" charset="-128"/>
              </a:rPr>
              <a:t>Ref</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Oh viens, Esprit de Dieu!</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Fais-nous sentir ta présence,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Revêts-nous de ta puissance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Et baptise-nous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Esprit de Dieu, Baptise de feu !</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34874</TotalTime>
  <Words>890</Words>
  <Application>Microsoft Office PowerPoint</Application>
  <PresentationFormat>On-screen Show (4:3)</PresentationFormat>
  <Paragraphs>129</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CHRIST THE ROCK CONGREGATION SUNDAY MAY 19TH 2024  Sermon by Pastor Ulrick Destinoble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126</cp:revision>
  <dcterms:created xsi:type="dcterms:W3CDTF">2020-08-22T16:53:36Z</dcterms:created>
  <dcterms:modified xsi:type="dcterms:W3CDTF">2024-05-19T02:15:08Z</dcterms:modified>
</cp:coreProperties>
</file>