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334" r:id="rId4"/>
    <p:sldId id="338" r:id="rId5"/>
    <p:sldId id="339" r:id="rId6"/>
    <p:sldId id="335" r:id="rId7"/>
    <p:sldId id="340" r:id="rId8"/>
    <p:sldId id="341" r:id="rId9"/>
    <p:sldId id="342" r:id="rId10"/>
    <p:sldId id="347" r:id="rId11"/>
    <p:sldId id="343" r:id="rId12"/>
    <p:sldId id="344" r:id="rId13"/>
    <p:sldId id="348" r:id="rId14"/>
    <p:sldId id="345" r:id="rId15"/>
    <p:sldId id="346" r:id="rId16"/>
    <p:sldId id="349" r:id="rId17"/>
    <p:sldId id="336" r:id="rId18"/>
    <p:sldId id="350" r:id="rId19"/>
    <p:sldId id="351" r:id="rId20"/>
    <p:sldId id="352" r:id="rId21"/>
    <p:sldId id="353" r:id="rId22"/>
    <p:sldId id="354" r:id="rId23"/>
    <p:sldId id="355" r:id="rId24"/>
    <p:sldId id="356" r:id="rId25"/>
    <p:sldId id="357" r:id="rId26"/>
    <p:sldId id="294" r:id="rId27"/>
    <p:sldId id="358" r:id="rId28"/>
    <p:sldId id="359" r:id="rId29"/>
    <p:sldId id="360" r:id="rId30"/>
    <p:sldId id="361" r:id="rId31"/>
    <p:sldId id="337" r:id="rId32"/>
    <p:sldId id="362" r:id="rId33"/>
    <p:sldId id="363" r:id="rId34"/>
    <p:sldId id="364" r:id="rId35"/>
    <p:sldId id="365" r:id="rId36"/>
    <p:sldId id="366" r:id="rId37"/>
    <p:sldId id="367"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66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4" d="100"/>
          <a:sy n="74" d="100"/>
        </p:scale>
        <p:origin x="-804" y="-15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3096A6C-231D-4FBD-A84B-F87577DE2DA6}" type="datetimeFigureOut">
              <a:rPr lang="en-US" smtClean="0"/>
              <a:pPr/>
              <a:t>4/26/2024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096A6C-231D-4FBD-A84B-F87577DE2DA6}" type="datetimeFigureOut">
              <a:rPr lang="en-US" smtClean="0"/>
              <a:pPr/>
              <a:t>4/26/2024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3096A6C-231D-4FBD-A84B-F87577DE2DA6}" type="datetimeFigureOut">
              <a:rPr lang="en-US" smtClean="0"/>
              <a:pPr/>
              <a:t>4/26/2024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3096A6C-231D-4FBD-A84B-F87577DE2DA6}" type="datetimeFigureOut">
              <a:rPr lang="en-US" smtClean="0"/>
              <a:pPr/>
              <a:t>4/26/2024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3096A6C-231D-4FBD-A84B-F87577DE2DA6}" type="datetimeFigureOut">
              <a:rPr lang="en-US" smtClean="0"/>
              <a:pPr/>
              <a:t>4/26/2024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3096A6C-231D-4FBD-A84B-F87577DE2DA6}" type="datetimeFigureOut">
              <a:rPr lang="en-US" smtClean="0"/>
              <a:pPr/>
              <a:t>4/26/2024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096A6C-231D-4FBD-A84B-F87577DE2DA6}" type="datetimeFigureOut">
              <a:rPr lang="en-US" smtClean="0"/>
              <a:pPr/>
              <a:t>4/26/2024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096A6C-231D-4FBD-A84B-F87577DE2DA6}" type="datetimeFigureOut">
              <a:rPr lang="en-US" smtClean="0"/>
              <a:pPr/>
              <a:t>4/26/2024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096A6C-231D-4FBD-A84B-F87577DE2DA6}" type="datetimeFigureOut">
              <a:rPr lang="en-US" smtClean="0"/>
              <a:pPr/>
              <a:t>4/26/2024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096A6C-231D-4FBD-A84B-F87577DE2DA6}" type="datetimeFigureOut">
              <a:rPr lang="en-US" smtClean="0"/>
              <a:pPr/>
              <a:t>4/26/2024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096A6C-231D-4FBD-A84B-F87577DE2DA6}" type="datetimeFigureOut">
              <a:rPr lang="en-US" smtClean="0"/>
              <a:pPr/>
              <a:t>4/26/2024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096A6C-231D-4FBD-A84B-F87577DE2DA6}" type="datetimeFigureOut">
              <a:rPr lang="en-US" smtClean="0"/>
              <a:pPr/>
              <a:t>4/26/2024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FE24C4-231B-4914-BF10-1F7D18CA538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66FFFF"/>
          </a:solidFill>
        </p:spPr>
        <p:txBody>
          <a:bodyPr>
            <a:normAutofit fontScale="90000"/>
          </a:bodyPr>
          <a:lstStyle/>
          <a:p>
            <a:r>
              <a:rPr lang="en-US" sz="4000" dirty="0">
                <a:latin typeface="Arial Rounded MT Bold" pitchFamily="34" charset="0"/>
              </a:rPr>
              <a:t>CHRIST THE ROCK CONGREGATION</a:t>
            </a:r>
            <a:br>
              <a:rPr lang="en-US" sz="4000" dirty="0">
                <a:latin typeface="Arial Rounded MT Bold" pitchFamily="34" charset="0"/>
              </a:rPr>
            </a:br>
            <a:r>
              <a:rPr lang="en-US" sz="4000" dirty="0">
                <a:solidFill>
                  <a:srgbClr val="C00000"/>
                </a:solidFill>
                <a:latin typeface="Arial Rounded MT Bold" pitchFamily="34" charset="0"/>
              </a:rPr>
              <a:t>SUNDAY </a:t>
            </a:r>
            <a:r>
              <a:rPr lang="en-US" sz="4000" dirty="0" smtClean="0">
                <a:solidFill>
                  <a:srgbClr val="C00000"/>
                </a:solidFill>
                <a:latin typeface="Arial Rounded MT Bold" pitchFamily="34" charset="0"/>
              </a:rPr>
              <a:t>APRIL </a:t>
            </a:r>
            <a:r>
              <a:rPr lang="en-US" sz="4000" dirty="0" smtClean="0">
                <a:solidFill>
                  <a:srgbClr val="C00000"/>
                </a:solidFill>
                <a:latin typeface="Arial Rounded MT Bold" pitchFamily="34" charset="0"/>
              </a:rPr>
              <a:t>28</a:t>
            </a:r>
            <a:r>
              <a:rPr lang="en-US" sz="4000" baseline="30000" dirty="0" smtClean="0">
                <a:solidFill>
                  <a:srgbClr val="C00000"/>
                </a:solidFill>
                <a:latin typeface="Arial Rounded MT Bold" pitchFamily="34" charset="0"/>
              </a:rPr>
              <a:t>TH</a:t>
            </a:r>
            <a:r>
              <a:rPr lang="en-US" sz="4000" dirty="0" smtClean="0">
                <a:solidFill>
                  <a:srgbClr val="C00000"/>
                </a:solidFill>
                <a:latin typeface="Arial Rounded MT Bold" pitchFamily="34" charset="0"/>
              </a:rPr>
              <a:t>  </a:t>
            </a:r>
            <a:r>
              <a:rPr lang="en-US" sz="4000" dirty="0" smtClean="0">
                <a:solidFill>
                  <a:srgbClr val="C00000"/>
                </a:solidFill>
                <a:latin typeface="Arial Rounded MT Bold" pitchFamily="34" charset="0"/>
              </a:rPr>
              <a:t>2024 </a:t>
            </a:r>
            <a:r>
              <a:rPr lang="en-US" sz="4000" dirty="0">
                <a:latin typeface="Arial Rounded MT Bold" pitchFamily="34" charset="0"/>
              </a:rPr>
              <a:t/>
            </a:r>
            <a:br>
              <a:rPr lang="en-US" sz="4000" dirty="0">
                <a:latin typeface="Arial Rounded MT Bold" pitchFamily="34" charset="0"/>
              </a:rPr>
            </a:br>
            <a:r>
              <a:rPr lang="en-US" sz="4000" dirty="0">
                <a:latin typeface="Arial Rounded MT Bold" pitchFamily="34" charset="0"/>
              </a:rPr>
              <a:t>Sermon by </a:t>
            </a:r>
            <a:r>
              <a:rPr lang="en-US" sz="4000" dirty="0" smtClean="0">
                <a:latin typeface="Arial Rounded MT Bold" pitchFamily="34" charset="0"/>
              </a:rPr>
              <a:t/>
            </a:r>
            <a:br>
              <a:rPr lang="en-US" sz="4000" dirty="0" smtClean="0">
                <a:latin typeface="Arial Rounded MT Bold" pitchFamily="34" charset="0"/>
              </a:rPr>
            </a:br>
            <a:r>
              <a:rPr lang="en-US" sz="4000" dirty="0" smtClean="0">
                <a:latin typeface="Arial Rounded MT Bold" pitchFamily="34" charset="0"/>
              </a:rPr>
              <a:t>Pastor MARC  SIMEON</a:t>
            </a:r>
            <a:r>
              <a:rPr lang="en-US" dirty="0"/>
              <a:t/>
            </a:r>
            <a:br>
              <a:rPr lang="en-US" dirty="0"/>
            </a:br>
            <a:endParaRPr lang="en-US" dirty="0"/>
          </a:p>
        </p:txBody>
      </p:sp>
      <p:sp>
        <p:nvSpPr>
          <p:cNvPr id="3" name="Subtitle 2"/>
          <p:cNvSpPr>
            <a:spLocks noGrp="1"/>
          </p:cNvSpPr>
          <p:nvPr>
            <p:ph type="subTitle" idx="1"/>
          </p:nvPr>
        </p:nvSpPr>
        <p:spPr>
          <a:xfrm>
            <a:off x="0" y="2743200"/>
            <a:ext cx="9144000" cy="4114800"/>
          </a:xfrm>
          <a:solidFill>
            <a:schemeClr val="accent5">
              <a:lumMod val="50000"/>
            </a:schemeClr>
          </a:solidFill>
        </p:spPr>
        <p:txBody>
          <a:bodyPr>
            <a:normAutofit/>
          </a:bodyPr>
          <a:lstStyle/>
          <a:p>
            <a:endParaRPr lang="en-US" sz="4000" b="1" dirty="0" smtClean="0"/>
          </a:p>
          <a:p>
            <a:r>
              <a:rPr lang="en-US" sz="4000" b="1" dirty="0" smtClean="0">
                <a:solidFill>
                  <a:srgbClr val="66FFFF"/>
                </a:solidFill>
              </a:rPr>
              <a:t>SPIRITUAL WARFARE </a:t>
            </a:r>
          </a:p>
          <a:p>
            <a:r>
              <a:rPr lang="en-US" sz="4000" b="1" dirty="0" smtClean="0">
                <a:solidFill>
                  <a:schemeClr val="bg1"/>
                </a:solidFill>
              </a:rPr>
              <a:t>THE FIGHT OF EVERY CHRISTIAN</a:t>
            </a:r>
            <a:endParaRPr lang="en-US" sz="4000"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buNone/>
            </a:pPr>
            <a:r>
              <a:rPr lang="en-US" sz="4000" dirty="0" smtClean="0">
                <a:solidFill>
                  <a:srgbClr val="3333CC"/>
                </a:solidFill>
                <a:latin typeface="Arial Rounded MT Bold" pitchFamily="34" charset="0"/>
              </a:rPr>
              <a:t>II CORINTHIANS 10:3-5</a:t>
            </a:r>
          </a:p>
          <a:p>
            <a:pPr algn="just"/>
            <a:r>
              <a:rPr lang="en-US" sz="4000" dirty="0" smtClean="0">
                <a:latin typeface="Arial Rounded MT Bold" pitchFamily="34" charset="0"/>
              </a:rPr>
              <a:t>2Co 10:3 For though we walk in the flesh, we do not war according to the flesh.</a:t>
            </a:r>
          </a:p>
          <a:p>
            <a:pPr algn="just"/>
            <a:r>
              <a:rPr lang="en-US" sz="4000" dirty="0" smtClean="0">
                <a:solidFill>
                  <a:srgbClr val="3333CC"/>
                </a:solidFill>
                <a:latin typeface="Arial Rounded MT Bold" pitchFamily="34" charset="0"/>
              </a:rPr>
              <a:t> 4 For the weapons of our warfare are not carnal but mighty in God for pulling down strongholds,</a:t>
            </a:r>
          </a:p>
          <a:p>
            <a:pPr algn="just"/>
            <a:r>
              <a:rPr lang="en-US" sz="4000" dirty="0" smtClean="0">
                <a:latin typeface="Arial Rounded MT Bold" pitchFamily="34" charset="0"/>
              </a:rPr>
              <a:t> 5 casting down arguments and every high thing that exalts itself against the knowledge of God, bringing every thought into captivity to the obedience of Christ</a:t>
            </a:r>
            <a:r>
              <a:rPr lang="en-US" sz="4000" dirty="0" smtClean="0">
                <a:latin typeface="Arial Rounded MT Bold" pitchFamily="34" charset="0"/>
              </a:rPr>
              <a:t>,</a:t>
            </a:r>
            <a:endParaRPr lang="en-US" sz="4000" dirty="0" smtClean="0">
              <a:latin typeface="Arial Rounded MT Bold" pitchFamily="34" charset="0"/>
            </a:endParaRPr>
          </a:p>
          <a:p>
            <a:pPr algn="just">
              <a:buNone/>
            </a:pPr>
            <a:endParaRPr lang="en-US" sz="4000" dirty="0">
              <a:solidFill>
                <a:srgbClr val="FF0000"/>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en-US" sz="4000" b="1" dirty="0" smtClean="0">
                <a:latin typeface="Arial Rounded MT Bold" pitchFamily="34" charset="0"/>
              </a:rPr>
              <a:t>INTRODUCTION</a:t>
            </a:r>
            <a:endParaRPr lang="en-US" sz="4000" dirty="0" smtClean="0">
              <a:latin typeface="Arial Rounded MT Bold" pitchFamily="34" charset="0"/>
            </a:endParaRPr>
          </a:p>
          <a:p>
            <a:pPr lvl="0" algn="just"/>
            <a:r>
              <a:rPr lang="en-US" sz="4000" dirty="0" smtClean="0">
                <a:solidFill>
                  <a:srgbClr val="C00000"/>
                </a:solidFill>
                <a:latin typeface="Arial Rounded MT Bold" pitchFamily="34" charset="0"/>
              </a:rPr>
              <a:t>Throughout church history the words ‘spiritual warfare’ has had various connotations. </a:t>
            </a:r>
          </a:p>
          <a:p>
            <a:pPr lvl="0" algn="just"/>
            <a:r>
              <a:rPr lang="en-US" sz="4000" dirty="0" smtClean="0">
                <a:latin typeface="Arial Rounded MT Bold" pitchFamily="34" charset="0"/>
              </a:rPr>
              <a:t>Depend on the church age one examines, and later what school of thought one is from, when ‘spiritual warfare’ is mentioned, it is likely to raise the suspicion of psychological disorder, hypersensitivity to the spirit world</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000" dirty="0" smtClean="0">
                <a:latin typeface="Arial Rounded MT Bold" pitchFamily="34" charset="0"/>
              </a:rPr>
              <a:t>One </a:t>
            </a:r>
            <a:r>
              <a:rPr lang="en-US" sz="4000" dirty="0" smtClean="0">
                <a:latin typeface="Arial Rounded MT Bold" pitchFamily="34" charset="0"/>
              </a:rPr>
              <a:t>is likely to be accused of having a simplistic mindset, or looking for an escape goat for the lack of his cleverness, or being superstition, when he’s mentioning spiritual warfare. </a:t>
            </a:r>
          </a:p>
          <a:p>
            <a:pPr lvl="0" algn="just"/>
            <a:r>
              <a:rPr lang="en-US" sz="4000" dirty="0" smtClean="0">
                <a:solidFill>
                  <a:srgbClr val="C00000"/>
                </a:solidFill>
                <a:latin typeface="Arial Rounded MT Bold" pitchFamily="34" charset="0"/>
              </a:rPr>
              <a:t>The same is true when one is trying to understand the devil, his influence in the affairs of the world, his agenda, his operation, and his deliberate attacks toward every believer.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Is </a:t>
            </a:r>
            <a:r>
              <a:rPr lang="en-US" sz="4000" dirty="0" smtClean="0">
                <a:latin typeface="Arial Rounded MT Bold" pitchFamily="34" charset="0"/>
              </a:rPr>
              <a:t>there such a thing as ‘spiritual warfare’, if so, how can it be recognized? </a:t>
            </a:r>
          </a:p>
          <a:p>
            <a:pPr lvl="0" algn="just"/>
            <a:r>
              <a:rPr lang="en-US" sz="4000" dirty="0" smtClean="0">
                <a:solidFill>
                  <a:srgbClr val="C00000"/>
                </a:solidFill>
                <a:latin typeface="Arial Rounded MT Bold" pitchFamily="34" charset="0"/>
              </a:rPr>
              <a:t>Who is the enemy? </a:t>
            </a:r>
          </a:p>
          <a:p>
            <a:pPr lvl="0" algn="just"/>
            <a:r>
              <a:rPr lang="en-US" sz="4000" dirty="0" smtClean="0">
                <a:latin typeface="Arial Rounded MT Bold" pitchFamily="34" charset="0"/>
              </a:rPr>
              <a:t>What is the biblical warrant for spiritual warfare? </a:t>
            </a:r>
          </a:p>
          <a:p>
            <a:pPr lvl="0" algn="just"/>
            <a:r>
              <a:rPr lang="en-US" sz="4000" dirty="0" smtClean="0">
                <a:solidFill>
                  <a:srgbClr val="C00000"/>
                </a:solidFill>
                <a:latin typeface="Arial Rounded MT Bold" pitchFamily="34" charset="0"/>
              </a:rPr>
              <a:t>What is the winning strategy in spiritual warfare? </a:t>
            </a:r>
          </a:p>
          <a:p>
            <a:pPr lvl="0" algn="just"/>
            <a:r>
              <a:rPr lang="en-US" sz="4000" dirty="0" smtClean="0">
                <a:latin typeface="Arial Rounded MT Bold" pitchFamily="34" charset="0"/>
              </a:rPr>
              <a:t>We will examine these questions with the light of Scriptures. </a:t>
            </a:r>
            <a:endParaRPr lang="en-US" sz="4000" dirty="0">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algn="ctr">
              <a:buNone/>
            </a:pPr>
            <a:r>
              <a:rPr lang="en-US" sz="3600" b="1" dirty="0" smtClean="0">
                <a:solidFill>
                  <a:srgbClr val="3333CC"/>
                </a:solidFill>
                <a:latin typeface="Copperplate Gothic Bold" pitchFamily="34" charset="0"/>
              </a:rPr>
              <a:t>Spiritual Warfare Fact or </a:t>
            </a:r>
            <a:r>
              <a:rPr lang="en-US" sz="3600" b="1" dirty="0" smtClean="0">
                <a:solidFill>
                  <a:srgbClr val="3333CC"/>
                </a:solidFill>
                <a:latin typeface="Copperplate Gothic Bold" pitchFamily="34" charset="0"/>
              </a:rPr>
              <a:t>Fiction</a:t>
            </a:r>
            <a:endParaRPr lang="en-US" sz="3600" dirty="0" smtClean="0">
              <a:solidFill>
                <a:srgbClr val="3333CC"/>
              </a:solidFill>
              <a:latin typeface="Copperplate Gothic Bold" pitchFamily="34" charset="0"/>
            </a:endParaRPr>
          </a:p>
          <a:p>
            <a:pPr lvl="0" algn="just"/>
            <a:r>
              <a:rPr lang="en-US" sz="4000" dirty="0" smtClean="0">
                <a:solidFill>
                  <a:srgbClr val="C00000"/>
                </a:solidFill>
                <a:latin typeface="Arial Rounded MT Bold" pitchFamily="34" charset="0"/>
              </a:rPr>
              <a:t>Since the Renaissance movement in the Middle Age, there has been an increasing effort to eradicate the reality of the supernatural in the mainstreams of society. </a:t>
            </a:r>
          </a:p>
          <a:p>
            <a:pPr lvl="0" algn="just"/>
            <a:r>
              <a:rPr lang="en-US" sz="4000" dirty="0" smtClean="0">
                <a:solidFill>
                  <a:srgbClr val="3333CC"/>
                </a:solidFill>
                <a:latin typeface="Arial Rounded MT Bold" pitchFamily="34" charset="0"/>
              </a:rPr>
              <a:t>The assumption of deities or the supernatural began to be understood as myth and primitive thinking.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en-US" sz="4000" dirty="0" smtClean="0">
                <a:solidFill>
                  <a:srgbClr val="3333CC"/>
                </a:solidFill>
                <a:latin typeface="Arial Rounded MT Bold" pitchFamily="34" charset="0"/>
              </a:rPr>
              <a:t>In </a:t>
            </a:r>
            <a:r>
              <a:rPr lang="en-US" sz="4000" dirty="0" smtClean="0">
                <a:solidFill>
                  <a:srgbClr val="3333CC"/>
                </a:solidFill>
                <a:latin typeface="Arial Rounded MT Bold" pitchFamily="34" charset="0"/>
              </a:rPr>
              <a:t>his book Powers of Darkness, Clinton E. Arnold Wrote: </a:t>
            </a:r>
            <a:r>
              <a:rPr lang="en-US" sz="4000" i="1" dirty="0" smtClean="0">
                <a:solidFill>
                  <a:srgbClr val="C00000"/>
                </a:solidFill>
                <a:latin typeface="Arial Rounded MT Bold" pitchFamily="34" charset="0"/>
              </a:rPr>
              <a:t>“In Western culture we have come to think of magic as harmless trickery in the context of entertainment. </a:t>
            </a:r>
            <a:endParaRPr lang="en-US" sz="4000" dirty="0" smtClean="0">
              <a:solidFill>
                <a:srgbClr val="C00000"/>
              </a:solidFill>
              <a:latin typeface="Arial Rounded MT Bold" pitchFamily="34" charset="0"/>
            </a:endParaRPr>
          </a:p>
          <a:p>
            <a:pPr lvl="0" algn="just"/>
            <a:r>
              <a:rPr lang="en-US" sz="4000" i="1" dirty="0" smtClean="0">
                <a:solidFill>
                  <a:srgbClr val="3333CC"/>
                </a:solidFill>
                <a:latin typeface="Arial Rounded MT Bold" pitchFamily="34" charset="0"/>
              </a:rPr>
              <a:t>When we speak of magic during the period of the New Testament, however,—Magic represented a method of manipulating good and evil spirits to lend help or bring harm”. </a:t>
            </a:r>
            <a:endParaRPr lang="en-US" sz="4000" dirty="0" smtClean="0">
              <a:solidFill>
                <a:srgbClr val="3333CC"/>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en-US" sz="4000" dirty="0" smtClean="0">
                <a:solidFill>
                  <a:srgbClr val="C00000"/>
                </a:solidFill>
                <a:latin typeface="Arial Rounded MT Bold" pitchFamily="34" charset="0"/>
              </a:rPr>
              <a:t>Christians </a:t>
            </a:r>
            <a:r>
              <a:rPr lang="en-US" sz="4000" dirty="0" smtClean="0">
                <a:solidFill>
                  <a:srgbClr val="C00000"/>
                </a:solidFill>
                <a:latin typeface="Arial Rounded MT Bold" pitchFamily="34" charset="0"/>
              </a:rPr>
              <a:t>have also recently begun to address the issue of spiritual warfare more openly due to the increasing amount of testimony coming from the foreign mission field. </a:t>
            </a:r>
          </a:p>
          <a:p>
            <a:pPr lvl="0" algn="just"/>
            <a:r>
              <a:rPr lang="en-US" sz="4000" dirty="0" smtClean="0">
                <a:solidFill>
                  <a:srgbClr val="3333CC"/>
                </a:solidFill>
                <a:latin typeface="Arial Rounded MT Bold" pitchFamily="34" charset="0"/>
              </a:rPr>
              <a:t>In his book exposing the Prince of Darkness, Michael Green highlights the fact that Satan has a global strategy to prevent men from responding to the Gospel of Jesus Christ.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4000" dirty="0" smtClean="0">
                <a:solidFill>
                  <a:srgbClr val="C00000"/>
                </a:solidFill>
                <a:latin typeface="Arial Rounded MT Bold" pitchFamily="34" charset="0"/>
              </a:rPr>
              <a:t>He </a:t>
            </a:r>
            <a:r>
              <a:rPr lang="en-US" sz="4000" dirty="0" smtClean="0">
                <a:solidFill>
                  <a:srgbClr val="C00000"/>
                </a:solidFill>
                <a:latin typeface="Arial Rounded MT Bold" pitchFamily="34" charset="0"/>
              </a:rPr>
              <a:t>uses skepticism to discredit the message of the Bible—Silence, to keep the Christians silent—</a:t>
            </a:r>
          </a:p>
          <a:p>
            <a:pPr lvl="0" algn="just"/>
            <a:r>
              <a:rPr lang="en-US" sz="4000" dirty="0" smtClean="0">
                <a:solidFill>
                  <a:srgbClr val="3333CC"/>
                </a:solidFill>
                <a:latin typeface="Arial Rounded MT Bold" pitchFamily="34" charset="0"/>
              </a:rPr>
              <a:t>Disunity to keep Christians divided—</a:t>
            </a:r>
          </a:p>
          <a:p>
            <a:pPr lvl="0" algn="just"/>
            <a:r>
              <a:rPr lang="en-US" sz="4000" dirty="0" smtClean="0">
                <a:solidFill>
                  <a:srgbClr val="C00000"/>
                </a:solidFill>
                <a:latin typeface="Arial Rounded MT Bold" pitchFamily="34" charset="0"/>
              </a:rPr>
              <a:t>Seduction by the mismatch of Christian and unbeliever, and he also highlights coercion, pride, lust, depression, fear, etc.</a:t>
            </a:r>
          </a:p>
          <a:p>
            <a:pPr lvl="0" algn="just">
              <a:buNone/>
            </a:pPr>
            <a:endParaRPr lang="en-US" sz="4000" dirty="0" smtClean="0">
              <a:solidFill>
                <a:srgbClr val="C00000"/>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en-US" sz="4000" dirty="0" smtClean="0">
                <a:solidFill>
                  <a:srgbClr val="3333CC"/>
                </a:solidFill>
                <a:latin typeface="Arial Rounded MT Bold" pitchFamily="34" charset="0"/>
              </a:rPr>
              <a:t>Is </a:t>
            </a:r>
            <a:r>
              <a:rPr lang="en-US" sz="4000" dirty="0" smtClean="0">
                <a:solidFill>
                  <a:srgbClr val="3333CC"/>
                </a:solidFill>
                <a:latin typeface="Arial Rounded MT Bold" pitchFamily="34" charset="0"/>
              </a:rPr>
              <a:t>there such thing as spiritual warfare? Ask the Apostle Paul and he will tell you about Satan’s opposition when he wanted to go visit the Christian churches of Thessalonica. </a:t>
            </a:r>
            <a:r>
              <a:rPr lang="en-US" sz="4000" dirty="0" smtClean="0">
                <a:solidFill>
                  <a:srgbClr val="C00000"/>
                </a:solidFill>
                <a:latin typeface="Arial Rounded MT Bold" pitchFamily="34" charset="0"/>
              </a:rPr>
              <a:t> </a:t>
            </a:r>
            <a:endParaRPr lang="en-US" sz="4000" dirty="0" smtClean="0">
              <a:solidFill>
                <a:srgbClr val="C00000"/>
              </a:solidFill>
              <a:latin typeface="Arial Rounded MT Bold" pitchFamily="34" charset="0"/>
            </a:endParaRPr>
          </a:p>
          <a:p>
            <a:pPr algn="just"/>
            <a:r>
              <a:rPr lang="en-US" sz="4000" dirty="0" smtClean="0">
                <a:solidFill>
                  <a:schemeClr val="tx1"/>
                </a:solidFill>
                <a:latin typeface="Arial Rounded MT Bold" pitchFamily="34" charset="0"/>
              </a:rPr>
              <a:t>1Th </a:t>
            </a:r>
            <a:r>
              <a:rPr lang="en-US" sz="4000" dirty="0" smtClean="0">
                <a:solidFill>
                  <a:schemeClr val="tx1"/>
                </a:solidFill>
                <a:latin typeface="Arial Rounded MT Bold" pitchFamily="34" charset="0"/>
              </a:rPr>
              <a:t>2:17-18 </a:t>
            </a:r>
            <a:r>
              <a:rPr lang="en-US" sz="4000" dirty="0" smtClean="0">
                <a:solidFill>
                  <a:srgbClr val="C00000"/>
                </a:solidFill>
                <a:latin typeface="Arial Rounded MT Bold" pitchFamily="34" charset="0"/>
              </a:rPr>
              <a:t>¶ But we, brethren, having been taken away from you for a short time in presence, not in heart, endeavored more eagerly to see your face with great desire.</a:t>
            </a:r>
          </a:p>
          <a:p>
            <a:pPr lvl="0" algn="just"/>
            <a:endParaRPr lang="en-US" sz="4000" dirty="0" smtClean="0">
              <a:solidFill>
                <a:srgbClr val="C00000"/>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en-US" sz="4000" dirty="0" smtClean="0">
                <a:solidFill>
                  <a:srgbClr val="3333CC"/>
                </a:solidFill>
                <a:latin typeface="Arial Rounded MT Bold" pitchFamily="34" charset="0"/>
              </a:rPr>
              <a:t>18 </a:t>
            </a:r>
            <a:r>
              <a:rPr lang="en-US" sz="4000" dirty="0" smtClean="0">
                <a:solidFill>
                  <a:srgbClr val="3333CC"/>
                </a:solidFill>
                <a:latin typeface="Arial Rounded MT Bold" pitchFamily="34" charset="0"/>
              </a:rPr>
              <a:t>Therefore we wanted to come to you--even I, Paul, time and again--but Satan hindered us.</a:t>
            </a:r>
            <a:r>
              <a:rPr lang="en-US" sz="4000" dirty="0" smtClean="0">
                <a:solidFill>
                  <a:schemeClr val="tx1"/>
                </a:solidFill>
                <a:latin typeface="Arial Rounded MT Bold" pitchFamily="34" charset="0"/>
              </a:rPr>
              <a:t> </a:t>
            </a:r>
            <a:r>
              <a:rPr lang="en-US" sz="4000" dirty="0" smtClean="0">
                <a:solidFill>
                  <a:srgbClr val="C00000"/>
                </a:solidFill>
                <a:latin typeface="Arial Rounded MT Bold" pitchFamily="34" charset="0"/>
              </a:rPr>
              <a:t>   </a:t>
            </a:r>
          </a:p>
          <a:p>
            <a:pPr lvl="0" algn="just"/>
            <a:r>
              <a:rPr lang="en-US" sz="4000" dirty="0" smtClean="0">
                <a:solidFill>
                  <a:srgbClr val="C00000"/>
                </a:solidFill>
                <a:latin typeface="Arial Rounded MT Bold" pitchFamily="34" charset="0"/>
              </a:rPr>
              <a:t>How was Satan able to hinder Paul’s visit? </a:t>
            </a:r>
          </a:p>
          <a:p>
            <a:pPr lvl="0" algn="just"/>
            <a:r>
              <a:rPr lang="en-US" sz="4000" dirty="0" smtClean="0">
                <a:solidFill>
                  <a:srgbClr val="3333CC"/>
                </a:solidFill>
                <a:latin typeface="Arial Rounded MT Bold" pitchFamily="34" charset="0"/>
              </a:rPr>
              <a:t>Paul was certainly, not hindered by discouragement, or physical threat, or sickness, or lack of monetary support. </a:t>
            </a:r>
          </a:p>
          <a:p>
            <a:pPr lvl="0" algn="just"/>
            <a:r>
              <a:rPr lang="en-US" sz="4000" dirty="0" smtClean="0">
                <a:solidFill>
                  <a:srgbClr val="C00000"/>
                </a:solidFill>
                <a:latin typeface="Arial Rounded MT Bold" pitchFamily="34" charset="0"/>
              </a:rPr>
              <a:t>Paul was in prison.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4800" dirty="0" smtClean="0">
                <a:solidFill>
                  <a:srgbClr val="3333CC"/>
                </a:solidFill>
                <a:latin typeface="Arial Rounded MT Bold" pitchFamily="34" charset="0"/>
              </a:rPr>
              <a:t>When </a:t>
            </a:r>
            <a:r>
              <a:rPr lang="en-US" sz="4800" dirty="0" smtClean="0">
                <a:solidFill>
                  <a:srgbClr val="3333CC"/>
                </a:solidFill>
                <a:latin typeface="Arial Rounded MT Bold" pitchFamily="34" charset="0"/>
              </a:rPr>
              <a:t>faced against daring Christians like Paul, Satan feels cornered and often makes use of his most effective weapons which in this instance was: established human authority</a:t>
            </a:r>
            <a:r>
              <a:rPr lang="en-US" sz="4800" dirty="0" smtClean="0">
                <a:solidFill>
                  <a:srgbClr val="3333CC"/>
                </a:solidFill>
                <a:latin typeface="Arial Rounded MT Bold" pitchFamily="34" charset="0"/>
              </a:rPr>
              <a:t>.</a:t>
            </a:r>
            <a:endParaRPr lang="en-US" sz="4800" dirty="0" smtClean="0">
              <a:solidFill>
                <a:srgbClr val="3333CC"/>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4400" dirty="0" smtClean="0">
                <a:solidFill>
                  <a:srgbClr val="3333CC"/>
                </a:solidFill>
                <a:latin typeface="Arial Rounded MT Bold" pitchFamily="34" charset="0"/>
              </a:rPr>
              <a:t>Although </a:t>
            </a:r>
            <a:r>
              <a:rPr lang="en-US" sz="4400" dirty="0" smtClean="0">
                <a:solidFill>
                  <a:srgbClr val="3333CC"/>
                </a:solidFill>
                <a:latin typeface="Arial Rounded MT Bold" pitchFamily="34" charset="0"/>
              </a:rPr>
              <a:t>God made use of Paul’s imprisonment for the highest good so that, through the Pauline Prison Epistles, </a:t>
            </a:r>
            <a:r>
              <a:rPr lang="en-US" sz="4400" dirty="0" smtClean="0">
                <a:solidFill>
                  <a:srgbClr val="C00000"/>
                </a:solidFill>
                <a:latin typeface="Arial Rounded MT Bold" pitchFamily="34" charset="0"/>
              </a:rPr>
              <a:t>the entire Christian church would benefit with the priceless literatures which later became the cornerstone of the Christian faith.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lvl="0" algn="just"/>
            <a:r>
              <a:rPr lang="en-US" sz="4000" dirty="0" smtClean="0">
                <a:solidFill>
                  <a:srgbClr val="3333CC"/>
                </a:solidFill>
                <a:latin typeface="Arial Rounded MT Bold" pitchFamily="34" charset="0"/>
              </a:rPr>
              <a:t>Though </a:t>
            </a:r>
            <a:r>
              <a:rPr lang="en-US" sz="4000" dirty="0" smtClean="0">
                <a:solidFill>
                  <a:srgbClr val="3333CC"/>
                </a:solidFill>
                <a:latin typeface="Arial Rounded MT Bold" pitchFamily="34" charset="0"/>
              </a:rPr>
              <a:t>Paul acknowledged the benefit of his incarceration, he still gave credit to the devil for the unfulfilled desire to be reunited with his cherished brethrens and coworkers in Thessalonica.</a:t>
            </a:r>
          </a:p>
          <a:p>
            <a:pPr lvl="0" algn="just"/>
            <a:r>
              <a:rPr lang="en-US" sz="4000" dirty="0" smtClean="0">
                <a:solidFill>
                  <a:srgbClr val="C00000"/>
                </a:solidFill>
                <a:latin typeface="Arial Rounded MT Bold" pitchFamily="34" charset="0"/>
              </a:rPr>
              <a:t> Ask Paul about spiritual warfare, and he would probably recount the incident of the exorcism he administered in Ephesus by casting a spirit of divination out a servant girl which landed him in jail.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en-US" sz="4000" dirty="0" smtClean="0">
                <a:solidFill>
                  <a:srgbClr val="C00000"/>
                </a:solidFill>
                <a:latin typeface="Arial Rounded MT Bold" pitchFamily="34" charset="0"/>
              </a:rPr>
              <a:t>Paul </a:t>
            </a:r>
            <a:r>
              <a:rPr lang="en-US" sz="4000" dirty="0" smtClean="0">
                <a:solidFill>
                  <a:srgbClr val="C00000"/>
                </a:solidFill>
                <a:latin typeface="Arial Rounded MT Bold" pitchFamily="34" charset="0"/>
              </a:rPr>
              <a:t>would perhaps show his infirmity, and explain what Satan had to do with it, and how he felt powerless and perplexed that the Lord would do nothing about it.</a:t>
            </a:r>
          </a:p>
          <a:p>
            <a:pPr algn="just"/>
            <a:r>
              <a:rPr lang="en-US" sz="4000" dirty="0" smtClean="0">
                <a:solidFill>
                  <a:srgbClr val="3333CC"/>
                </a:solidFill>
                <a:latin typeface="Arial Rounded MT Bold" pitchFamily="34" charset="0"/>
              </a:rPr>
              <a:t>2Co 12:7 </a:t>
            </a:r>
            <a:r>
              <a:rPr lang="en-US" sz="4000" dirty="0" smtClean="0">
                <a:solidFill>
                  <a:srgbClr val="002060"/>
                </a:solidFill>
                <a:latin typeface="Arial Rounded MT Bold" pitchFamily="34" charset="0"/>
              </a:rPr>
              <a:t>And lest I should be exalted above measure by the abundance of the revelations, a thorn in the flesh was given to me, a messenger of Satan to buffet me, lest I be exalted above measure.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4800" dirty="0" smtClean="0">
                <a:solidFill>
                  <a:srgbClr val="C00000"/>
                </a:solidFill>
                <a:latin typeface="Arial Rounded MT Bold" pitchFamily="34" charset="0"/>
              </a:rPr>
              <a:t>One </a:t>
            </a:r>
            <a:r>
              <a:rPr lang="en-US" sz="4800" dirty="0" smtClean="0">
                <a:solidFill>
                  <a:srgbClr val="C00000"/>
                </a:solidFill>
                <a:latin typeface="Arial Rounded MT Bold" pitchFamily="34" charset="0"/>
              </a:rPr>
              <a:t>can agree with Peter Wagner who wrote in his book: Breaking Strongholds in your City, “Greater than the danger of glorifying the enemy is to be ignorant of the enemy.”</a:t>
            </a:r>
            <a:endParaRPr lang="en-US" sz="4800" dirty="0">
              <a:solidFill>
                <a:srgbClr val="C00000"/>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Autofit/>
          </a:bodyPr>
          <a:lstStyle/>
          <a:p>
            <a:pPr algn="ctr">
              <a:spcBef>
                <a:spcPts val="0"/>
              </a:spcBef>
              <a:buNone/>
            </a:pPr>
            <a:r>
              <a:rPr lang="en-US" sz="4800" b="1" dirty="0" smtClean="0">
                <a:latin typeface="Arial Rounded MT Bold" pitchFamily="34" charset="0"/>
              </a:rPr>
              <a:t>FIGHT OR </a:t>
            </a:r>
            <a:r>
              <a:rPr lang="en-US" sz="4800" b="1" dirty="0" smtClean="0">
                <a:latin typeface="Arial Rounded MT Bold" pitchFamily="34" charset="0"/>
              </a:rPr>
              <a:t>FLIGHT</a:t>
            </a:r>
          </a:p>
          <a:p>
            <a:pPr algn="ctr">
              <a:spcBef>
                <a:spcPts val="0"/>
              </a:spcBef>
              <a:buNone/>
            </a:pPr>
            <a:endParaRPr lang="en-US" sz="4800" dirty="0" smtClean="0">
              <a:latin typeface="Arial Rounded MT Bold" pitchFamily="34" charset="0"/>
            </a:endParaRPr>
          </a:p>
          <a:p>
            <a:pPr algn="just">
              <a:spcBef>
                <a:spcPts val="0"/>
              </a:spcBef>
            </a:pPr>
            <a:r>
              <a:rPr lang="en-US" sz="4800" b="1" dirty="0" smtClean="0">
                <a:solidFill>
                  <a:srgbClr val="FF0000"/>
                </a:solidFill>
                <a:latin typeface="Arial Rounded MT Bold" pitchFamily="34" charset="0"/>
              </a:rPr>
              <a:t>The Enemy </a:t>
            </a:r>
            <a:r>
              <a:rPr lang="en-US" sz="4800" b="1" dirty="0" smtClean="0">
                <a:solidFill>
                  <a:srgbClr val="FF0000"/>
                </a:solidFill>
                <a:latin typeface="Arial Rounded MT Bold" pitchFamily="34" charset="0"/>
              </a:rPr>
              <a:t>Identified : Eph 6: 11-13</a:t>
            </a:r>
            <a:endParaRPr lang="en-US" sz="4800" dirty="0" smtClean="0">
              <a:solidFill>
                <a:srgbClr val="FF0000"/>
              </a:solidFill>
              <a:latin typeface="Arial Rounded MT Bold" pitchFamily="34" charset="0"/>
            </a:endParaRPr>
          </a:p>
          <a:p>
            <a:pPr algn="just">
              <a:spcBef>
                <a:spcPts val="0"/>
              </a:spcBef>
            </a:pPr>
            <a:r>
              <a:rPr lang="en-US" sz="4800" dirty="0" smtClean="0">
                <a:latin typeface="Arial Rounded MT Bold" pitchFamily="34" charset="0"/>
              </a:rPr>
              <a:t>Eph 6:11 Put on the whole armor of God, that you may be able to stand against the wiles of the devil</a:t>
            </a:r>
            <a:r>
              <a:rPr lang="en-US"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en-US" sz="4800" dirty="0" smtClean="0">
                <a:latin typeface="Arial Rounded MT Bold" pitchFamily="34" charset="0"/>
              </a:rPr>
              <a:t>12 </a:t>
            </a:r>
            <a:r>
              <a:rPr lang="en-US" sz="4800" dirty="0" smtClean="0">
                <a:latin typeface="Arial Rounded MT Bold" pitchFamily="34" charset="0"/>
              </a:rPr>
              <a:t>For we do not wrestle against flesh and blood, but against principalities, against powers, against the rulers of the darkness of this age, against spiritual hosts of wickedness in the heavenly places.</a:t>
            </a:r>
          </a:p>
          <a:p>
            <a:pPr algn="just"/>
            <a:r>
              <a:rPr lang="en-US" sz="4800" dirty="0" smtClean="0">
                <a:latin typeface="Arial Rounded MT Bold" pitchFamily="34" charset="0"/>
              </a:rPr>
              <a:t> </a:t>
            </a:r>
            <a:r>
              <a:rPr lang="en-US" sz="4800" dirty="0" smtClean="0">
                <a:solidFill>
                  <a:srgbClr val="FF0000"/>
                </a:solidFill>
                <a:latin typeface="Arial Rounded MT Bold" pitchFamily="34" charset="0"/>
              </a:rPr>
              <a:t>13 Therefore take up the whole armor of God, that you may be able to withstand in the evil day, and having done all, to stand</a:t>
            </a:r>
            <a:r>
              <a:rPr lang="en-US" sz="4800" dirty="0" smtClean="0">
                <a:solidFill>
                  <a:srgbClr val="FF0000"/>
                </a:solidFill>
                <a:latin typeface="Arial Rounded MT Bold" pitchFamily="34" charset="0"/>
              </a:rPr>
              <a:t>.</a:t>
            </a:r>
            <a:endParaRPr lang="en-US" sz="4800" dirty="0" smtClean="0">
              <a:solidFill>
                <a:srgbClr val="FF0000"/>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algn="just"/>
            <a:r>
              <a:rPr lang="en-US" sz="4800" dirty="0" smtClean="0">
                <a:latin typeface="Arial Rounded MT Bold" pitchFamily="34" charset="0"/>
              </a:rPr>
              <a:t> </a:t>
            </a:r>
            <a:r>
              <a:rPr lang="en-US" sz="4800" dirty="0" smtClean="0">
                <a:latin typeface="Arial Rounded MT Bold" pitchFamily="34" charset="0"/>
              </a:rPr>
              <a:t>In </a:t>
            </a:r>
            <a:r>
              <a:rPr lang="en-US" sz="4800" dirty="0" smtClean="0">
                <a:latin typeface="Arial Rounded MT Bold" pitchFamily="34" charset="0"/>
              </a:rPr>
              <a:t>his book ‘The Embattled Christian’, Bryan G. Zacharias helps in identifying the enemy when he wrote: </a:t>
            </a:r>
          </a:p>
          <a:p>
            <a:pPr lvl="0" algn="just"/>
            <a:r>
              <a:rPr lang="en-US" sz="4800" dirty="0" smtClean="0">
                <a:solidFill>
                  <a:srgbClr val="FF0000"/>
                </a:solidFill>
                <a:latin typeface="Arial Rounded MT Bold" pitchFamily="34" charset="0"/>
              </a:rPr>
              <a:t>“As a vagabond, excommunicated from heaven, Satan has no influence there. He must thus content himself with working mischief here, bothering the saints on their way to the place where they will be finally and forever out of his reach.”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lvl="0" algn="just"/>
            <a:r>
              <a:rPr lang="en-US" sz="4800" dirty="0" smtClean="0">
                <a:latin typeface="Arial Rounded MT Bold" pitchFamily="34" charset="0"/>
              </a:rPr>
              <a:t>In </a:t>
            </a:r>
            <a:r>
              <a:rPr lang="en-US" sz="4800" dirty="0" smtClean="0">
                <a:latin typeface="Arial Rounded MT Bold" pitchFamily="34" charset="0"/>
              </a:rPr>
              <a:t>his book ‘Arming for Spiritual Warfare’, George </a:t>
            </a:r>
            <a:r>
              <a:rPr lang="en-US" sz="4800" dirty="0" err="1" smtClean="0">
                <a:latin typeface="Arial Rounded MT Bold" pitchFamily="34" charset="0"/>
              </a:rPr>
              <a:t>Mallone</a:t>
            </a:r>
            <a:r>
              <a:rPr lang="en-US" sz="4800" dirty="0" smtClean="0">
                <a:latin typeface="Arial Rounded MT Bold" pitchFamily="34" charset="0"/>
              </a:rPr>
              <a:t> wrote” “Satan the hungry lion wants to devour us like a meal, . . .he has a vicious appetite—the devil is not interested in bartering for small portion of our life, he wants it all.”  </a:t>
            </a:r>
          </a:p>
          <a:p>
            <a:pPr lvl="0" algn="just"/>
            <a:r>
              <a:rPr lang="en-US" sz="4800" dirty="0" smtClean="0">
                <a:solidFill>
                  <a:srgbClr val="FF0000"/>
                </a:solidFill>
                <a:latin typeface="Arial Rounded MT Bold" pitchFamily="34" charset="0"/>
              </a:rPr>
              <a:t>Paul exhorted the Ephesians not to be sidetracked by their internal conflicts, </a:t>
            </a:r>
            <a:r>
              <a:rPr lang="en-US" sz="4800" i="1" dirty="0" smtClean="0">
                <a:solidFill>
                  <a:srgbClr val="FF0000"/>
                </a:solidFill>
                <a:latin typeface="Arial Rounded MT Bold" pitchFamily="34" charset="0"/>
              </a:rPr>
              <a:t>For our wrestling is not against flesh and blood</a:t>
            </a:r>
            <a:r>
              <a:rPr lang="en-US" sz="4800" dirty="0" smtClean="0">
                <a:solidFill>
                  <a:srgbClr val="FF0000"/>
                </a:solidFill>
                <a:latin typeface="Arial Rounded MT Bold" pitchFamily="34" charset="0"/>
              </a:rPr>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800" dirty="0" smtClean="0">
                <a:latin typeface="Arial Rounded MT Bold" pitchFamily="34" charset="0"/>
              </a:rPr>
              <a:t>When </a:t>
            </a:r>
            <a:r>
              <a:rPr lang="en-US" sz="4800" dirty="0" smtClean="0">
                <a:latin typeface="Arial Rounded MT Bold" pitchFamily="34" charset="0"/>
              </a:rPr>
              <a:t>Satan is not noticed, most often, his most lethal attacks are launched from within. </a:t>
            </a:r>
          </a:p>
          <a:p>
            <a:pPr lvl="0" algn="just"/>
            <a:r>
              <a:rPr lang="en-US" sz="4800" dirty="0" smtClean="0">
                <a:solidFill>
                  <a:srgbClr val="FF0000"/>
                </a:solidFill>
                <a:latin typeface="Arial Rounded MT Bold" pitchFamily="34" charset="0"/>
              </a:rPr>
              <a:t>The Bible warns us that Satan himself is able to take the form of an angel of light. </a:t>
            </a:r>
          </a:p>
          <a:p>
            <a:pPr lvl="0" algn="just"/>
            <a:r>
              <a:rPr lang="en-US" sz="4800" dirty="0" smtClean="0">
                <a:latin typeface="Arial Rounded MT Bold" pitchFamily="34" charset="0"/>
              </a:rPr>
              <a:t>In his sermon entitled ‘Satan’s Devices’, John Wesley made this comment: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lvl="0" algn="just"/>
            <a:r>
              <a:rPr lang="en-US" sz="4800" i="1" dirty="0" smtClean="0">
                <a:latin typeface="Arial Rounded MT Bold" pitchFamily="34" charset="0"/>
              </a:rPr>
              <a:t>“</a:t>
            </a:r>
            <a:r>
              <a:rPr lang="en-US" sz="4800" i="1" dirty="0" smtClean="0">
                <a:latin typeface="Arial Rounded MT Bold" pitchFamily="34" charset="0"/>
              </a:rPr>
              <a:t>The subtle god of this world labors to destroy the children of God—or at least to torment whom he cannot destroy.—To perplex and hinder them in running the race which is set before them.”</a:t>
            </a:r>
          </a:p>
          <a:p>
            <a:pPr lvl="0" algn="just"/>
            <a:r>
              <a:rPr lang="en-US" sz="5200" dirty="0" smtClean="0">
                <a:solidFill>
                  <a:srgbClr val="FF0000"/>
                </a:solidFill>
                <a:latin typeface="Arial Rounded MT Bold" pitchFamily="34" charset="0"/>
              </a:rPr>
              <a:t>The original recipients of Paul’s letter to the Ephesians were expected to be able to differentiate between principalities, powers, world-rulers of darkness, spiritual hosts of wickedness in the heavenly places.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en-US" sz="4800" dirty="0" smtClean="0">
                <a:latin typeface="Arial Rounded MT Bold" pitchFamily="34" charset="0"/>
              </a:rPr>
              <a:t>After </a:t>
            </a:r>
            <a:r>
              <a:rPr lang="en-US" sz="4800" dirty="0" smtClean="0">
                <a:latin typeface="Arial Rounded MT Bold" pitchFamily="34" charset="0"/>
              </a:rPr>
              <a:t>all, in Matthew 12:24, Jesus was accused of casting out demons by the powers of Beelzebub the prince of demons. </a:t>
            </a:r>
          </a:p>
          <a:p>
            <a:pPr lvl="0" algn="just"/>
            <a:r>
              <a:rPr lang="en-US" sz="4800" dirty="0" smtClean="0">
                <a:solidFill>
                  <a:srgbClr val="FF0000"/>
                </a:solidFill>
                <a:latin typeface="Arial Rounded MT Bold" pitchFamily="34" charset="0"/>
              </a:rPr>
              <a:t>In the Old Testament, Daniel is observed to have been in a spiritual warfare of which he had no knowledge of. </a:t>
            </a:r>
          </a:p>
          <a:p>
            <a:pPr lvl="0" algn="just"/>
            <a:r>
              <a:rPr lang="en-US" sz="4800" dirty="0" smtClean="0">
                <a:latin typeface="Arial Rounded MT Bold" pitchFamily="34" charset="0"/>
              </a:rPr>
              <a:t>It came in the form of an interruption of communication with heaven.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lvl="0" algn="just"/>
            <a:r>
              <a:rPr lang="en-US" sz="4800" dirty="0" smtClean="0">
                <a:latin typeface="Arial Rounded MT Bold" pitchFamily="34" charset="0"/>
              </a:rPr>
              <a:t>Daniel </a:t>
            </a:r>
            <a:r>
              <a:rPr lang="en-US" sz="4800" dirty="0" smtClean="0">
                <a:latin typeface="Arial Rounded MT Bold" pitchFamily="34" charset="0"/>
              </a:rPr>
              <a:t>kept receiving the busy signal for twenty one days as his spirit became more alarmed by the minute. </a:t>
            </a:r>
          </a:p>
          <a:p>
            <a:pPr lvl="0" algn="just"/>
            <a:r>
              <a:rPr lang="en-US" sz="4800" dirty="0" smtClean="0">
                <a:solidFill>
                  <a:srgbClr val="FF0000"/>
                </a:solidFill>
                <a:latin typeface="Arial Rounded MT Bold" pitchFamily="34" charset="0"/>
              </a:rPr>
              <a:t>Not until God sent Michael the Arch Angel to complete the mission, would Daniel understand that the air ways were literally filled with heavenly hosts who have geographical jurisdiction over different portions of the earth.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en-US" sz="4800" dirty="0" smtClean="0">
                <a:latin typeface="Arial Rounded MT Bold" pitchFamily="34" charset="0"/>
              </a:rPr>
              <a:t>The </a:t>
            </a:r>
            <a:r>
              <a:rPr lang="en-US" sz="4800" dirty="0" smtClean="0">
                <a:latin typeface="Arial Rounded MT Bold" pitchFamily="34" charset="0"/>
              </a:rPr>
              <a:t>same is true in 2 Kings: 6, when Elisha prayed for God to open the eyes of his servant who was disturbed about a possible Syrian invasion to defeat Israel. </a:t>
            </a:r>
          </a:p>
          <a:p>
            <a:pPr lvl="0" algn="just"/>
            <a:r>
              <a:rPr lang="en-US" sz="4800" dirty="0" smtClean="0">
                <a:solidFill>
                  <a:srgbClr val="FF0000"/>
                </a:solidFill>
                <a:latin typeface="Arial Rounded MT Bold" pitchFamily="34" charset="0"/>
              </a:rPr>
              <a:t>When the petition was granted, Elisha’s servant was able to witness the visible presence of the heavenly hosts that were keeping watch over Israel and was reassured of victory.</a:t>
            </a:r>
            <a:endParaRPr lang="en-US" sz="4800" dirty="0">
              <a:solidFill>
                <a:srgbClr val="FF0000"/>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ctr">
              <a:buNone/>
            </a:pPr>
            <a:r>
              <a:rPr lang="en-US" sz="4000" b="1" dirty="0" smtClean="0">
                <a:solidFill>
                  <a:srgbClr val="3333CC"/>
                </a:solidFill>
                <a:latin typeface="Arial Rounded MT Bold" pitchFamily="34" charset="0"/>
              </a:rPr>
              <a:t>CHRISTIANS FIGHT A DEFEATED FOE</a:t>
            </a:r>
            <a:endParaRPr lang="en-US" sz="4000" dirty="0" smtClean="0">
              <a:solidFill>
                <a:srgbClr val="3333CC"/>
              </a:solidFill>
              <a:latin typeface="Arial Rounded MT Bold" pitchFamily="34" charset="0"/>
            </a:endParaRPr>
          </a:p>
          <a:p>
            <a:pPr lvl="0" algn="just"/>
            <a:r>
              <a:rPr lang="en-US" sz="4000" dirty="0" smtClean="0">
                <a:latin typeface="Arial Rounded MT Bold" pitchFamily="34" charset="0"/>
              </a:rPr>
              <a:t>Example of the nursing cat from my house </a:t>
            </a:r>
          </a:p>
          <a:p>
            <a:pPr lvl="0" algn="just"/>
            <a:r>
              <a:rPr lang="en-US" sz="4000" dirty="0" smtClean="0">
                <a:solidFill>
                  <a:srgbClr val="3333CC"/>
                </a:solidFill>
                <a:latin typeface="Arial Rounded MT Bold" pitchFamily="34" charset="0"/>
              </a:rPr>
              <a:t>A nursing cat from our home was observed catching a life lizard and carried it over to her young kitties. </a:t>
            </a:r>
          </a:p>
          <a:p>
            <a:pPr lvl="0" algn="just"/>
            <a:r>
              <a:rPr lang="en-US" sz="4000" dirty="0" smtClean="0">
                <a:latin typeface="Arial Rounded MT Bold" pitchFamily="34" charset="0"/>
              </a:rPr>
              <a:t>As soon as the frightened lizard was released from the crushing draws of the mother cat, it wasted no time to make an escape attempt.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000" dirty="0" smtClean="0">
                <a:latin typeface="Arial Rounded MT Bold" pitchFamily="34" charset="0"/>
              </a:rPr>
              <a:t>The </a:t>
            </a:r>
            <a:r>
              <a:rPr lang="en-US" sz="4000" dirty="0" smtClean="0">
                <a:latin typeface="Arial Rounded MT Bold" pitchFamily="34" charset="0"/>
              </a:rPr>
              <a:t>kitties knew that they were no match to what they thought was an alligator because of its size, took no chance to approach even if mom was watching. </a:t>
            </a:r>
          </a:p>
          <a:p>
            <a:pPr lvl="0" algn="just"/>
            <a:r>
              <a:rPr lang="en-US" sz="4000" dirty="0" smtClean="0">
                <a:solidFill>
                  <a:srgbClr val="3333CC"/>
                </a:solidFill>
                <a:latin typeface="Arial Rounded MT Bold" pitchFamily="34" charset="0"/>
              </a:rPr>
              <a:t>The bravest of them mounted some courage, but was chased by the lizard. </a:t>
            </a:r>
          </a:p>
          <a:p>
            <a:pPr lvl="0" algn="just"/>
            <a:r>
              <a:rPr lang="en-US" sz="4000" dirty="0" smtClean="0">
                <a:latin typeface="Arial Rounded MT Bold" pitchFamily="34" charset="0"/>
              </a:rPr>
              <a:t>Only when the lizard seemed to get away would mom intervene to bring it back to the scene.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000" dirty="0" smtClean="0">
                <a:latin typeface="Arial Rounded MT Bold" pitchFamily="34" charset="0"/>
              </a:rPr>
              <a:t>Finally</a:t>
            </a:r>
            <a:r>
              <a:rPr lang="en-US" sz="4000" dirty="0" smtClean="0">
                <a:latin typeface="Arial Rounded MT Bold" pitchFamily="34" charset="0"/>
              </a:rPr>
              <a:t>, the kitties got the message that it was a training session, as if mom was telling them “no more prepared meal”. </a:t>
            </a:r>
          </a:p>
          <a:p>
            <a:pPr lvl="0" algn="just"/>
            <a:r>
              <a:rPr lang="en-US" sz="4000" dirty="0" smtClean="0">
                <a:solidFill>
                  <a:srgbClr val="3333CC"/>
                </a:solidFill>
                <a:latin typeface="Arial Rounded MT Bold" pitchFamily="34" charset="0"/>
              </a:rPr>
              <a:t>Then, they ambushed the lizard, and in a team effort brought it to submission until it became dinner. </a:t>
            </a:r>
          </a:p>
          <a:p>
            <a:pPr lvl="0" algn="just"/>
            <a:r>
              <a:rPr lang="en-US" sz="4000" dirty="0" smtClean="0">
                <a:latin typeface="Arial Rounded MT Bold" pitchFamily="34" charset="0"/>
              </a:rPr>
              <a:t>The Christian in likewise manner faces a defeated foe, a big and powerful foe, not the kind one wants to mess with alone.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lvl="0" algn="just"/>
            <a:r>
              <a:rPr lang="en-US" sz="4000" dirty="0" smtClean="0">
                <a:latin typeface="Arial Rounded MT Bold" pitchFamily="34" charset="0"/>
              </a:rPr>
              <a:t>Like </a:t>
            </a:r>
            <a:r>
              <a:rPr lang="en-US" sz="4000" dirty="0" smtClean="0">
                <a:latin typeface="Arial Rounded MT Bold" pitchFamily="34" charset="0"/>
              </a:rPr>
              <a:t>the Holy Spirit led Jesus in the wilderness to be tempted by the devil, He continues to stage every believer to some unwelcome encounters with the devil.</a:t>
            </a:r>
          </a:p>
          <a:p>
            <a:pPr lvl="0" algn="just"/>
            <a:r>
              <a:rPr lang="en-US" sz="4000" dirty="0" smtClean="0">
                <a:solidFill>
                  <a:srgbClr val="3333CC"/>
                </a:solidFill>
                <a:latin typeface="Arial Rounded MT Bold" pitchFamily="34" charset="0"/>
              </a:rPr>
              <a:t> No matter how much the Christian grimaces for mercy, many a time, God would remain at a watching distance, refusing to remove the obstacle. </a:t>
            </a:r>
          </a:p>
          <a:p>
            <a:pPr lvl="0" algn="just"/>
            <a:r>
              <a:rPr lang="en-US" sz="4000" dirty="0" smtClean="0">
                <a:latin typeface="Arial Rounded MT Bold" pitchFamily="34" charset="0"/>
              </a:rPr>
              <a:t>The end result of such exercises is to bring the Christian to total confidence on God’s power over the enemy and to the realization that God’s power is also conveyed to the believer.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000" dirty="0" smtClean="0">
                <a:latin typeface="Arial Rounded MT Bold" pitchFamily="34" charset="0"/>
              </a:rPr>
              <a:t>Paul</a:t>
            </a:r>
            <a:r>
              <a:rPr lang="en-US" sz="4000" dirty="0" smtClean="0">
                <a:latin typeface="Arial Rounded MT Bold" pitchFamily="34" charset="0"/>
              </a:rPr>
              <a:t>, realizing this awesome advantage over Satan’s kingdom wrote: </a:t>
            </a:r>
          </a:p>
          <a:p>
            <a:pPr lvl="0" algn="just"/>
            <a:r>
              <a:rPr lang="en-US" sz="4000" i="1" dirty="0" smtClean="0">
                <a:solidFill>
                  <a:srgbClr val="C00000"/>
                </a:solidFill>
                <a:latin typeface="Arial Rounded MT Bold" pitchFamily="34" charset="0"/>
              </a:rPr>
              <a:t>2 </a:t>
            </a:r>
            <a:r>
              <a:rPr lang="en-US" sz="4000" i="1" dirty="0" err="1" smtClean="0">
                <a:solidFill>
                  <a:srgbClr val="C00000"/>
                </a:solidFill>
                <a:latin typeface="Arial Rounded MT Bold" pitchFamily="34" charset="0"/>
              </a:rPr>
              <a:t>Cor</a:t>
            </a:r>
            <a:r>
              <a:rPr lang="en-US" sz="4000" i="1" dirty="0" smtClean="0">
                <a:solidFill>
                  <a:srgbClr val="C00000"/>
                </a:solidFill>
                <a:latin typeface="Arial Rounded MT Bold" pitchFamily="34" charset="0"/>
              </a:rPr>
              <a:t> 10:3-5 </a:t>
            </a:r>
            <a:r>
              <a:rPr lang="en-US" sz="4000" b="1" i="1" baseline="30000" dirty="0" smtClean="0">
                <a:solidFill>
                  <a:srgbClr val="3333CC"/>
                </a:solidFill>
                <a:latin typeface="Arial Rounded MT Bold" pitchFamily="34" charset="0"/>
              </a:rPr>
              <a:t>“</a:t>
            </a:r>
            <a:r>
              <a:rPr lang="en-US" sz="4000" i="1" dirty="0" smtClean="0">
                <a:solidFill>
                  <a:srgbClr val="3333CC"/>
                </a:solidFill>
                <a:latin typeface="Arial Rounded MT Bold" pitchFamily="34" charset="0"/>
              </a:rPr>
              <a:t>(for the weapons of our warfare are not of the flesh, but mighty before God to the casting down of strongholds),</a:t>
            </a:r>
            <a:endParaRPr lang="en-US" sz="4000" dirty="0" smtClean="0">
              <a:solidFill>
                <a:srgbClr val="3333CC"/>
              </a:solidFill>
              <a:latin typeface="Arial Rounded MT Bold" pitchFamily="34" charset="0"/>
            </a:endParaRPr>
          </a:p>
          <a:p>
            <a:pPr lvl="0" algn="just"/>
            <a:r>
              <a:rPr lang="en-US" sz="4000" i="1" dirty="0" smtClean="0">
                <a:latin typeface="Arial Rounded MT Bold" pitchFamily="34" charset="0"/>
              </a:rPr>
              <a:t> </a:t>
            </a:r>
            <a:r>
              <a:rPr lang="en-US" sz="4000" b="1" i="1" baseline="30000" dirty="0" smtClean="0">
                <a:latin typeface="Arial Rounded MT Bold" pitchFamily="34" charset="0"/>
              </a:rPr>
              <a:t>5</a:t>
            </a:r>
            <a:r>
              <a:rPr lang="en-US" sz="4000" i="1" dirty="0" smtClean="0">
                <a:latin typeface="Arial Rounded MT Bold" pitchFamily="34" charset="0"/>
              </a:rPr>
              <a:t> Casting down imaginations, and every high thing that is exalted against the knowledge of God, and bringing every thought into captivity to the obedience of Christ; (ASV</a:t>
            </a:r>
            <a:r>
              <a:rPr lang="en-US" sz="4000" dirty="0" smtClean="0">
                <a:latin typeface="Arial Rounded MT Bold" pitchFamily="34" charset="0"/>
              </a:rPr>
              <a:t>).</a:t>
            </a:r>
            <a:endParaRPr lang="en-US" sz="4000" dirty="0">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en-US" sz="4400" b="1" dirty="0" smtClean="0">
                <a:latin typeface="Arial Rounded MT Bold" pitchFamily="34" charset="0"/>
              </a:rPr>
              <a:t>CONCLUSION</a:t>
            </a:r>
            <a:endParaRPr lang="en-US" sz="4400" dirty="0" smtClean="0">
              <a:latin typeface="Arial Rounded MT Bold" pitchFamily="34" charset="0"/>
            </a:endParaRPr>
          </a:p>
          <a:p>
            <a:pPr algn="just"/>
            <a:r>
              <a:rPr lang="en-US" sz="4400" b="1" dirty="0" smtClean="0">
                <a:solidFill>
                  <a:srgbClr val="0070C0"/>
                </a:solidFill>
                <a:latin typeface="Arial Rounded MT Bold" pitchFamily="34" charset="0"/>
              </a:rPr>
              <a:t>Stand, Resist and </a:t>
            </a:r>
            <a:r>
              <a:rPr lang="en-US" sz="4400" b="1" dirty="0" smtClean="0">
                <a:solidFill>
                  <a:srgbClr val="0070C0"/>
                </a:solidFill>
                <a:latin typeface="Arial Rounded MT Bold" pitchFamily="34" charset="0"/>
              </a:rPr>
              <a:t>Fight</a:t>
            </a:r>
            <a:endParaRPr lang="en-US" sz="4400" dirty="0" smtClean="0">
              <a:solidFill>
                <a:srgbClr val="0070C0"/>
              </a:solidFill>
              <a:latin typeface="Arial Rounded MT Bold" pitchFamily="34" charset="0"/>
            </a:endParaRPr>
          </a:p>
          <a:p>
            <a:pPr lvl="0" algn="just"/>
            <a:r>
              <a:rPr lang="en-US" sz="4400" i="1" dirty="0" smtClean="0">
                <a:latin typeface="Arial Rounded MT Bold" pitchFamily="34" charset="0"/>
              </a:rPr>
              <a:t>Wherefore take up the whole armor of God, that ye may be able to withstand in the evil day, and, having done all, to stand. </a:t>
            </a:r>
            <a:r>
              <a:rPr lang="en-US" sz="4400" b="1" i="1" baseline="30000" dirty="0" smtClean="0">
                <a:latin typeface="Arial Rounded MT Bold" pitchFamily="34" charset="0"/>
              </a:rPr>
              <a:t>14</a:t>
            </a:r>
            <a:r>
              <a:rPr lang="en-US" sz="4400" i="1" dirty="0" smtClean="0">
                <a:latin typeface="Arial Rounded MT Bold" pitchFamily="34" charset="0"/>
              </a:rPr>
              <a:t> Stand therefore, . . .Eph 6:13-14 (ASV)  </a:t>
            </a:r>
            <a:endParaRPr lang="en-US" sz="4400" dirty="0" smtClean="0">
              <a:latin typeface="Arial Rounded MT Bold" pitchFamily="34" charset="0"/>
            </a:endParaRPr>
          </a:p>
          <a:p>
            <a:pPr lvl="0" algn="just"/>
            <a:r>
              <a:rPr lang="en-US" sz="4400" dirty="0" smtClean="0">
                <a:solidFill>
                  <a:srgbClr val="0070C0"/>
                </a:solidFill>
                <a:latin typeface="Arial Rounded MT Bold" pitchFamily="34" charset="0"/>
              </a:rPr>
              <a:t>The wise Christian knows how to discern the appropriate posture to be in at any given time of the spiritual warfare.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400" dirty="0" smtClean="0">
                <a:latin typeface="Arial Rounded MT Bold" pitchFamily="34" charset="0"/>
              </a:rPr>
              <a:t>To </a:t>
            </a:r>
            <a:r>
              <a:rPr lang="en-US" sz="4400" dirty="0" smtClean="0">
                <a:latin typeface="Arial Rounded MT Bold" pitchFamily="34" charset="0"/>
              </a:rPr>
              <a:t>stand seems to indicate weakness or powerlessness, or idleness; nonetheless, it is the posture that God often commands his soldiers to take until further instruction is given. </a:t>
            </a:r>
          </a:p>
          <a:p>
            <a:pPr lvl="0" algn="just"/>
            <a:r>
              <a:rPr lang="en-US" sz="4400" dirty="0" smtClean="0">
                <a:solidFill>
                  <a:srgbClr val="0070C0"/>
                </a:solidFill>
                <a:latin typeface="Arial Rounded MT Bold" pitchFamily="34" charset="0"/>
              </a:rPr>
              <a:t>Most of the mistakes that Christians make are due to their hastiness and inability to stand.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Sometimes</a:t>
            </a:r>
            <a:r>
              <a:rPr lang="en-US" sz="4400" dirty="0" smtClean="0">
                <a:latin typeface="Arial Rounded MT Bold" pitchFamily="34" charset="0"/>
              </a:rPr>
              <a:t>, the best one can do is to hang in there. Standing is also a mark of defiance. It indicates the refusal to back up.</a:t>
            </a:r>
          </a:p>
          <a:p>
            <a:pPr lvl="0" algn="just"/>
            <a:r>
              <a:rPr lang="en-US" sz="4400" dirty="0" smtClean="0">
                <a:solidFill>
                  <a:srgbClr val="0070C0"/>
                </a:solidFill>
                <a:latin typeface="Arial Rounded MT Bold" pitchFamily="34" charset="0"/>
              </a:rPr>
              <a:t>Jas 4:7 Therefore submit to God. Resist the devil and he will flee from </a:t>
            </a:r>
            <a:r>
              <a:rPr lang="en-US" sz="4400" dirty="0" smtClean="0">
                <a:solidFill>
                  <a:srgbClr val="0070C0"/>
                </a:solidFill>
                <a:latin typeface="Arial Rounded MT Bold" pitchFamily="34" charset="0"/>
              </a:rPr>
              <a:t>you</a:t>
            </a:r>
            <a:r>
              <a:rPr lang="en-US" sz="4400" dirty="0" smtClean="0">
                <a:solidFill>
                  <a:srgbClr val="0070C0"/>
                </a:solidFill>
                <a:latin typeface="Arial Rounded MT Bold" pitchFamily="34" charset="0"/>
              </a:rPr>
              <a:t>.</a:t>
            </a:r>
          </a:p>
          <a:p>
            <a:pPr algn="just"/>
            <a:r>
              <a:rPr lang="en-US" sz="4400" dirty="0" smtClean="0">
                <a:latin typeface="Arial Rounded MT Bold" pitchFamily="34" charset="0"/>
              </a:rPr>
              <a:t>To resist implies to stand your ground while been pushed.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en-US" sz="4400" dirty="0" smtClean="0">
                <a:latin typeface="Arial Rounded MT Bold" pitchFamily="34" charset="0"/>
              </a:rPr>
              <a:t>It </a:t>
            </a:r>
            <a:r>
              <a:rPr lang="en-US" sz="4400" dirty="0" smtClean="0">
                <a:latin typeface="Arial Rounded MT Bold" pitchFamily="34" charset="0"/>
              </a:rPr>
              <a:t>carries the idea of a wrestling match were the goal is not to let the opponent push you out of the ring.</a:t>
            </a:r>
          </a:p>
          <a:p>
            <a:pPr algn="just"/>
            <a:r>
              <a:rPr lang="en-US" sz="4400" dirty="0" smtClean="0">
                <a:solidFill>
                  <a:srgbClr val="0070C0"/>
                </a:solidFill>
                <a:latin typeface="Arial Rounded MT Bold" pitchFamily="34" charset="0"/>
              </a:rPr>
              <a:t>Finally, the Christian is called to take the offensive position. He is not just suppose to in the defensive which is to stand and resist, but, he is called to be the aggressor.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400" dirty="0" smtClean="0">
                <a:latin typeface="Arial Rounded MT Bold" pitchFamily="34" charset="0"/>
              </a:rPr>
              <a:t>He </a:t>
            </a:r>
            <a:r>
              <a:rPr lang="en-US" sz="4400" dirty="0" smtClean="0">
                <a:latin typeface="Arial Rounded MT Bold" pitchFamily="34" charset="0"/>
              </a:rPr>
              <a:t>is called to conquer the enemy’s territory. </a:t>
            </a:r>
          </a:p>
          <a:p>
            <a:pPr algn="just"/>
            <a:r>
              <a:rPr lang="en-US" sz="4400" dirty="0" smtClean="0">
                <a:solidFill>
                  <a:srgbClr val="0070C0"/>
                </a:solidFill>
                <a:latin typeface="Arial Rounded MT Bold" pitchFamily="34" charset="0"/>
              </a:rPr>
              <a:t>He is called to fight to the end.</a:t>
            </a:r>
          </a:p>
          <a:p>
            <a:pPr algn="just">
              <a:tabLst>
                <a:tab pos="1481138" algn="l"/>
              </a:tabLst>
            </a:pPr>
            <a:r>
              <a:rPr lang="en-US" sz="4400" dirty="0" smtClean="0">
                <a:latin typeface="Arial Rounded MT Bold" pitchFamily="34" charset="0"/>
              </a:rPr>
              <a:t>1Ti 6:12 </a:t>
            </a:r>
            <a:r>
              <a:rPr lang="en-US" sz="4400" dirty="0" smtClean="0">
                <a:solidFill>
                  <a:srgbClr val="FF0000"/>
                </a:solidFill>
                <a:latin typeface="Arial Rounded MT Bold" pitchFamily="34" charset="0"/>
              </a:rPr>
              <a:t>Fight the good fight of faith, lay hold on eternal life, to which you were also called and have confessed the good confession in the presence of many witnesses</a:t>
            </a:r>
            <a:r>
              <a:rPr lang="en-US"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400" b="1" dirty="0" smtClean="0">
                <a:solidFill>
                  <a:srgbClr val="FF0000"/>
                </a:solidFill>
                <a:latin typeface="Arial Rounded MT Bold" pitchFamily="34" charset="0"/>
              </a:rPr>
              <a:t>II </a:t>
            </a:r>
            <a:r>
              <a:rPr lang="en-US" sz="4400" b="1" dirty="0" smtClean="0">
                <a:solidFill>
                  <a:srgbClr val="FF0000"/>
                </a:solidFill>
                <a:latin typeface="Arial Rounded MT Bold" pitchFamily="34" charset="0"/>
              </a:rPr>
              <a:t>CORINTHIANS 10:3-5</a:t>
            </a:r>
            <a:endParaRPr lang="en-US" sz="4400" dirty="0" smtClean="0">
              <a:solidFill>
                <a:srgbClr val="FF0000"/>
              </a:solidFill>
              <a:latin typeface="Arial Rounded MT Bold" pitchFamily="34" charset="0"/>
            </a:endParaRPr>
          </a:p>
          <a:p>
            <a:pPr algn="just"/>
            <a:r>
              <a:rPr lang="en-US" sz="4400" dirty="0" smtClean="0">
                <a:latin typeface="Arial Rounded MT Bold" pitchFamily="34" charset="0"/>
              </a:rPr>
              <a:t>3 For though we walk in the flesh, we do not war according to the flesh.</a:t>
            </a:r>
          </a:p>
          <a:p>
            <a:pPr algn="just"/>
            <a:r>
              <a:rPr lang="en-US" sz="4400" dirty="0" smtClean="0">
                <a:solidFill>
                  <a:srgbClr val="FF0000"/>
                </a:solidFill>
                <a:latin typeface="Arial Rounded MT Bold" pitchFamily="34" charset="0"/>
              </a:rPr>
              <a:t> 4 For the weapons of our warfare are not carnal but mighty in God for pulling down strongholds</a:t>
            </a:r>
            <a:r>
              <a:rPr lang="en-US"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400" dirty="0" smtClean="0">
                <a:latin typeface="Arial Rounded MT Bold" pitchFamily="34" charset="0"/>
              </a:rPr>
              <a:t>5 </a:t>
            </a:r>
            <a:r>
              <a:rPr lang="en-US" sz="4400" dirty="0" smtClean="0">
                <a:latin typeface="Arial Rounded MT Bold" pitchFamily="34" charset="0"/>
              </a:rPr>
              <a:t>casting down arguments and every high thing that exalts itself against the knowledge of God, bringing every thought into captivity to the obedience of Christ,</a:t>
            </a:r>
          </a:p>
          <a:p>
            <a:pPr algn="r"/>
            <a:r>
              <a:rPr lang="en-US" sz="4400" dirty="0" smtClean="0">
                <a:solidFill>
                  <a:srgbClr val="FF0000"/>
                </a:solidFill>
                <a:latin typeface="Arial Rounded MT Bold" pitchFamily="34" charset="0"/>
              </a:rPr>
              <a:t>AMEN!</a:t>
            </a:r>
            <a:endParaRPr lang="en-US" sz="4400" dirty="0">
              <a:solidFill>
                <a:srgbClr val="FF0000"/>
              </a:solidFill>
              <a:latin typeface="Arial Rounded MT Bold"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887</TotalTime>
  <Words>1935</Words>
  <Application>Microsoft Office PowerPoint</Application>
  <PresentationFormat>On-screen Show (4:3)</PresentationFormat>
  <Paragraphs>98</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CHRIST THE ROCK CONGREGATION SUNDAY APRIL 28TH  2024  Sermon by  Pastor MARC  SIMEON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JUNE 21ST  2020  Sermon by Pastor Marc E Simeon</dc:title>
  <dc:creator>MARC EDOUARD SIMEON</dc:creator>
  <cp:lastModifiedBy>MARC EDOUARD SIMEON</cp:lastModifiedBy>
  <cp:revision>25</cp:revision>
  <dcterms:created xsi:type="dcterms:W3CDTF">2020-06-20T10:59:17Z</dcterms:created>
  <dcterms:modified xsi:type="dcterms:W3CDTF">2024-04-26T14:42:26Z</dcterms:modified>
</cp:coreProperties>
</file>