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48" r:id="rId4"/>
    <p:sldId id="349" r:id="rId5"/>
    <p:sldId id="350" r:id="rId6"/>
    <p:sldId id="351" r:id="rId7"/>
    <p:sldId id="342" r:id="rId8"/>
    <p:sldId id="352" r:id="rId9"/>
    <p:sldId id="353" r:id="rId10"/>
    <p:sldId id="343" r:id="rId11"/>
    <p:sldId id="359" r:id="rId12"/>
    <p:sldId id="354" r:id="rId13"/>
    <p:sldId id="355" r:id="rId14"/>
    <p:sldId id="356" r:id="rId15"/>
    <p:sldId id="357" r:id="rId16"/>
    <p:sldId id="344" r:id="rId17"/>
    <p:sldId id="360" r:id="rId18"/>
    <p:sldId id="334" r:id="rId19"/>
    <p:sldId id="361" r:id="rId20"/>
    <p:sldId id="345" r:id="rId21"/>
    <p:sldId id="362" r:id="rId22"/>
    <p:sldId id="363" r:id="rId23"/>
    <p:sldId id="364" r:id="rId24"/>
    <p:sldId id="346" r:id="rId25"/>
    <p:sldId id="365" r:id="rId26"/>
    <p:sldId id="366" r:id="rId27"/>
    <p:sldId id="367" r:id="rId28"/>
    <p:sldId id="368" r:id="rId29"/>
    <p:sldId id="347" r:id="rId30"/>
    <p:sldId id="370" r:id="rId31"/>
    <p:sldId id="371" r:id="rId32"/>
    <p:sldId id="372" r:id="rId33"/>
    <p:sldId id="369" r:id="rId34"/>
    <p:sldId id="37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FFFF"/>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80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096A6C-231D-4FBD-A84B-F87577DE2DA6}"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096A6C-231D-4FBD-A84B-F87577DE2DA6}" type="datetimeFigureOut">
              <a:rPr lang="en-US" smtClean="0"/>
              <a:pPr/>
              <a:t>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096A6C-231D-4FBD-A84B-F87577DE2DA6}" type="datetimeFigureOut">
              <a:rPr lang="en-US" smtClean="0"/>
              <a:pPr/>
              <a:t>5/11/2024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096A6C-231D-4FBD-A84B-F87577DE2DA6}" type="datetimeFigureOut">
              <a:rPr lang="en-US" smtClean="0"/>
              <a:pPr/>
              <a:t>5/11/2024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96A6C-231D-4FBD-A84B-F87577DE2DA6}" type="datetimeFigureOut">
              <a:rPr lang="en-US" smtClean="0"/>
              <a:pPr/>
              <a:t>5/11/2024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96A6C-231D-4FBD-A84B-F87577DE2DA6}" type="datetimeFigureOut">
              <a:rPr lang="en-US" smtClean="0"/>
              <a:pPr/>
              <a:t>5/11/2024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E24C4-231B-4914-BF10-1F7D18CA5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normAutofit fontScale="90000"/>
          </a:bodyPr>
          <a:lstStyle/>
          <a:p>
            <a:r>
              <a:rPr lang="en-US" sz="4000" dirty="0">
                <a:latin typeface="Arial Rounded MT Bold" pitchFamily="34" charset="0"/>
              </a:rPr>
              <a:t>CHRIST THE ROCK CONGREGATION</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smtClean="0">
                <a:solidFill>
                  <a:srgbClr val="C00000"/>
                </a:solidFill>
                <a:latin typeface="Arial Rounded MT Bold" pitchFamily="34" charset="0"/>
              </a:rPr>
              <a:t>MAY12</a:t>
            </a:r>
            <a:r>
              <a:rPr lang="en-US" sz="4000" baseline="30000" dirty="0" smtClean="0">
                <a:solidFill>
                  <a:srgbClr val="C00000"/>
                </a:solidFill>
                <a:latin typeface="Arial Rounded MT Bold" pitchFamily="34" charset="0"/>
              </a:rPr>
              <a:t>TH</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2024 </a:t>
            </a:r>
            <a:r>
              <a:rPr lang="en-US" sz="4000" dirty="0">
                <a:latin typeface="Arial Rounded MT Bold" pitchFamily="34" charset="0"/>
              </a:rPr>
              <a:t/>
            </a:r>
            <a:br>
              <a:rPr lang="en-US" sz="4000" dirty="0">
                <a:latin typeface="Arial Rounded MT Bold" pitchFamily="34" charset="0"/>
              </a:rPr>
            </a:br>
            <a:r>
              <a:rPr lang="en-US" sz="4000" dirty="0">
                <a:latin typeface="Arial Rounded MT Bold" pitchFamily="34" charset="0"/>
              </a:rPr>
              <a:t>Sermon by </a:t>
            </a:r>
            <a:r>
              <a:rPr lang="en-US" sz="4000" dirty="0" smtClean="0">
                <a:latin typeface="Arial Rounded MT Bold" pitchFamily="34" charset="0"/>
              </a:rPr>
              <a:t/>
            </a:r>
            <a:br>
              <a:rPr lang="en-US" sz="4000" dirty="0" smtClean="0">
                <a:latin typeface="Arial Rounded MT Bold" pitchFamily="34" charset="0"/>
              </a:rPr>
            </a:br>
            <a:r>
              <a:rPr lang="en-US" sz="4000" smtClean="0">
                <a:latin typeface="Arial Rounded MT Bold" pitchFamily="34" charset="0"/>
              </a:rPr>
              <a:t>Pastor </a:t>
            </a:r>
            <a:r>
              <a:rPr lang="en-US" sz="4000" smtClean="0">
                <a:latin typeface="Arial Rounded MT Bold" pitchFamily="34" charset="0"/>
              </a:rPr>
              <a:t>JEAN CLAUDE JEAN BAPTISTE</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txBody>
          <a:bodyPr>
            <a:normAutofit/>
          </a:bodyPr>
          <a:lstStyle/>
          <a:p>
            <a:endParaRPr lang="en-US" sz="4000" b="1" dirty="0" smtClean="0"/>
          </a:p>
          <a:p>
            <a:r>
              <a:rPr lang="fr-FR" sz="4800" b="1" dirty="0" smtClean="0">
                <a:solidFill>
                  <a:schemeClr val="tx1"/>
                </a:solidFill>
              </a:rPr>
              <a:t>LES SOUFFRANCES ENDURÉES POUR DIEU FERONT ÉCLATER SA GLOIRE</a:t>
            </a:r>
            <a:endParaRPr lang="en-US" sz="48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Rounded MT Bold" pitchFamily="34" charset="0"/>
              </a:rPr>
              <a:t>Lecture : </a:t>
            </a:r>
            <a:r>
              <a:rPr lang="fr-FR" sz="4800" b="1" dirty="0" smtClean="0">
                <a:solidFill>
                  <a:srgbClr val="C00000"/>
                </a:solidFill>
                <a:latin typeface="Arial Rounded MT Bold" pitchFamily="34" charset="0"/>
              </a:rPr>
              <a:t>Actes 16: 16-24</a:t>
            </a:r>
            <a:endParaRPr lang="en-US" sz="4800" dirty="0" smtClean="0">
              <a:solidFill>
                <a:srgbClr val="C00000"/>
              </a:solidFill>
              <a:latin typeface="Arial Rounded MT Bold" pitchFamily="34" charset="0"/>
            </a:endParaRPr>
          </a:p>
          <a:p>
            <a:pPr algn="just"/>
            <a:r>
              <a:rPr lang="fr-FR" sz="4800" dirty="0" smtClean="0">
                <a:solidFill>
                  <a:srgbClr val="C00000"/>
                </a:solidFill>
                <a:latin typeface="Arial Rounded MT Bold" pitchFamily="34" charset="0"/>
              </a:rPr>
              <a:t>16</a:t>
            </a:r>
            <a:r>
              <a:rPr lang="fr-FR" sz="4800" dirty="0" smtClean="0">
                <a:latin typeface="Arial Rounded MT Bold" pitchFamily="34" charset="0"/>
              </a:rPr>
              <a:t> </a:t>
            </a:r>
            <a:r>
              <a:rPr lang="fr-FR" sz="4800" dirty="0" smtClean="0">
                <a:latin typeface="Arial Rounded MT Bold" pitchFamily="34" charset="0"/>
              </a:rPr>
              <a:t>¶ Comme nous allions au lieu de prière, une servante qui avait un esprit de Python, et qui, en devinant, procurait un grand profit à ses maîtres, vint au-devant de nous,</a:t>
            </a:r>
            <a:endParaRPr lang="en-US" sz="4800" dirty="0" smtClean="0">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17 </a:t>
            </a:r>
            <a:r>
              <a:rPr lang="fr-FR" sz="4000" dirty="0" smtClean="0">
                <a:latin typeface="Arial Rounded MT Bold" pitchFamily="34" charset="0"/>
              </a:rPr>
              <a:t>et se mit à nous suivre, Paul et nous. Elle criait: Ces hommes sont les serviteurs du Dieu Très-Haut, et ils vous annoncent la voie du salut.</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18 Elle fit cela pendant plusieurs jours. Paul fatigué se retourna, et dit à l'esprit: Je t'ordonne, au nom de Jésus-Christ, de sortir d'elle. Et il sortit à l'heure même.</a:t>
            </a:r>
            <a:endParaRPr lang="en-US" sz="4000" dirty="0" smtClean="0">
              <a:solidFill>
                <a:srgbClr val="C0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19 </a:t>
            </a:r>
            <a:r>
              <a:rPr lang="fr-FR" sz="4000" dirty="0" smtClean="0">
                <a:latin typeface="Arial Rounded MT Bold" pitchFamily="34" charset="0"/>
              </a:rPr>
              <a:t>Les maîtres de la servante, voyant disparaître l'espoir de leur gain, se saisirent de Paul et de </a:t>
            </a:r>
            <a:r>
              <a:rPr lang="fr-FR" sz="4000" dirty="0" err="1" smtClean="0">
                <a:latin typeface="Arial Rounded MT Bold" pitchFamily="34" charset="0"/>
              </a:rPr>
              <a:t>Silas</a:t>
            </a:r>
            <a:r>
              <a:rPr lang="fr-FR" sz="4000" dirty="0" smtClean="0">
                <a:latin typeface="Arial Rounded MT Bold" pitchFamily="34" charset="0"/>
              </a:rPr>
              <a:t>, et les traînèrent sur la place publique devant les magistrats.</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20 Ils les présentèrent aux préteurs, en disant: Ces hommes troublent notre ville; (16:21) ce sont des Juifs,</a:t>
            </a:r>
            <a:endParaRPr lang="en-US" sz="4000" dirty="0" smtClean="0">
              <a:solidFill>
                <a:srgbClr val="C00000"/>
              </a:solidFill>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21 </a:t>
            </a:r>
            <a:r>
              <a:rPr lang="fr-FR" sz="4000" dirty="0" smtClean="0">
                <a:latin typeface="Arial Rounded MT Bold" pitchFamily="34" charset="0"/>
              </a:rPr>
              <a:t>qui annoncent des coutumes qu'il ne nous est permis ni de recevoir ni de suivre, à nous qui sommes Romains.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22 La foule se souleva aussi contre eux, et les préteurs, ayant fait arracher leurs vêtements, ordonnèrent qu'on les battît de verges.</a:t>
            </a:r>
            <a:endParaRPr lang="en-US" sz="4000" dirty="0" smtClean="0">
              <a:solidFill>
                <a:srgbClr val="C00000"/>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23 </a:t>
            </a:r>
            <a:r>
              <a:rPr lang="fr-FR" sz="4400" dirty="0" smtClean="0">
                <a:latin typeface="Arial Rounded MT Bold" pitchFamily="34" charset="0"/>
              </a:rPr>
              <a:t>Après qu'on les eut chargés de coups, ils les jetèrent en prison, en recommandant au geôlier de les garder sûrement.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24 Le geôlier, ayant reçu cet ordre, les jeta dans la prison intérieure, et leur mit les ceps aux pieds.</a:t>
            </a:r>
            <a:endParaRPr lang="en-US" sz="4400" dirty="0">
              <a:solidFill>
                <a:srgbClr val="C0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b="1" dirty="0" smtClean="0">
                <a:solidFill>
                  <a:srgbClr val="0033CC"/>
                </a:solidFill>
                <a:latin typeface="Copperplate Gothic Bold" pitchFamily="34" charset="0"/>
              </a:rPr>
              <a:t>Introduction </a:t>
            </a:r>
            <a:r>
              <a:rPr lang="fr-FR" sz="4000" b="1" dirty="0" smtClean="0">
                <a:solidFill>
                  <a:srgbClr val="0033CC"/>
                </a:solidFill>
                <a:latin typeface="Copperplate Gothic Bold" pitchFamily="34" charset="0"/>
              </a:rPr>
              <a:t>-</a:t>
            </a:r>
            <a:endParaRPr lang="en-US" sz="4000" dirty="0" smtClean="0">
              <a:solidFill>
                <a:srgbClr val="0033CC"/>
              </a:solidFill>
              <a:latin typeface="Copperplate Gothic Bold" pitchFamily="34" charset="0"/>
            </a:endParaRPr>
          </a:p>
          <a:p>
            <a:pPr lvl="0" algn="just"/>
            <a:r>
              <a:rPr lang="fr-FR" sz="4000" dirty="0" smtClean="0">
                <a:latin typeface="Arial Rounded MT Bold" pitchFamily="34" charset="0"/>
              </a:rPr>
              <a:t>Dans l'Épître aux Romains chapitre 8 : 38 L’Apôtre Paul a dit : “ Nous savons du reste que toutes choses concourent au bien de ceux qui aiment Dieu, de ceux qui sont appelés selon son dessein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Dieu a un plan pour la vie de chacun. Ce n’est pas par hasard que nous sommes venus sur cette terre. </a:t>
            </a:r>
            <a:endParaRPr lang="en-US" sz="4000" dirty="0" smtClean="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L’homme </a:t>
            </a:r>
            <a:r>
              <a:rPr lang="fr-FR" sz="4000" dirty="0" smtClean="0">
                <a:latin typeface="Arial Rounded MT Bold" pitchFamily="34" charset="0"/>
              </a:rPr>
              <a:t>est créé à l’image de Dieu et à sa ressemblance pour l’aimer et le servir.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Si vous n’aimez pas et ne servez pas Dieu, vous vivez en marge de la création.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Car c’est en servant Dieu avec crainte et fidélité que vous pouvez retirer de cette vie toute la joie et le bonheur qu’elle procure. </a:t>
            </a:r>
            <a:endParaRPr lang="en-US" sz="40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dirty="0" smtClean="0">
                <a:latin typeface="Arial Rounded MT Bold" pitchFamily="34" charset="0"/>
              </a:rPr>
              <a:t>Servir </a:t>
            </a:r>
            <a:r>
              <a:rPr lang="fr-FR" sz="4000" dirty="0" smtClean="0">
                <a:latin typeface="Arial Rounded MT Bold" pitchFamily="34" charset="0"/>
              </a:rPr>
              <a:t>Dieu est un honneur, (a </a:t>
            </a:r>
            <a:r>
              <a:rPr lang="fr-FR" sz="4000" dirty="0" err="1" smtClean="0">
                <a:latin typeface="Arial Rounded MT Bold" pitchFamily="34" charset="0"/>
              </a:rPr>
              <a:t>lifetime</a:t>
            </a:r>
            <a:r>
              <a:rPr lang="fr-FR" sz="4000" dirty="0" smtClean="0">
                <a:latin typeface="Arial Rounded MT Bold" pitchFamily="34" charset="0"/>
              </a:rPr>
              <a:t> </a:t>
            </a:r>
            <a:r>
              <a:rPr lang="fr-FR" sz="4000" dirty="0" err="1" smtClean="0">
                <a:latin typeface="Arial Rounded MT Bold" pitchFamily="34" charset="0"/>
              </a:rPr>
              <a:t>opportunity</a:t>
            </a:r>
            <a:r>
              <a:rPr lang="fr-FR" sz="4000" dirty="0" smtClean="0">
                <a:latin typeface="Arial Rounded MT Bold" pitchFamily="34" charset="0"/>
              </a:rPr>
              <a:t>) que personne ne devrait rater, mais hélas !  Tant de gens répugnent, évitent les sacrifices et les souffrances qui y sont attachés.</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Matt 11: </a:t>
            </a:r>
            <a:r>
              <a:rPr lang="fr-FR" sz="4000" dirty="0" smtClean="0">
                <a:solidFill>
                  <a:srgbClr val="0033CC"/>
                </a:solidFill>
                <a:latin typeface="Arial Rounded MT Bold" pitchFamily="34" charset="0"/>
              </a:rPr>
              <a:t>12</a:t>
            </a:r>
            <a:r>
              <a:rPr lang="en-US" sz="4000" dirty="0" smtClean="0">
                <a:solidFill>
                  <a:srgbClr val="0033CC"/>
                </a:solidFill>
                <a:latin typeface="Arial Rounded MT Bold" pitchFamily="34" charset="0"/>
              </a:rPr>
              <a:t> </a:t>
            </a:r>
            <a:r>
              <a:rPr lang="fr-FR" sz="4000" dirty="0" smtClean="0">
                <a:solidFill>
                  <a:srgbClr val="0033CC"/>
                </a:solidFill>
                <a:latin typeface="Arial Rounded MT Bold" pitchFamily="34" charset="0"/>
              </a:rPr>
              <a:t> </a:t>
            </a:r>
            <a:r>
              <a:rPr lang="fr-FR" sz="4000" dirty="0" smtClean="0">
                <a:solidFill>
                  <a:srgbClr val="0033CC"/>
                </a:solidFill>
                <a:latin typeface="Arial Rounded MT Bold" pitchFamily="34" charset="0"/>
              </a:rPr>
              <a:t>« Le </a:t>
            </a:r>
            <a:r>
              <a:rPr lang="fr-FR" sz="4000" dirty="0" smtClean="0">
                <a:solidFill>
                  <a:srgbClr val="0033CC"/>
                </a:solidFill>
                <a:latin typeface="Arial Rounded MT Bold" pitchFamily="34" charset="0"/>
              </a:rPr>
              <a:t>royaume des cieux est forcé, ce sont les violents qui s’en emparent</a:t>
            </a:r>
            <a:r>
              <a:rPr lang="fr-FR" sz="4000" dirty="0" smtClean="0">
                <a:solidFill>
                  <a:srgbClr val="0033CC"/>
                </a:solidFill>
                <a:latin typeface="Arial Rounded MT Bold" pitchFamily="34" charset="0"/>
              </a:rPr>
              <a:t>. »</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Actes 14: </a:t>
            </a:r>
            <a:r>
              <a:rPr lang="fr-FR" sz="4000" dirty="0" smtClean="0">
                <a:latin typeface="Arial Rounded MT Bold" pitchFamily="34" charset="0"/>
              </a:rPr>
              <a:t>22 « C’est </a:t>
            </a:r>
            <a:r>
              <a:rPr lang="fr-FR" sz="4000" dirty="0" smtClean="0">
                <a:latin typeface="Arial Rounded MT Bold" pitchFamily="34" charset="0"/>
              </a:rPr>
              <a:t>par beaucoup de tribulations qu’il nous faut entrer dans le royaume de Dieu</a:t>
            </a:r>
            <a:r>
              <a:rPr lang="fr-FR" sz="4000" dirty="0" smtClean="0">
                <a:latin typeface="Arial Rounded MT Bold" pitchFamily="34" charset="0"/>
              </a:rPr>
              <a:t>. »</a:t>
            </a:r>
            <a:r>
              <a:rPr lang="fr-FR" sz="4000" dirty="0" smtClean="0">
                <a:latin typeface="Arial Rounded MT Bold" pitchFamily="34" charset="0"/>
              </a:rPr>
              <a:t> </a:t>
            </a:r>
            <a:endParaRPr lang="en-US" sz="40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solidFill>
                  <a:srgbClr val="C00000"/>
                </a:solidFill>
                <a:latin typeface="Arial Rounded MT Bold" pitchFamily="34" charset="0"/>
              </a:rPr>
              <a:t>1-  PAUL UN DISCIPLE </a:t>
            </a:r>
            <a:r>
              <a:rPr lang="fr-FR" sz="4800" b="1" dirty="0" smtClean="0">
                <a:solidFill>
                  <a:srgbClr val="C00000"/>
                </a:solidFill>
                <a:latin typeface="Arial Rounded MT Bold" pitchFamily="34" charset="0"/>
              </a:rPr>
              <a:t>EXTRAORDINAIRE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Paul depuis sa rencontre avec Christ sur la route de Damas s’est révélé un serviteur fidèle et utile à la cause de l’Evangile. </a:t>
            </a:r>
            <a:endParaRPr lang="en-US" sz="48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A  </a:t>
            </a:r>
            <a:r>
              <a:rPr lang="fr-FR" sz="4000" dirty="0" smtClean="0">
                <a:latin typeface="Arial Rounded MT Bold" pitchFamily="34" charset="0"/>
              </a:rPr>
              <a:t>Ananias qui avait des doutes sur sa conversion le Saint Esprit avait dit : </a:t>
            </a:r>
            <a:r>
              <a:rPr lang="fr-FR" sz="4000" dirty="0" smtClean="0">
                <a:solidFill>
                  <a:srgbClr val="C00000"/>
                </a:solidFill>
                <a:latin typeface="Arial Rounded MT Bold" pitchFamily="34" charset="0"/>
              </a:rPr>
              <a:t>« va vers cet homme car c’est un instrument que j’ai choisi, pour porter mon nom devant les nations, devant les rois et devant les fils d'Israël; et je lui montrerai tout ce qu’il doit souffrir pour mon nom.</a:t>
            </a:r>
            <a:r>
              <a:rPr lang="fr-FR" sz="4000" dirty="0" smtClean="0">
                <a:latin typeface="Arial Rounded MT Bold" pitchFamily="34" charset="0"/>
              </a:rPr>
              <a:t>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Paul </a:t>
            </a:r>
            <a:r>
              <a:rPr lang="fr-FR" sz="4000" dirty="0" smtClean="0">
                <a:latin typeface="Arial Rounded MT Bold" pitchFamily="34" charset="0"/>
              </a:rPr>
              <a:t>défend son ministère. Un vrai ministère s’accomplit toujours dans la souffrance et la douleur</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Actes 11: 22-28</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22 </a:t>
            </a:r>
            <a:r>
              <a:rPr lang="fr-FR" sz="4000" dirty="0" smtClean="0">
                <a:latin typeface="Arial Rounded MT Bold" pitchFamily="34" charset="0"/>
              </a:rPr>
              <a:t>Le bruit en parvint aux oreilles des membres de l'Église de Jérusalem, et ils envoyèrent </a:t>
            </a:r>
            <a:r>
              <a:rPr lang="fr-FR" sz="4000" dirty="0" err="1" smtClean="0">
                <a:latin typeface="Arial Rounded MT Bold" pitchFamily="34" charset="0"/>
              </a:rPr>
              <a:t>Barnabas</a:t>
            </a:r>
            <a:r>
              <a:rPr lang="fr-FR" sz="4000" dirty="0" smtClean="0">
                <a:latin typeface="Arial Rounded MT Bold" pitchFamily="34" charset="0"/>
              </a:rPr>
              <a:t> jusqu'à Antioche.</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23 </a:t>
            </a:r>
            <a:r>
              <a:rPr lang="fr-FR" sz="4000" dirty="0" smtClean="0">
                <a:latin typeface="Arial Rounded MT Bold" pitchFamily="34" charset="0"/>
              </a:rPr>
              <a:t>Lorsqu'il fut arrivé, et qu'il eut vu la grâce de Dieu, il s'en réjouit, et il les exhorta tous à rester d'un </a:t>
            </a:r>
            <a:r>
              <a:rPr lang="fr-FR" sz="4000" dirty="0" smtClean="0">
                <a:latin typeface="Arial Rounded MT Bold" pitchFamily="34" charset="0"/>
              </a:rPr>
              <a:t>cœur </a:t>
            </a:r>
            <a:r>
              <a:rPr lang="fr-FR" sz="4000" dirty="0" smtClean="0">
                <a:latin typeface="Arial Rounded MT Bold" pitchFamily="34" charset="0"/>
              </a:rPr>
              <a:t>ferme attachés au Seigneur.</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24 Car c'était un homme de bien, plein d'Esprit-Saint et de foi. Et une foule assez nombreuse se joignit au Seigneur.</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25 </a:t>
            </a:r>
            <a:r>
              <a:rPr lang="fr-FR" sz="4000" dirty="0" err="1" smtClean="0">
                <a:latin typeface="Arial Rounded MT Bold" pitchFamily="34" charset="0"/>
              </a:rPr>
              <a:t>Barnabas</a:t>
            </a:r>
            <a:r>
              <a:rPr lang="fr-FR" sz="4000" dirty="0" smtClean="0">
                <a:latin typeface="Arial Rounded MT Bold" pitchFamily="34" charset="0"/>
              </a:rPr>
              <a:t> se rendit ensuite à Tarse, pour chercher Saul;</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C00000"/>
                </a:solidFill>
                <a:latin typeface="Arial Rounded MT Bold" pitchFamily="34" charset="0"/>
              </a:rPr>
              <a:t>26</a:t>
            </a:r>
            <a:r>
              <a:rPr lang="fr-FR" sz="4400" dirty="0" smtClean="0">
                <a:latin typeface="Arial Rounded MT Bold" pitchFamily="34" charset="0"/>
              </a:rPr>
              <a:t> </a:t>
            </a:r>
            <a:r>
              <a:rPr lang="fr-FR" sz="4400" dirty="0" smtClean="0">
                <a:latin typeface="Arial Rounded MT Bold" pitchFamily="34" charset="0"/>
              </a:rPr>
              <a:t>et, l'ayant trouvé, il l'amena à Antioche. Pendant toute une année, ils se réunirent aux assemblées de l'Église, et ils enseignèrent beaucoup de personnes. </a:t>
            </a:r>
            <a:r>
              <a:rPr lang="fr-FR" sz="4400" dirty="0" smtClean="0">
                <a:solidFill>
                  <a:srgbClr val="C00000"/>
                </a:solidFill>
                <a:latin typeface="Arial Rounded MT Bold" pitchFamily="34" charset="0"/>
              </a:rPr>
              <a:t>Ce fut à Antioche que, pour la première fois, les disciples furent appelés chrétiens.</a:t>
            </a:r>
            <a:endParaRPr lang="en-US" sz="4400" dirty="0" smtClean="0">
              <a:solidFill>
                <a:srgbClr val="C00000"/>
              </a:solidFill>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27 </a:t>
            </a:r>
            <a:r>
              <a:rPr lang="fr-FR" sz="4400" dirty="0" smtClean="0">
                <a:latin typeface="Arial Rounded MT Bold" pitchFamily="34" charset="0"/>
              </a:rPr>
              <a:t>¶ En ce temps-là, des prophètes descendirent de Jérusalem à Antioche.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28 L'un d'eux, nommé </a:t>
            </a:r>
            <a:r>
              <a:rPr lang="fr-FR" sz="4400" dirty="0" err="1" smtClean="0">
                <a:solidFill>
                  <a:srgbClr val="C00000"/>
                </a:solidFill>
                <a:latin typeface="Arial Rounded MT Bold" pitchFamily="34" charset="0"/>
              </a:rPr>
              <a:t>Agabus</a:t>
            </a:r>
            <a:r>
              <a:rPr lang="fr-FR" sz="4400" dirty="0" smtClean="0">
                <a:solidFill>
                  <a:srgbClr val="C00000"/>
                </a:solidFill>
                <a:latin typeface="Arial Rounded MT Bold" pitchFamily="34" charset="0"/>
              </a:rPr>
              <a:t>, se leva, et annonça par l'Esprit qu'il y aurait une grande famine sur toute la terre. Elle arriva, en effet, sous Claude.</a:t>
            </a:r>
            <a:endParaRPr lang="en-US" sz="4400" dirty="0">
              <a:solidFill>
                <a:srgbClr val="C0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algn="just"/>
            <a:r>
              <a:rPr lang="fr-FR" sz="5400" b="1" dirty="0" smtClean="0">
                <a:solidFill>
                  <a:srgbClr val="C00000"/>
                </a:solidFill>
                <a:latin typeface="Arial Rounded MT Bold" pitchFamily="34" charset="0"/>
              </a:rPr>
              <a:t>2- Un chrétien engagé doit s’offrir pour la gloire de Dieu. Vous serez outragé et persécuté</a:t>
            </a:r>
            <a:r>
              <a:rPr lang="fr-FR" sz="5400" b="1"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a:p>
            <a:pPr algn="just"/>
            <a:r>
              <a:rPr lang="fr-FR" sz="5400" dirty="0" smtClean="0">
                <a:latin typeface="Arial Rounded MT Bold" pitchFamily="34" charset="0"/>
              </a:rPr>
              <a:t>Actes 16: 16-19</a:t>
            </a:r>
            <a:endParaRPr lang="en-US" sz="5400" dirty="0" smtClean="0">
              <a:latin typeface="Arial Rounded MT Bold" pitchFamily="34" charset="0"/>
            </a:endParaRPr>
          </a:p>
          <a:p>
            <a:pPr algn="just"/>
            <a:r>
              <a:rPr lang="fr-FR" sz="5400" dirty="0" smtClean="0">
                <a:solidFill>
                  <a:srgbClr val="C00000"/>
                </a:solidFill>
                <a:latin typeface="Arial Rounded MT Bold" pitchFamily="34" charset="0"/>
              </a:rPr>
              <a:t>16 </a:t>
            </a:r>
            <a:r>
              <a:rPr lang="fr-FR" sz="5400" dirty="0" smtClean="0">
                <a:solidFill>
                  <a:srgbClr val="C00000"/>
                </a:solidFill>
                <a:latin typeface="Arial Rounded MT Bold" pitchFamily="34" charset="0"/>
              </a:rPr>
              <a:t>¶ Comme nous allions au lieu de prière, une servante qui avait un esprit de Python, et qui, en devinant, procurait un grand profit à ses maîtres, vint au-devant de nous,</a:t>
            </a:r>
            <a:endParaRPr lang="en-US" sz="5400" dirty="0" smtClean="0">
              <a:solidFill>
                <a:srgbClr val="C00000"/>
              </a:solidFill>
              <a:latin typeface="Arial Rounded MT Bold" pitchFamily="34" charset="0"/>
            </a:endParaRPr>
          </a:p>
          <a:p>
            <a:pPr algn="just"/>
            <a:r>
              <a:rPr lang="fr-FR" sz="5400" dirty="0" smtClean="0">
                <a:latin typeface="Arial Rounded MT Bold" pitchFamily="34" charset="0"/>
              </a:rPr>
              <a:t> 17 et se mit à nous suivre, Paul et nous. Elle criait: Ces hommes sont les serviteurs du Dieu Très-Haut, et ils vous annoncent la voie du salut.</a:t>
            </a:r>
            <a:endParaRPr lang="en-US" sz="5400" dirty="0" smtClean="0">
              <a:latin typeface="Arial Rounded MT Bold" pitchFamily="34" charset="0"/>
            </a:endParaRPr>
          </a:p>
          <a:p>
            <a:pPr algn="just"/>
            <a:endParaRPr lang="en-US" sz="54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just"/>
            <a:r>
              <a:rPr lang="fr-FR" sz="5400" dirty="0" smtClean="0">
                <a:latin typeface="Arial Rounded MT Bold" pitchFamily="34" charset="0"/>
              </a:rPr>
              <a:t>18 </a:t>
            </a:r>
            <a:r>
              <a:rPr lang="fr-FR" sz="5400" dirty="0" smtClean="0">
                <a:latin typeface="Arial Rounded MT Bold" pitchFamily="34" charset="0"/>
              </a:rPr>
              <a:t>Elle fit cela pendant plusieurs jours. Paul fatigué se retourna, et dit à l'esprit: Je t'ordonne, au nom de Jésus-Christ, de sortir d'elle. Et il sortit à l'heure même.</a:t>
            </a:r>
            <a:endParaRPr lang="en-US" sz="5400" dirty="0" smtClean="0">
              <a:latin typeface="Arial Rounded MT Bold" pitchFamily="34" charset="0"/>
            </a:endParaRPr>
          </a:p>
          <a:p>
            <a:pPr algn="just"/>
            <a:r>
              <a:rPr lang="fr-FR" sz="5400" dirty="0" smtClean="0">
                <a:solidFill>
                  <a:srgbClr val="C00000"/>
                </a:solidFill>
                <a:latin typeface="Arial Rounded MT Bold" pitchFamily="34" charset="0"/>
              </a:rPr>
              <a:t> 19 Les maîtres de la servante, voyant disparaître l'espoir de leur gain, se saisirent de Paul et de </a:t>
            </a:r>
            <a:r>
              <a:rPr lang="fr-FR" sz="5400" dirty="0" err="1" smtClean="0">
                <a:solidFill>
                  <a:srgbClr val="C00000"/>
                </a:solidFill>
                <a:latin typeface="Arial Rounded MT Bold" pitchFamily="34" charset="0"/>
              </a:rPr>
              <a:t>Silas</a:t>
            </a:r>
            <a:r>
              <a:rPr lang="fr-FR" sz="5400" dirty="0" smtClean="0">
                <a:solidFill>
                  <a:srgbClr val="C00000"/>
                </a:solidFill>
                <a:latin typeface="Arial Rounded MT Bold" pitchFamily="34" charset="0"/>
              </a:rPr>
              <a:t>, et les traînèrent sur la place publique devant les magistrats.</a:t>
            </a:r>
            <a:endParaRPr lang="en-US" sz="5400" dirty="0">
              <a:solidFill>
                <a:srgbClr val="C0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chemeClr val="accent5">
                    <a:lumMod val="20000"/>
                    <a:lumOff val="80000"/>
                  </a:schemeClr>
                </a:solidFill>
                <a:latin typeface="Arial Rounded MT Bold" pitchFamily="34" charset="0"/>
              </a:rPr>
              <a:t>a) Il faut discerner les esprits pour savoir s’ils sont de </a:t>
            </a:r>
            <a:r>
              <a:rPr lang="fr-FR" sz="4400" b="1" dirty="0" smtClean="0">
                <a:solidFill>
                  <a:schemeClr val="accent5">
                    <a:lumMod val="20000"/>
                    <a:lumOff val="80000"/>
                  </a:schemeClr>
                </a:solidFill>
                <a:latin typeface="Arial Rounded MT Bold" pitchFamily="34" charset="0"/>
              </a:rPr>
              <a:t>Dieu</a:t>
            </a:r>
            <a:endParaRPr lang="en-US" sz="4400" dirty="0" smtClean="0">
              <a:solidFill>
                <a:schemeClr val="accent5">
                  <a:lumMod val="20000"/>
                  <a:lumOff val="80000"/>
                </a:schemeClr>
              </a:solidFill>
              <a:latin typeface="Arial Rounded MT Bold" pitchFamily="34" charset="0"/>
            </a:endParaRPr>
          </a:p>
          <a:p>
            <a:pPr algn="just"/>
            <a:r>
              <a:rPr lang="fr-FR" sz="4400" b="1" dirty="0" smtClean="0">
                <a:solidFill>
                  <a:srgbClr val="FFC000"/>
                </a:solidFill>
                <a:latin typeface="Arial Rounded MT Bold" pitchFamily="34" charset="0"/>
              </a:rPr>
              <a:t>b ) En servant Dieu vous allez déranger les gens. N’ayez pas peur de le faire</a:t>
            </a:r>
            <a:r>
              <a:rPr lang="fr-FR" sz="4400" b="1" dirty="0" smtClean="0">
                <a:solidFill>
                  <a:srgbClr val="FFC000"/>
                </a:solidFill>
                <a:latin typeface="Arial Rounded MT Bold" pitchFamily="34" charset="0"/>
              </a:rPr>
              <a:t>.</a:t>
            </a:r>
            <a:endParaRPr lang="en-US" sz="4400" dirty="0" smtClean="0">
              <a:solidFill>
                <a:srgbClr val="FFC000"/>
              </a:solidFill>
              <a:latin typeface="Arial Rounded MT Bold" pitchFamily="34" charset="0"/>
            </a:endParaRPr>
          </a:p>
          <a:p>
            <a:pPr algn="just"/>
            <a:r>
              <a:rPr lang="fr-FR" sz="4400" b="1" dirty="0" smtClean="0">
                <a:solidFill>
                  <a:schemeClr val="accent5">
                    <a:lumMod val="20000"/>
                    <a:lumOff val="80000"/>
                  </a:schemeClr>
                </a:solidFill>
                <a:latin typeface="Arial Rounded MT Bold" pitchFamily="34" charset="0"/>
              </a:rPr>
              <a:t>c) Un esprit impur est chassé, une âme a recouvré sa liberté et cela provoque la colère furieuse des gens qui dépendaient de son </a:t>
            </a:r>
            <a:r>
              <a:rPr lang="fr-FR" sz="4400" b="1" dirty="0" smtClean="0">
                <a:solidFill>
                  <a:schemeClr val="accent5">
                    <a:lumMod val="20000"/>
                    <a:lumOff val="80000"/>
                  </a:schemeClr>
                </a:solidFill>
                <a:latin typeface="Arial Rounded MT Bold" pitchFamily="34" charset="0"/>
              </a:rPr>
              <a:t>commerce</a:t>
            </a:r>
            <a:endParaRPr lang="en-US" sz="4400" dirty="0" smtClean="0">
              <a:solidFill>
                <a:schemeClr val="accent5">
                  <a:lumMod val="20000"/>
                  <a:lumOff val="80000"/>
                </a:schemeClr>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b="1" dirty="0" smtClean="0">
                <a:solidFill>
                  <a:schemeClr val="accent5">
                    <a:lumMod val="20000"/>
                    <a:lumOff val="80000"/>
                  </a:schemeClr>
                </a:solidFill>
                <a:latin typeface="Arial Rounded MT Bold" pitchFamily="34" charset="0"/>
              </a:rPr>
              <a:t>d</a:t>
            </a:r>
            <a:r>
              <a:rPr lang="fr-FR" sz="4400" b="1" dirty="0" smtClean="0">
                <a:solidFill>
                  <a:schemeClr val="accent5">
                    <a:lumMod val="20000"/>
                    <a:lumOff val="80000"/>
                  </a:schemeClr>
                </a:solidFill>
                <a:latin typeface="Arial Rounded MT Bold" pitchFamily="34" charset="0"/>
              </a:rPr>
              <a:t>) Paul et </a:t>
            </a:r>
            <a:r>
              <a:rPr lang="fr-FR" sz="4400" b="1" dirty="0" err="1" smtClean="0">
                <a:solidFill>
                  <a:schemeClr val="accent5">
                    <a:lumMod val="20000"/>
                    <a:lumOff val="80000"/>
                  </a:schemeClr>
                </a:solidFill>
                <a:latin typeface="Arial Rounded MT Bold" pitchFamily="34" charset="0"/>
              </a:rPr>
              <a:t>Silas</a:t>
            </a:r>
            <a:r>
              <a:rPr lang="fr-FR" sz="4400" b="1" dirty="0" smtClean="0">
                <a:solidFill>
                  <a:schemeClr val="accent5">
                    <a:lumMod val="20000"/>
                    <a:lumOff val="80000"/>
                  </a:schemeClr>
                </a:solidFill>
                <a:latin typeface="Arial Rounded MT Bold" pitchFamily="34" charset="0"/>
              </a:rPr>
              <a:t> sont accusés premièrement d’avoir ruiné les finances de ces gens qui tiraient de grand profits de cette femme possédée, </a:t>
            </a:r>
            <a:endParaRPr lang="en-US" sz="4400" dirty="0" smtClean="0">
              <a:solidFill>
                <a:schemeClr val="accent5">
                  <a:lumMod val="20000"/>
                  <a:lumOff val="80000"/>
                </a:schemeClr>
              </a:solidFill>
              <a:latin typeface="Arial Rounded MT Bold" pitchFamily="34" charset="0"/>
            </a:endParaRPr>
          </a:p>
          <a:p>
            <a:pPr algn="just"/>
            <a:r>
              <a:rPr lang="fr-FR" sz="4400" b="1" dirty="0" smtClean="0">
                <a:solidFill>
                  <a:srgbClr val="FFC000"/>
                </a:solidFill>
                <a:latin typeface="Arial Rounded MT Bold" pitchFamily="34" charset="0"/>
              </a:rPr>
              <a:t>Deuxièmement de prêcher un évangile étranger et inacceptable. </a:t>
            </a:r>
            <a:endParaRPr lang="en-US" sz="4400" dirty="0" smtClean="0">
              <a:solidFill>
                <a:srgbClr val="FFC000"/>
              </a:solidFill>
              <a:latin typeface="Arial Rounded MT Bold" pitchFamily="34" charset="0"/>
            </a:endParaRPr>
          </a:p>
          <a:p>
            <a:pPr algn="just"/>
            <a:r>
              <a:rPr lang="fr-FR" sz="4400" b="1" dirty="0" smtClean="0">
                <a:solidFill>
                  <a:schemeClr val="accent5">
                    <a:lumMod val="20000"/>
                    <a:lumOff val="80000"/>
                  </a:schemeClr>
                </a:solidFill>
                <a:latin typeface="Arial Rounded MT Bold" pitchFamily="34" charset="0"/>
              </a:rPr>
              <a:t>Ils sont des troubles </a:t>
            </a:r>
            <a:r>
              <a:rPr lang="fr-FR" sz="4400" b="1" dirty="0" smtClean="0">
                <a:solidFill>
                  <a:schemeClr val="accent5">
                    <a:lumMod val="20000"/>
                    <a:lumOff val="80000"/>
                  </a:schemeClr>
                </a:solidFill>
                <a:latin typeface="Arial Rounded MT Bold" pitchFamily="34" charset="0"/>
              </a:rPr>
              <a:t>tête </a:t>
            </a:r>
            <a:r>
              <a:rPr lang="fr-FR" sz="4400" b="1" dirty="0" smtClean="0">
                <a:solidFill>
                  <a:schemeClr val="accent5">
                    <a:lumMod val="20000"/>
                    <a:lumOff val="80000"/>
                  </a:schemeClr>
                </a:solidFill>
                <a:latin typeface="Arial Rounded MT Bold" pitchFamily="34" charset="0"/>
              </a:rPr>
              <a:t>qui sont venus déranger la paix de la région.</a:t>
            </a:r>
            <a:endParaRPr lang="en-US" sz="4400" dirty="0">
              <a:solidFill>
                <a:schemeClr val="accent5">
                  <a:lumMod val="20000"/>
                  <a:lumOff val="80000"/>
                </a:schemeClr>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solidFill>
                  <a:srgbClr val="FFFF00"/>
                </a:solidFill>
                <a:latin typeface="Copperplate Gothic Bold" pitchFamily="34" charset="0"/>
              </a:rPr>
              <a:t>3) Réactions des bénéficiaires  Actes 16: 19-24</a:t>
            </a:r>
            <a:endParaRPr lang="en-US" sz="4000" dirty="0" smtClean="0">
              <a:solidFill>
                <a:srgbClr val="FFFF00"/>
              </a:solidFill>
              <a:latin typeface="Copperplate Gothic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16:19 Les maîtres de la servante, voyant disparaître l'espoir de leur gain, se saisirent de Paul et de </a:t>
            </a:r>
            <a:r>
              <a:rPr lang="fr-FR" sz="4400" dirty="0" err="1" smtClean="0">
                <a:latin typeface="Arial Rounded MT Bold" pitchFamily="34" charset="0"/>
              </a:rPr>
              <a:t>Silas</a:t>
            </a:r>
            <a:r>
              <a:rPr lang="fr-FR" sz="4400" dirty="0" smtClean="0">
                <a:latin typeface="Arial Rounded MT Bold" pitchFamily="34" charset="0"/>
              </a:rPr>
              <a:t>, et les traînèrent sur la place publique devant les magistrats.</a:t>
            </a:r>
            <a:endParaRPr lang="en-US" sz="44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20 </a:t>
            </a:r>
            <a:r>
              <a:rPr lang="fr-FR" sz="4400" dirty="0" smtClean="0">
                <a:latin typeface="Arial Rounded MT Bold" pitchFamily="34" charset="0"/>
              </a:rPr>
              <a:t>Ils les présentèrent aux préteurs, en disant: Ces hommes troublent notre ville; (16:21) ce sont des Juifs,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21 qui annoncent des coutumes qu'il ne nous est permis ni de recevoir ni de suivre, à nous qui sommes Romains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22 </a:t>
            </a:r>
            <a:r>
              <a:rPr lang="fr-FR" sz="4000" dirty="0" smtClean="0">
                <a:latin typeface="Arial Rounded MT Bold" pitchFamily="34" charset="0"/>
              </a:rPr>
              <a:t>La foule se souleva aussi contre eux, et les préteurs, ayant fait arracher leurs vêtements, ordonnèrent qu'on les battît de verges.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FFFF00"/>
                </a:solidFill>
                <a:latin typeface="Arial Rounded MT Bold" pitchFamily="34" charset="0"/>
              </a:rPr>
              <a:t>23 Après qu'on les eut chargés de coups, ils les jetèrent en prison, en recommandant au geôlier de les garder sûrement.</a:t>
            </a:r>
            <a:endParaRPr lang="en-US" sz="4000" dirty="0" smtClean="0">
              <a:solidFill>
                <a:srgbClr val="FFFF00"/>
              </a:solidFill>
              <a:latin typeface="Arial Rounded MT Bold" pitchFamily="34" charset="0"/>
            </a:endParaRPr>
          </a:p>
          <a:p>
            <a:pPr algn="just">
              <a:buNone/>
            </a:pPr>
            <a:endParaRPr lang="en-US" sz="4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24 </a:t>
            </a:r>
            <a:r>
              <a:rPr lang="fr-FR" sz="4400" dirty="0" smtClean="0">
                <a:latin typeface="Arial Rounded MT Bold" pitchFamily="34" charset="0"/>
              </a:rPr>
              <a:t>Le geôlier, ayant reçu cet ordre, les jeta dans la prison intérieure, et leur mit les ceps aux pieds</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dirty="0" smtClean="0">
                <a:solidFill>
                  <a:srgbClr val="FFFF00"/>
                </a:solidFill>
                <a:latin typeface="Arial Rounded MT Bold" pitchFamily="34" charset="0"/>
              </a:rPr>
              <a:t>a) la foule est soulevée contre Paul et </a:t>
            </a:r>
            <a:r>
              <a:rPr lang="fr-FR" sz="4400" b="1" dirty="0" err="1" smtClean="0">
                <a:solidFill>
                  <a:srgbClr val="FFFF00"/>
                </a:solidFill>
                <a:latin typeface="Arial Rounded MT Bold" pitchFamily="34" charset="0"/>
              </a:rPr>
              <a:t>Silas</a:t>
            </a:r>
            <a:endParaRPr lang="en-US" sz="4400" dirty="0" smtClean="0">
              <a:solidFill>
                <a:srgbClr val="FFFF00"/>
              </a:solidFill>
              <a:latin typeface="Arial Rounded MT Bold" pitchFamily="34" charset="0"/>
            </a:endParaRPr>
          </a:p>
          <a:p>
            <a:pPr algn="just"/>
            <a:r>
              <a:rPr lang="fr-FR" sz="4400" b="1" dirty="0" smtClean="0">
                <a:latin typeface="Arial Rounded MT Bold" pitchFamily="34" charset="0"/>
              </a:rPr>
              <a:t>b) ils sont livrés au supplice et jetés en prison ferme sans jugement </a:t>
            </a:r>
            <a:r>
              <a:rPr lang="fr-FR" sz="4400" b="1" dirty="0" smtClean="0"/>
              <a:t>  </a:t>
            </a:r>
            <a:endParaRPr lang="en-US" sz="4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400" b="1" dirty="0" smtClean="0">
                <a:latin typeface="Arial Rounded MT Bold" pitchFamily="34" charset="0"/>
              </a:rPr>
              <a:t>4- </a:t>
            </a:r>
            <a:r>
              <a:rPr lang="fr-FR" sz="4400" b="1" dirty="0" smtClean="0">
                <a:solidFill>
                  <a:srgbClr val="66FFFF"/>
                </a:solidFill>
                <a:latin typeface="Copperplate Gothic Bold" pitchFamily="34" charset="0"/>
              </a:rPr>
              <a:t>Réactions de Paul et </a:t>
            </a:r>
            <a:r>
              <a:rPr lang="fr-FR" sz="4400" b="1" dirty="0" err="1" smtClean="0">
                <a:solidFill>
                  <a:srgbClr val="66FFFF"/>
                </a:solidFill>
                <a:latin typeface="Copperplate Gothic Bold" pitchFamily="34" charset="0"/>
              </a:rPr>
              <a:t>Silas</a:t>
            </a:r>
            <a:r>
              <a:rPr lang="fr-FR" sz="4400" b="1" dirty="0" smtClean="0">
                <a:solidFill>
                  <a:srgbClr val="66FFFF"/>
                </a:solidFill>
                <a:latin typeface="Copperplate Gothic Bold" pitchFamily="34" charset="0"/>
              </a:rPr>
              <a:t>. La gloire de Dieu </a:t>
            </a:r>
            <a:r>
              <a:rPr lang="fr-FR" sz="4400" b="1" dirty="0" smtClean="0">
                <a:solidFill>
                  <a:srgbClr val="66FFFF"/>
                </a:solidFill>
                <a:latin typeface="Copperplate Gothic Bold" pitchFamily="34" charset="0"/>
              </a:rPr>
              <a:t>manifestée</a:t>
            </a:r>
            <a:endParaRPr lang="en-US" sz="4400" dirty="0" smtClean="0">
              <a:latin typeface="Arial Rounded MT Bold" pitchFamily="34" charset="0"/>
            </a:endParaRPr>
          </a:p>
          <a:p>
            <a:pPr algn="just"/>
            <a:r>
              <a:rPr lang="fr-FR" sz="4400" dirty="0" smtClean="0">
                <a:latin typeface="Arial Rounded MT Bold" pitchFamily="34" charset="0"/>
              </a:rPr>
              <a:t>Actes 16 : 25-34</a:t>
            </a:r>
            <a:endParaRPr lang="en-US" sz="4400" dirty="0" smtClean="0">
              <a:latin typeface="Arial Rounded MT Bold" pitchFamily="34" charset="0"/>
            </a:endParaRPr>
          </a:p>
          <a:p>
            <a:pPr algn="just"/>
            <a:r>
              <a:rPr lang="fr-FR" sz="4400" dirty="0" smtClean="0">
                <a:latin typeface="Arial Rounded MT Bold" pitchFamily="34" charset="0"/>
              </a:rPr>
              <a:t>25 </a:t>
            </a:r>
            <a:r>
              <a:rPr lang="fr-FR" sz="4400" dirty="0" smtClean="0">
                <a:latin typeface="Arial Rounded MT Bold" pitchFamily="34" charset="0"/>
              </a:rPr>
              <a:t>¶ Vers le milieu de la nuit, Paul et </a:t>
            </a:r>
            <a:r>
              <a:rPr lang="fr-FR" sz="4400" dirty="0" err="1" smtClean="0">
                <a:latin typeface="Arial Rounded MT Bold" pitchFamily="34" charset="0"/>
              </a:rPr>
              <a:t>Silas</a:t>
            </a:r>
            <a:r>
              <a:rPr lang="fr-FR" sz="4400" dirty="0" smtClean="0">
                <a:latin typeface="Arial Rounded MT Bold" pitchFamily="34" charset="0"/>
              </a:rPr>
              <a:t> priaient et chantaient les louanges de Dieu, et les prisonniers les entendaient.</a:t>
            </a:r>
            <a:endParaRPr lang="en-US" sz="4400" dirty="0" smtClean="0">
              <a:latin typeface="Arial Rounded MT Bold" pitchFamily="34" charset="0"/>
            </a:endParaRPr>
          </a:p>
          <a:p>
            <a:pPr algn="just">
              <a:buNone/>
            </a:pPr>
            <a:endParaRPr lang="en-US" sz="4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26 </a:t>
            </a:r>
            <a:r>
              <a:rPr lang="fr-FR" sz="4000" dirty="0" smtClean="0">
                <a:latin typeface="Arial Rounded MT Bold" pitchFamily="34" charset="0"/>
              </a:rPr>
              <a:t>Tout à coup il se fit un grand tremblement de terre, en sorte que les fondements de la prison furent ébranlés; au même instant, toutes les portes s'ouvrirent, et les liens de tous les prisonniers furent rompus.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66FFFF"/>
                </a:solidFill>
                <a:latin typeface="Arial Rounded MT Bold" pitchFamily="34" charset="0"/>
              </a:rPr>
              <a:t>27 Le geôlier se réveilla, et, lorsqu'il vit les portes de la prison ouvertes, il tira son épée et allait se tuer, pensant que les prisonniers s'étaient enfuis.</a:t>
            </a:r>
            <a:endParaRPr lang="en-US" sz="4000" dirty="0" smtClean="0">
              <a:solidFill>
                <a:srgbClr val="66FFFF"/>
              </a:solidFill>
              <a:latin typeface="Arial Rounded MT Bold" pitchFamily="34" charset="0"/>
            </a:endParaRPr>
          </a:p>
          <a:p>
            <a:pPr algn="just"/>
            <a:endParaRPr lang="en-US" sz="4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28 </a:t>
            </a:r>
            <a:r>
              <a:rPr lang="fr-FR" sz="4000" dirty="0" smtClean="0">
                <a:latin typeface="Arial Rounded MT Bold" pitchFamily="34" charset="0"/>
              </a:rPr>
              <a:t>Mais Paul cria d'une voix forte: Ne te fais point de mal, nous sommes tous ici.</a:t>
            </a:r>
            <a:endParaRPr lang="en-US" sz="4000" dirty="0" smtClean="0">
              <a:latin typeface="Arial Rounded MT Bold" pitchFamily="34" charset="0"/>
            </a:endParaRPr>
          </a:p>
          <a:p>
            <a:pPr algn="just"/>
            <a:r>
              <a:rPr lang="fr-FR" sz="4000" dirty="0" smtClean="0">
                <a:solidFill>
                  <a:srgbClr val="66FFFF"/>
                </a:solidFill>
                <a:latin typeface="Arial Rounded MT Bold" pitchFamily="34" charset="0"/>
              </a:rPr>
              <a:t> 29 Alors le geôlier, ayant demandé de la lumière, entra précipitamment, et se jeta tout tremblant aux pieds de Paul et de </a:t>
            </a:r>
            <a:r>
              <a:rPr lang="fr-FR" sz="4000" dirty="0" err="1" smtClean="0">
                <a:solidFill>
                  <a:srgbClr val="66FFFF"/>
                </a:solidFill>
                <a:latin typeface="Arial Rounded MT Bold" pitchFamily="34" charset="0"/>
              </a:rPr>
              <a:t>Silas</a:t>
            </a:r>
            <a:r>
              <a:rPr lang="fr-FR" sz="4000" dirty="0" smtClean="0">
                <a:solidFill>
                  <a:srgbClr val="66FFFF"/>
                </a:solidFill>
                <a:latin typeface="Arial Rounded MT Bold" pitchFamily="34" charset="0"/>
              </a:rPr>
              <a:t>;</a:t>
            </a:r>
            <a:endParaRPr lang="en-US" sz="4000" dirty="0" smtClean="0">
              <a:solidFill>
                <a:srgbClr val="66FFFF"/>
              </a:solidFill>
              <a:latin typeface="Arial Rounded MT Bold" pitchFamily="34" charset="0"/>
            </a:endParaRPr>
          </a:p>
          <a:p>
            <a:pPr algn="just"/>
            <a:r>
              <a:rPr lang="fr-FR" sz="4000" dirty="0" smtClean="0">
                <a:latin typeface="Arial Rounded MT Bold" pitchFamily="34" charset="0"/>
              </a:rPr>
              <a:t> 30 il les fit sortir, et dit: Seigneurs, que faut-il que je fasse pour être sauvé?</a:t>
            </a:r>
            <a:endParaRPr lang="en-US" sz="4000" dirty="0" smtClean="0">
              <a:latin typeface="Arial Rounded MT Bold" pitchFamily="34" charset="0"/>
            </a:endParaRPr>
          </a:p>
          <a:p>
            <a:pPr algn="just"/>
            <a:endParaRPr lang="en-US" sz="4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latin typeface="Arial Rounded MT Bold" pitchFamily="34" charset="0"/>
              </a:rPr>
              <a:t>31 </a:t>
            </a:r>
            <a:r>
              <a:rPr lang="fr-FR" sz="4000" dirty="0" smtClean="0">
                <a:latin typeface="Arial Rounded MT Bold" pitchFamily="34" charset="0"/>
              </a:rPr>
              <a:t>Paul et </a:t>
            </a:r>
            <a:r>
              <a:rPr lang="fr-FR" sz="4000" dirty="0" err="1" smtClean="0">
                <a:latin typeface="Arial Rounded MT Bold" pitchFamily="34" charset="0"/>
              </a:rPr>
              <a:t>Silas</a:t>
            </a:r>
            <a:r>
              <a:rPr lang="fr-FR" sz="4000" dirty="0" smtClean="0">
                <a:latin typeface="Arial Rounded MT Bold" pitchFamily="34" charset="0"/>
              </a:rPr>
              <a:t> répondirent: Crois au Seigneur Jésus, et tu seras sauvé, toi et ta famille.</a:t>
            </a:r>
            <a:endParaRPr lang="en-US" sz="4000" dirty="0" smtClean="0">
              <a:latin typeface="Arial Rounded MT Bold" pitchFamily="34" charset="0"/>
            </a:endParaRPr>
          </a:p>
          <a:p>
            <a:pPr algn="just"/>
            <a:r>
              <a:rPr lang="fr-FR" sz="4000" dirty="0" smtClean="0">
                <a:solidFill>
                  <a:srgbClr val="66FFFF"/>
                </a:solidFill>
                <a:latin typeface="Arial Rounded MT Bold" pitchFamily="34" charset="0"/>
              </a:rPr>
              <a:t> 32 Et ils lui annoncèrent la parole du Seigneur, ainsi qu'à tous ceux qui étaient dans sa maison.</a:t>
            </a:r>
            <a:endParaRPr lang="en-US" sz="4000" dirty="0" smtClean="0">
              <a:solidFill>
                <a:srgbClr val="66FFFF"/>
              </a:solidFill>
              <a:latin typeface="Arial Rounded MT Bold" pitchFamily="34" charset="0"/>
            </a:endParaRPr>
          </a:p>
          <a:p>
            <a:pPr algn="just"/>
            <a:r>
              <a:rPr lang="fr-FR" sz="4000" dirty="0" smtClean="0">
                <a:latin typeface="Arial Rounded MT Bold" pitchFamily="34" charset="0"/>
              </a:rPr>
              <a:t> 33 Il les prit avec lui, à cette heure même de la nuit, il lava leurs plaies, et aussitôt il fut baptisé, lui et tous les siens</a:t>
            </a:r>
            <a:r>
              <a:rPr lang="fr-FR" sz="4000" dirty="0" smtClean="0">
                <a:latin typeface="Arial Rounded MT Bold" pitchFamily="34" charset="0"/>
              </a:rPr>
              <a:t>.</a:t>
            </a:r>
            <a:r>
              <a:rPr lang="fr-FR" sz="4000" b="1" dirty="0" smtClean="0"/>
              <a:t> </a:t>
            </a:r>
            <a:endParaRPr lang="en-US" sz="4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34 </a:t>
            </a:r>
            <a:r>
              <a:rPr lang="fr-FR" sz="4000" dirty="0" smtClean="0">
                <a:latin typeface="Arial Rounded MT Bold" pitchFamily="34" charset="0"/>
              </a:rPr>
              <a:t>Les ayant conduits dans son logement, il leur servit à manger, et il se réjouit avec toute sa famille de ce qu'il avait cru en Dieu</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b="1" dirty="0" smtClean="0">
                <a:solidFill>
                  <a:srgbClr val="66FFFF"/>
                </a:solidFill>
                <a:latin typeface="Arial Rounded MT Bold" pitchFamily="34" charset="0"/>
              </a:rPr>
              <a:t>a) La prière soulève des montagnes. Elle fait toujours pencher la balance en faveur des serviteurs du </a:t>
            </a:r>
            <a:r>
              <a:rPr lang="fr-FR" sz="4000" b="1" dirty="0" smtClean="0">
                <a:solidFill>
                  <a:srgbClr val="66FFFF"/>
                </a:solidFill>
                <a:latin typeface="Arial Rounded MT Bold" pitchFamily="34" charset="0"/>
              </a:rPr>
              <a:t>Seigneur</a:t>
            </a:r>
            <a:endParaRPr lang="en-US" sz="4000" dirty="0" smtClean="0">
              <a:solidFill>
                <a:srgbClr val="66FFFF"/>
              </a:solidFill>
              <a:latin typeface="Arial Rounded MT Bold" pitchFamily="34" charset="0"/>
            </a:endParaRPr>
          </a:p>
          <a:p>
            <a:pPr algn="just"/>
            <a:r>
              <a:rPr lang="fr-FR" sz="4000" b="1" dirty="0" smtClean="0">
                <a:latin typeface="Arial Rounded MT Bold" pitchFamily="34" charset="0"/>
              </a:rPr>
              <a:t>b) L’évangile est annoncé </a:t>
            </a:r>
            <a:endParaRPr lang="en-US" sz="4000" dirty="0" smtClean="0">
              <a:latin typeface="Arial Rounded MT Bold" pitchFamily="34" charset="0"/>
            </a:endParaRPr>
          </a:p>
          <a:p>
            <a:pPr algn="just"/>
            <a:r>
              <a:rPr lang="fr-FR" sz="4000" b="1" dirty="0" smtClean="0">
                <a:solidFill>
                  <a:srgbClr val="66FFFF"/>
                </a:solidFill>
                <a:latin typeface="Arial Rounded MT Bold" pitchFamily="34" charset="0"/>
              </a:rPr>
              <a:t>c) Le geôlier et toute sa maison se convertit au Seigneur</a:t>
            </a:r>
            <a:endParaRPr lang="en-US" sz="4000" dirty="0" smtClean="0">
              <a:solidFill>
                <a:srgbClr val="66FFFF"/>
              </a:solidFill>
              <a:latin typeface="Arial Rounded MT Bold" pitchFamily="34" charset="0"/>
            </a:endParaRPr>
          </a:p>
          <a:p>
            <a:pPr>
              <a:buNone/>
            </a:pPr>
            <a:endParaRPr lang="en-US" sz="4000" dirty="0">
              <a:solidFill>
                <a:srgbClr val="66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000" b="1" dirty="0" smtClean="0">
                <a:solidFill>
                  <a:srgbClr val="3333CC"/>
                </a:solidFill>
                <a:latin typeface="Copperplate Gothic Bold" pitchFamily="34" charset="0"/>
              </a:rPr>
              <a:t>4 - Paul et </a:t>
            </a:r>
            <a:r>
              <a:rPr lang="fr-FR" sz="4000" b="1" dirty="0" err="1" smtClean="0">
                <a:solidFill>
                  <a:srgbClr val="3333CC"/>
                </a:solidFill>
                <a:latin typeface="Copperplate Gothic Bold" pitchFamily="34" charset="0"/>
              </a:rPr>
              <a:t>Silas</a:t>
            </a:r>
            <a:r>
              <a:rPr lang="fr-FR" sz="4000" b="1" dirty="0" smtClean="0">
                <a:solidFill>
                  <a:srgbClr val="3333CC"/>
                </a:solidFill>
                <a:latin typeface="Copperplate Gothic Bold" pitchFamily="34" charset="0"/>
              </a:rPr>
              <a:t> sont relâchés. </a:t>
            </a:r>
            <a:endParaRPr lang="fr-FR" sz="4000" b="1" dirty="0" smtClean="0">
              <a:solidFill>
                <a:srgbClr val="3333CC"/>
              </a:solidFill>
              <a:latin typeface="Copperplate Gothic Bold" pitchFamily="34" charset="0"/>
            </a:endParaRPr>
          </a:p>
          <a:p>
            <a:r>
              <a:rPr lang="fr-FR" sz="4000" b="1" dirty="0" smtClean="0">
                <a:solidFill>
                  <a:schemeClr val="tx1"/>
                </a:solidFill>
                <a:latin typeface="Arial Rounded MT Bold" pitchFamily="34" charset="0"/>
              </a:rPr>
              <a:t>Actes </a:t>
            </a:r>
            <a:r>
              <a:rPr lang="fr-FR" sz="4000" b="1" dirty="0" smtClean="0">
                <a:solidFill>
                  <a:schemeClr val="tx1"/>
                </a:solidFill>
                <a:latin typeface="Arial Rounded MT Bold" pitchFamily="34" charset="0"/>
              </a:rPr>
              <a:t>16: 36-39</a:t>
            </a:r>
            <a:endParaRPr lang="en-US" sz="4000" dirty="0" smtClean="0">
              <a:solidFill>
                <a:schemeClr val="tx1"/>
              </a:solidFill>
              <a:latin typeface="Arial Rounded MT Bold" pitchFamily="34" charset="0"/>
            </a:endParaRPr>
          </a:p>
          <a:p>
            <a:pPr algn="just"/>
            <a:r>
              <a:rPr lang="fr-FR" sz="4400" dirty="0" smtClean="0">
                <a:solidFill>
                  <a:srgbClr val="002060"/>
                </a:solidFill>
                <a:latin typeface="Arial Rounded MT Bold" pitchFamily="34" charset="0"/>
              </a:rPr>
              <a:t>36 </a:t>
            </a:r>
            <a:r>
              <a:rPr lang="fr-FR" sz="4400" dirty="0" smtClean="0">
                <a:solidFill>
                  <a:srgbClr val="002060"/>
                </a:solidFill>
                <a:latin typeface="Arial Rounded MT Bold" pitchFamily="34" charset="0"/>
              </a:rPr>
              <a:t>Et le geôlier annonça la chose à Paul: Les préteurs ont envoyé dire qu'on vous relâchât; maintenant donc sortez, et allez en paix.</a:t>
            </a:r>
            <a:endParaRPr lang="en-US" sz="4400" dirty="0" smtClean="0">
              <a:solidFill>
                <a:srgbClr val="002060"/>
              </a:solidFill>
              <a:latin typeface="Arial Rounded MT Bold" pitchFamily="34" charset="0"/>
            </a:endParaRPr>
          </a:p>
          <a:p>
            <a:pPr algn="just">
              <a:buNone/>
            </a:pPr>
            <a:endParaRPr lang="en-US" sz="4000" dirty="0">
              <a:solidFill>
                <a:schemeClr val="tx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solidFill>
                  <a:srgbClr val="002060"/>
                </a:solidFill>
                <a:latin typeface="Arial Rounded MT Bold" pitchFamily="34" charset="0"/>
              </a:rPr>
              <a:t>37</a:t>
            </a:r>
            <a:r>
              <a:rPr lang="fr-FR" sz="4000" dirty="0" smtClean="0">
                <a:solidFill>
                  <a:schemeClr val="tx1"/>
                </a:solidFill>
                <a:latin typeface="Arial Rounded MT Bold" pitchFamily="34" charset="0"/>
              </a:rPr>
              <a:t> </a:t>
            </a:r>
            <a:r>
              <a:rPr lang="fr-FR" sz="4000" dirty="0" smtClean="0">
                <a:solidFill>
                  <a:schemeClr val="tx1"/>
                </a:solidFill>
                <a:latin typeface="Arial Rounded MT Bold" pitchFamily="34" charset="0"/>
              </a:rPr>
              <a:t>Mais Paul dit aux licteurs: Après nous avoir battus de verges publiquement et sans jugement, nous qui sommes Romains, ils nous ont jetés en prison, et maintenant ils nous font sortir secrètement! </a:t>
            </a:r>
            <a:r>
              <a:rPr lang="fr-FR" sz="4000" dirty="0" smtClean="0">
                <a:solidFill>
                  <a:srgbClr val="002060"/>
                </a:solidFill>
                <a:latin typeface="Arial Rounded MT Bold" pitchFamily="34" charset="0"/>
              </a:rPr>
              <a:t>Il n'en sera pas ainsi. Qu'ils viennent eux-mêmes nous mettre en liberté.</a:t>
            </a:r>
            <a:endParaRPr lang="en-US" sz="4000" dirty="0" smtClean="0">
              <a:solidFill>
                <a:srgbClr val="002060"/>
              </a:solidFill>
              <a:latin typeface="Arial Rounded MT Bold" pitchFamily="34" charset="0"/>
            </a:endParaRPr>
          </a:p>
          <a:p>
            <a:pPr algn="just">
              <a:buNone/>
            </a:pPr>
            <a:endParaRPr lang="en-US" sz="4000" dirty="0">
              <a:solidFill>
                <a:schemeClr val="tx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smtClean="0">
                <a:solidFill>
                  <a:schemeClr val="tx1"/>
                </a:solidFill>
                <a:latin typeface="Arial Rounded MT Bold" pitchFamily="34" charset="0"/>
              </a:rPr>
              <a:t>38 </a:t>
            </a:r>
            <a:r>
              <a:rPr lang="fr-FR" sz="4800" dirty="0" smtClean="0">
                <a:solidFill>
                  <a:schemeClr val="tx1"/>
                </a:solidFill>
                <a:latin typeface="Arial Rounded MT Bold" pitchFamily="34" charset="0"/>
              </a:rPr>
              <a:t>Les licteurs rapportèrent ces paroles aux préteurs, qui furent effrayés en apprenant qu'ils étaient Romains.</a:t>
            </a:r>
            <a:endParaRPr lang="en-US" sz="4800" dirty="0" smtClean="0">
              <a:solidFill>
                <a:schemeClr val="tx1"/>
              </a:solidFill>
              <a:latin typeface="Arial Rounded MT Bold" pitchFamily="34" charset="0"/>
            </a:endParaRPr>
          </a:p>
          <a:p>
            <a:pPr algn="just"/>
            <a:r>
              <a:rPr lang="fr-FR" sz="4800" dirty="0" smtClean="0">
                <a:solidFill>
                  <a:srgbClr val="002060"/>
                </a:solidFill>
                <a:latin typeface="Arial Rounded MT Bold" pitchFamily="34" charset="0"/>
              </a:rPr>
              <a:t> 39 Ils vinrent les apaiser, et ils les mirent en liberté, en les priant de quitter la </a:t>
            </a:r>
            <a:r>
              <a:rPr lang="fr-FR" sz="4800" dirty="0" smtClean="0">
                <a:solidFill>
                  <a:srgbClr val="002060"/>
                </a:solidFill>
                <a:latin typeface="Arial Rounded MT Bold" pitchFamily="34" charset="0"/>
              </a:rPr>
              <a:t>ville.</a:t>
            </a:r>
            <a:r>
              <a:rPr lang="fr-FR" sz="4800" b="1" dirty="0" smtClean="0">
                <a:solidFill>
                  <a:srgbClr val="002060"/>
                </a:solidFill>
                <a:latin typeface="Arial Rounded MT Bold" pitchFamily="34" charset="0"/>
              </a:rPr>
              <a:t> </a:t>
            </a:r>
            <a:endParaRPr lang="en-US" sz="4800" dirty="0" smtClean="0">
              <a:solidFill>
                <a:srgbClr val="00206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chemeClr val="tx1"/>
                </a:solidFill>
                <a:latin typeface="Arial Rounded MT Bold" pitchFamily="34" charset="0"/>
              </a:rPr>
              <a:t>a</a:t>
            </a:r>
            <a:r>
              <a:rPr lang="fr-FR" sz="4400" b="1" dirty="0" smtClean="0">
                <a:solidFill>
                  <a:schemeClr val="tx1"/>
                </a:solidFill>
                <a:latin typeface="Arial Rounded MT Bold" pitchFamily="34" charset="0"/>
              </a:rPr>
              <a:t>) Ils revendiquent leurs droits de citoyens romains</a:t>
            </a:r>
            <a:r>
              <a:rPr lang="fr-FR" sz="4400" b="1"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just"/>
            <a:r>
              <a:rPr lang="fr-FR" sz="4400" b="1" dirty="0" smtClean="0">
                <a:solidFill>
                  <a:srgbClr val="002060"/>
                </a:solidFill>
                <a:latin typeface="Arial Rounded MT Bold" pitchFamily="34" charset="0"/>
              </a:rPr>
              <a:t>b) les licteurs et les prêteurs sont </a:t>
            </a:r>
            <a:r>
              <a:rPr lang="fr-FR" sz="4400" b="1" dirty="0" smtClean="0">
                <a:solidFill>
                  <a:srgbClr val="002060"/>
                </a:solidFill>
                <a:latin typeface="Arial Rounded MT Bold" pitchFamily="34" charset="0"/>
              </a:rPr>
              <a:t>effrayés</a:t>
            </a:r>
            <a:endParaRPr lang="en-US" sz="4400" dirty="0" smtClean="0">
              <a:solidFill>
                <a:srgbClr val="002060"/>
              </a:solidFill>
              <a:latin typeface="Arial Rounded MT Bold" pitchFamily="34" charset="0"/>
            </a:endParaRPr>
          </a:p>
          <a:p>
            <a:pPr algn="just"/>
            <a:r>
              <a:rPr lang="fr-FR" sz="4400" b="1" dirty="0" smtClean="0">
                <a:solidFill>
                  <a:schemeClr val="tx1"/>
                </a:solidFill>
                <a:latin typeface="Arial Rounded MT Bold" pitchFamily="34" charset="0"/>
              </a:rPr>
              <a:t>c) en servant Dieu il y a un jour pour le chasseur et un jour pour le gibier, battez le chien mais sachez qu’il a un maître.</a:t>
            </a:r>
            <a:endParaRPr lang="en-US" sz="4400" dirty="0">
              <a:solidFill>
                <a:schemeClr val="tx1"/>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fr-FR" sz="4000" dirty="0" smtClean="0">
                <a:solidFill>
                  <a:srgbClr val="C00000"/>
                </a:solidFill>
                <a:latin typeface="Copperplate Gothic Bold" pitchFamily="34" charset="0"/>
              </a:rPr>
              <a:t>Conclusion </a:t>
            </a:r>
            <a:r>
              <a:rPr lang="fr-FR" sz="4000" dirty="0" smtClean="0">
                <a:solidFill>
                  <a:srgbClr val="C00000"/>
                </a:solidFill>
                <a:latin typeface="Copperplate Gothic Bold" pitchFamily="34" charset="0"/>
              </a:rPr>
              <a:t>-</a:t>
            </a:r>
            <a:endParaRPr lang="en-US" sz="4000" dirty="0" smtClean="0">
              <a:solidFill>
                <a:srgbClr val="C00000"/>
              </a:solidFill>
              <a:latin typeface="Arial Rounded MT Bold" pitchFamily="34" charset="0"/>
            </a:endParaRPr>
          </a:p>
          <a:p>
            <a:pPr lvl="0" algn="just"/>
            <a:r>
              <a:rPr lang="fr-FR" sz="4400" dirty="0" smtClean="0">
                <a:solidFill>
                  <a:schemeClr val="tx1"/>
                </a:solidFill>
                <a:latin typeface="Arial Rounded MT Bold" pitchFamily="34" charset="0"/>
              </a:rPr>
              <a:t>Dans un monde idolâtre où les hommes ont soif plus d’argent que Dieu, prêcher l’Evangile et proclamer la vérité seront toujours une tâche ardue et difficile, mais combien glorieuse et porteuse de fruits. </a:t>
            </a:r>
            <a:endParaRPr lang="en-US" sz="4400" dirty="0" smtClean="0">
              <a:solidFill>
                <a:schemeClr val="tx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fr-FR" sz="5400" dirty="0" smtClean="0">
                <a:solidFill>
                  <a:schemeClr val="tx1"/>
                </a:solidFill>
                <a:latin typeface="Arial Rounded MT Bold" pitchFamily="34" charset="0"/>
              </a:rPr>
              <a:t>La </a:t>
            </a:r>
            <a:r>
              <a:rPr lang="fr-FR" sz="5400" dirty="0" smtClean="0">
                <a:solidFill>
                  <a:schemeClr val="tx1"/>
                </a:solidFill>
                <a:latin typeface="Arial Rounded MT Bold" pitchFamily="34" charset="0"/>
              </a:rPr>
              <a:t>souffrance et les persécutions viendront bien sur, mais souvenez que ce qu’est en vous est plus grand que ce qui est dans le monde</a:t>
            </a:r>
            <a:r>
              <a:rPr lang="fr-FR" sz="5400" dirty="0" smtClean="0">
                <a:solidFill>
                  <a:schemeClr val="tx1"/>
                </a:solidFill>
                <a:latin typeface="Arial Rounded MT Bold" pitchFamily="34" charset="0"/>
              </a:rPr>
              <a:t>.</a:t>
            </a:r>
            <a:r>
              <a:rPr lang="fr-FR" sz="5400" dirty="0" smtClean="0">
                <a:solidFill>
                  <a:srgbClr val="3333CC"/>
                </a:solidFill>
              </a:rPr>
              <a:t> </a:t>
            </a:r>
            <a:endParaRPr lang="en-US" sz="5400" dirty="0">
              <a:solidFill>
                <a:srgbClr val="3333CC"/>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8148</TotalTime>
  <Words>1624</Words>
  <Application>Microsoft Office PowerPoint</Application>
  <PresentationFormat>On-screen Show (4:3)</PresentationFormat>
  <Paragraphs>82</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CHRIST THE ROCK CONGREGATION SUNDAY MAY12TH  2024  Sermon by  Pastor JEAN CLAUDE JEAN BAPTISTE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JUNE 21ST  2020  Sermon by Pastor Marc E Simeon</dc:title>
  <dc:creator>MARC EDOUARD SIMEON</dc:creator>
  <cp:lastModifiedBy>MARC EDOUARD SIMEON</cp:lastModifiedBy>
  <cp:revision>32</cp:revision>
  <dcterms:created xsi:type="dcterms:W3CDTF">2020-06-20T10:59:17Z</dcterms:created>
  <dcterms:modified xsi:type="dcterms:W3CDTF">2024-05-11T23:03:16Z</dcterms:modified>
</cp:coreProperties>
</file>