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1984" r:id="rId3"/>
    <p:sldId id="1878" r:id="rId4"/>
    <p:sldId id="1958" r:id="rId5"/>
    <p:sldId id="1959" r:id="rId6"/>
    <p:sldId id="1960" r:id="rId7"/>
    <p:sldId id="1953" r:id="rId8"/>
    <p:sldId id="1961" r:id="rId9"/>
    <p:sldId id="1962" r:id="rId10"/>
    <p:sldId id="1963" r:id="rId11"/>
    <p:sldId id="1964" r:id="rId12"/>
    <p:sldId id="1954" r:id="rId13"/>
    <p:sldId id="1965" r:id="rId14"/>
    <p:sldId id="1966" r:id="rId15"/>
    <p:sldId id="1967" r:id="rId16"/>
    <p:sldId id="1955" r:id="rId17"/>
    <p:sldId id="1968" r:id="rId18"/>
    <p:sldId id="1969" r:id="rId19"/>
    <p:sldId id="1970" r:id="rId20"/>
    <p:sldId id="1918" r:id="rId21"/>
    <p:sldId id="1971" r:id="rId22"/>
    <p:sldId id="1972" r:id="rId23"/>
    <p:sldId id="1957" r:id="rId24"/>
    <p:sldId id="1974" r:id="rId25"/>
    <p:sldId id="1975" r:id="rId26"/>
    <p:sldId id="1976" r:id="rId27"/>
    <p:sldId id="1977" r:id="rId28"/>
    <p:sldId id="1978" r:id="rId29"/>
    <p:sldId id="1979" r:id="rId30"/>
    <p:sldId id="1980" r:id="rId31"/>
    <p:sldId id="1981" r:id="rId32"/>
    <p:sldId id="1982" r:id="rId33"/>
    <p:sldId id="1983" r:id="rId34"/>
    <p:sldId id="316" r:id="rId35"/>
    <p:sldId id="1675" r:id="rId36"/>
    <p:sldId id="31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66FFFF"/>
    <a:srgbClr val="99FF33"/>
    <a:srgbClr val="0033CC"/>
    <a:srgbClr val="806502"/>
    <a:srgbClr val="00FF00"/>
    <a:srgbClr val="FC0AFC"/>
    <a:srgbClr val="CC00FF"/>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92" autoAdjust="0"/>
    <p:restoredTop sz="94436" autoAdjust="0"/>
  </p:normalViewPr>
  <p:slideViewPr>
    <p:cSldViewPr>
      <p:cViewPr varScale="1">
        <p:scale>
          <a:sx n="104" d="100"/>
          <a:sy n="104" d="100"/>
        </p:scale>
        <p:origin x="1344" y="192"/>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5/29/24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5/29/24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5/29/24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5/29/24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5/29/24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5/29/24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br>
              <a:rPr lang="en-US" sz="3600" b="1" dirty="0">
                <a:solidFill>
                  <a:srgbClr val="0033CC"/>
                </a:solidFill>
              </a:rPr>
            </a:br>
            <a:r>
              <a:rPr lang="en-US" sz="3600" b="1" dirty="0">
                <a:solidFill>
                  <a:srgbClr val="0033CC"/>
                </a:solidFill>
              </a:rPr>
              <a:t>ÉTUDIONS LA BIBLE 77ÈME SESSION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rgbClr val="00B0F0">
              <a:alpha val="49000"/>
            </a:srgb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chemeClr val="tx1"/>
                </a:solidFill>
              </a:rPr>
              <a:t>Vendredi 31 MAI 2024</a:t>
            </a:r>
            <a:endParaRPr lang="en-US" sz="4000" b="1" dirty="0">
              <a:solidFill>
                <a:schemeClr val="tx1"/>
              </a:solidFill>
            </a:endParaRPr>
          </a:p>
          <a:p>
            <a:r>
              <a:rPr lang="fr-FR" sz="4000" b="1" dirty="0">
                <a:solidFill>
                  <a:schemeClr val="bg1"/>
                </a:solidFill>
              </a:rPr>
              <a:t>AIMEZ VOS ENNEMIS</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0074-0E4F-B344-8299-CF9F06801AEE}"/>
              </a:ext>
            </a:extLst>
          </p:cNvPr>
          <p:cNvSpPr>
            <a:spLocks noGrp="1"/>
          </p:cNvSpPr>
          <p:nvPr>
            <p:ph type="title"/>
          </p:nvPr>
        </p:nvSpPr>
        <p:spPr>
          <a:xfrm>
            <a:off x="457200" y="274638"/>
            <a:ext cx="8229600" cy="868362"/>
          </a:xfrm>
        </p:spPr>
        <p:txBody>
          <a:bodyPr>
            <a:normAutofit fontScale="90000"/>
          </a:bodyPr>
          <a:lstStyle/>
          <a:p>
            <a:r>
              <a:rPr lang="en-US" sz="3200" dirty="0"/>
              <a:t>BON VOYAGE FRERE FAYO </a:t>
            </a:r>
            <a:br>
              <a:rPr lang="en-US" sz="3200" dirty="0"/>
            </a:br>
            <a:r>
              <a:rPr lang="en-US" sz="3200" dirty="0"/>
              <a:t>28 MAI 2024</a:t>
            </a:r>
          </a:p>
        </p:txBody>
      </p:sp>
      <p:pic>
        <p:nvPicPr>
          <p:cNvPr id="6" name="MERCI FR. FAYO (1).mp4" descr="MERCI FR. FAYO (1).mp4">
            <a:hlinkClick r:id="" action="ppaction://media"/>
            <a:extLst>
              <a:ext uri="{FF2B5EF4-FFF2-40B4-BE49-F238E27FC236}">
                <a16:creationId xmlns:a16="http://schemas.microsoft.com/office/drawing/2014/main" id="{E19FFCCC-8BBE-BB4E-A479-0DE6062E77C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428750"/>
            <a:ext cx="9144000" cy="5143500"/>
          </a:xfrm>
        </p:spPr>
      </p:pic>
    </p:spTree>
    <p:extLst>
      <p:ext uri="{BB962C8B-B14F-4D97-AF65-F5344CB8AC3E}">
        <p14:creationId xmlns:p14="http://schemas.microsoft.com/office/powerpoint/2010/main" val="162992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6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ctr"/>
            <a:r>
              <a:rPr lang="fr-FR" sz="4000" b="1" dirty="0">
                <a:solidFill>
                  <a:srgbClr val="FF0000"/>
                </a:solidFill>
                <a:latin typeface="Arial Rounded MT Bold" pitchFamily="34" charset="0"/>
              </a:rPr>
              <a:t>LUC 6 :27-38</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Lu 6:27 ¶ Mais je vous dis, à vous qui m'écoutez: Aimez vos ennemis, faites du bien à ceux qui vous haïssent,</a:t>
            </a:r>
            <a:endParaRPr lang="en-US" sz="4000"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28 bénissez ceux qui vous maudissent, priez pour ceux qui vous maltraitent.</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29 Si quelqu'un te frappe sur une joue, présente-lui aussi l'autre. Si quelqu'un prend ton manteau, ne l'empêche pas de prendre encore ta tunique.</a:t>
            </a:r>
            <a:endParaRPr lang="en-US" sz="4000" dirty="0">
              <a:solidFill>
                <a:srgbClr val="00206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a:solidFill>
                  <a:srgbClr val="002060"/>
                </a:solidFill>
                <a:latin typeface="Arial Rounded MT Bold" pitchFamily="34" charset="0"/>
              </a:rPr>
              <a:t>30 Donne à quiconque te demande, et ne réclame pas ton bien à celui qui s'en empare.</a:t>
            </a:r>
            <a:endParaRPr lang="en-US" sz="4000"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31 Ce que vous voulez que les hommes fassent pour vous, faites-le de même pour eux.</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32 Si vous aimez ceux qui vous aiment, quel gré vous en saura-t-on? Les pécheurs aussi aiment ceux qui les aiment.</a:t>
            </a:r>
            <a:endParaRPr lang="en-US" sz="4000" dirty="0">
              <a:solidFill>
                <a:srgbClr val="00206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algn="just"/>
            <a:r>
              <a:rPr lang="fr-FR" sz="4000" dirty="0">
                <a:solidFill>
                  <a:srgbClr val="002060"/>
                </a:solidFill>
                <a:latin typeface="Arial Rounded MT Bold" pitchFamily="34" charset="0"/>
              </a:rPr>
              <a:t>33 Si vous faites du bien à ceux qui vous font du bien, quel gré vous en saura-t-on? Les pécheurs aussi agissent de même.</a:t>
            </a:r>
            <a:endParaRPr lang="en-US" sz="4000" dirty="0">
              <a:solidFill>
                <a:srgbClr val="002060"/>
              </a:solidFill>
              <a:latin typeface="Arial Rounded MT Bold" pitchFamily="34" charset="0"/>
            </a:endParaRPr>
          </a:p>
          <a:p>
            <a:pPr algn="just"/>
            <a:r>
              <a:rPr lang="fr-FR" sz="4000" dirty="0">
                <a:solidFill>
                  <a:srgbClr val="002060"/>
                </a:solidFill>
                <a:latin typeface="Arial Rounded MT Bold" pitchFamily="34" charset="0"/>
              </a:rPr>
              <a:t> </a:t>
            </a:r>
            <a:r>
              <a:rPr lang="fr-FR" sz="4000" dirty="0">
                <a:solidFill>
                  <a:srgbClr val="FF0000"/>
                </a:solidFill>
                <a:latin typeface="Arial Rounded MT Bold" pitchFamily="34" charset="0"/>
              </a:rPr>
              <a:t>34 Et si vous prêtez à ceux de qui vous espérez recevoir, quel gré vous en saura-t-on? Les pécheurs aussi prêtent aux pécheurs, afin de recevoir la pareille.</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35 Mais aimez vos ennemis, faites du bien, et prêtez sans rien espérer. Et votre récompense sera grande, et vous serez fils du Très-Haut, car il est bon pour les ingrats et pour les méchants.</a:t>
            </a:r>
            <a:endParaRPr lang="en-US" sz="4000" dirty="0">
              <a:solidFill>
                <a:srgbClr val="002060"/>
              </a:solidFill>
              <a:latin typeface="Arial Rounded MT Bold" pitchFamily="34" charset="0"/>
            </a:endParaRPr>
          </a:p>
          <a:p>
            <a:pPr algn="just">
              <a:buNone/>
            </a:pPr>
            <a:endParaRPr lang="en-US" sz="4000" dirty="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000" dirty="0">
                <a:solidFill>
                  <a:srgbClr val="002060"/>
                </a:solidFill>
                <a:latin typeface="Arial Rounded MT Bold" pitchFamily="34" charset="0"/>
              </a:rPr>
              <a:t>36 Soyez donc miséricordieux, comme votre Père est miséricordieux.</a:t>
            </a:r>
            <a:endParaRPr lang="en-US" sz="4000"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37 ¶ Ne jugez point, et vous ne serez point jugés; ne condamnez point, et vous ne serez point condamnés; absolvez, et vous serez absous.</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38 Donnez, et il vous sera donné: on versera dans votre sein une bonne mesure, serrée, secouée et qui déborde; car on vous mesurera avec la mesure dont vous vous serez servis.</a:t>
            </a:r>
            <a:endParaRPr lang="en-US" sz="4000" dirty="0">
              <a:solidFill>
                <a:srgbClr val="00206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b="1" dirty="0">
                <a:solidFill>
                  <a:srgbClr val="C00000"/>
                </a:solidFill>
                <a:latin typeface="Arial Rounded MT Bold" pitchFamily="34" charset="0"/>
              </a:rPr>
              <a:t>INTRODUCTION</a:t>
            </a:r>
            <a:endParaRPr lang="en-US" sz="4000" dirty="0">
              <a:solidFill>
                <a:srgbClr val="C00000"/>
              </a:solidFill>
              <a:latin typeface="Arial Rounded MT Bold" pitchFamily="34" charset="0"/>
            </a:endParaRPr>
          </a:p>
          <a:p>
            <a:pPr lvl="0" algn="just"/>
            <a:r>
              <a:rPr lang="fr-FR" sz="4000" dirty="0">
                <a:latin typeface="Arial Rounded MT Bold" pitchFamily="34" charset="0"/>
              </a:rPr>
              <a:t>Nous sommes arrivés dans la partie la plus difficile dans le Sermon sur la Montagne.</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va tracer la marque de distinction entre ses disciples et ceux du dehors.</a:t>
            </a:r>
            <a:endParaRPr lang="en-US" sz="4000" dirty="0">
              <a:solidFill>
                <a:srgbClr val="C00000"/>
              </a:solidFill>
              <a:latin typeface="Arial Rounded MT Bold" pitchFamily="34" charset="0"/>
            </a:endParaRPr>
          </a:p>
          <a:p>
            <a:pPr lvl="0" algn="just"/>
            <a:r>
              <a:rPr lang="fr-FR" sz="4000" dirty="0">
                <a:latin typeface="Arial Rounded MT Bold" pitchFamily="34" charset="0"/>
              </a:rPr>
              <a:t>Jésus va nous demander d’aimer ceux qui nous haïssent.</a:t>
            </a:r>
            <a:endParaRPr lang="en-US" sz="4000" dirty="0">
              <a:latin typeface="Arial Rounded MT Bold" pitchFamily="34" charset="0"/>
            </a:endParaRPr>
          </a:p>
          <a:p>
            <a:pPr lvl="0" algn="just"/>
            <a:r>
              <a:rPr lang="fr-FR" sz="4000" dirty="0">
                <a:solidFill>
                  <a:srgbClr val="C00000"/>
                </a:solidFill>
                <a:latin typeface="Arial Rounded MT Bold" pitchFamily="34" charset="0"/>
              </a:rPr>
              <a:t>De pardonner nos offenseurs.</a:t>
            </a:r>
            <a:endParaRPr lang="en-US" sz="4000" dirty="0">
              <a:solidFill>
                <a:srgbClr val="C0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a:latin typeface="Arial Rounded MT Bold" pitchFamily="34" charset="0"/>
              </a:rPr>
              <a:t>De prêter sans rien espérer.</a:t>
            </a:r>
            <a:endParaRPr lang="en-US" sz="4400" dirty="0">
              <a:latin typeface="Arial Rounded MT Bold" pitchFamily="34" charset="0"/>
            </a:endParaRPr>
          </a:p>
          <a:p>
            <a:pPr lvl="0" algn="just"/>
            <a:r>
              <a:rPr lang="fr-FR" sz="4400" dirty="0">
                <a:solidFill>
                  <a:srgbClr val="C00000"/>
                </a:solidFill>
                <a:latin typeface="Arial Rounded MT Bold" pitchFamily="34" charset="0"/>
              </a:rPr>
              <a:t>De présenter l’autre joue après avoir été giflé dans la première.</a:t>
            </a:r>
            <a:endParaRPr lang="en-US" sz="4400" dirty="0">
              <a:solidFill>
                <a:srgbClr val="C00000"/>
              </a:solidFill>
              <a:latin typeface="Arial Rounded MT Bold" pitchFamily="34" charset="0"/>
            </a:endParaRPr>
          </a:p>
          <a:p>
            <a:pPr lvl="0" algn="just"/>
            <a:r>
              <a:rPr lang="fr-FR" sz="4400" dirty="0">
                <a:latin typeface="Arial Rounded MT Bold" pitchFamily="34" charset="0"/>
              </a:rPr>
              <a:t>De laisser prendre notre tunique en plus du manteau.</a:t>
            </a:r>
            <a:endParaRPr lang="en-US" sz="4400" dirty="0">
              <a:latin typeface="Arial Rounded MT Bold" pitchFamily="34" charset="0"/>
            </a:endParaRPr>
          </a:p>
          <a:p>
            <a:pPr lvl="0" algn="just"/>
            <a:r>
              <a:rPr lang="fr-FR" sz="4400" dirty="0">
                <a:solidFill>
                  <a:srgbClr val="C00000"/>
                </a:solidFill>
                <a:latin typeface="Arial Rounded MT Bold" pitchFamily="34" charset="0"/>
              </a:rPr>
              <a:t>De ne pas juger les autres</a:t>
            </a:r>
            <a:endParaRPr lang="en-US" sz="4400" dirty="0">
              <a:solidFill>
                <a:srgbClr val="C00000"/>
              </a:solidFill>
              <a:latin typeface="Arial Rounded MT Bold" pitchFamily="34" charset="0"/>
            </a:endParaRPr>
          </a:p>
          <a:p>
            <a:pPr lvl="0" algn="just"/>
            <a:r>
              <a:rPr lang="fr-FR" sz="4400" dirty="0">
                <a:latin typeface="Arial Rounded MT Bold" pitchFamily="34" charset="0"/>
              </a:rPr>
              <a:t>D’être inoffensif et de passer outre à son droit de se défendre.</a:t>
            </a:r>
            <a:endParaRPr lang="en-US" sz="44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a:latin typeface="Arial Rounded MT Bold" pitchFamily="34" charset="0"/>
              </a:rPr>
              <a:t>Qui veut entendre ces genres de discours.</a:t>
            </a:r>
            <a:endParaRPr lang="en-US" sz="4000" dirty="0">
              <a:latin typeface="Arial Rounded MT Bold" pitchFamily="34" charset="0"/>
            </a:endParaRPr>
          </a:p>
          <a:p>
            <a:pPr lvl="0" algn="just"/>
            <a:r>
              <a:rPr lang="fr-FR" sz="4000" dirty="0">
                <a:solidFill>
                  <a:srgbClr val="C00000"/>
                </a:solidFill>
                <a:latin typeface="Arial Rounded MT Bold" pitchFamily="34" charset="0"/>
              </a:rPr>
              <a:t>Qui veut s’accorder à la lettre aux mots de ce sermon ?</a:t>
            </a:r>
            <a:endParaRPr lang="en-US" sz="4000" dirty="0">
              <a:solidFill>
                <a:srgbClr val="C00000"/>
              </a:solidFill>
              <a:latin typeface="Arial Rounded MT Bold" pitchFamily="34" charset="0"/>
            </a:endParaRPr>
          </a:p>
          <a:p>
            <a:pPr lvl="0" algn="just"/>
            <a:r>
              <a:rPr lang="fr-FR" sz="4000" dirty="0">
                <a:latin typeface="Arial Rounded MT Bold" pitchFamily="34" charset="0"/>
              </a:rPr>
              <a:t>Jésus nous envoie comme des agneaux au milieu des loups.</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présente une croix à quiconque désire de le suivre. </a:t>
            </a:r>
            <a:endParaRPr lang="en-US" sz="4000" dirty="0">
              <a:solidFill>
                <a:srgbClr val="C00000"/>
              </a:solidFill>
              <a:latin typeface="Arial Rounded MT Bold" pitchFamily="34" charset="0"/>
            </a:endParaRPr>
          </a:p>
          <a:p>
            <a:pPr lvl="0" algn="just"/>
            <a:r>
              <a:rPr lang="fr-FR" sz="4000" dirty="0">
                <a:latin typeface="Arial Rounded MT Bold" pitchFamily="34" charset="0"/>
              </a:rPr>
              <a:t>Le sermon sur la montagne va l’encontre de la mentalité des chrétiens de notre temps.</a:t>
            </a: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000" dirty="0">
                <a:latin typeface="Arial Rounded MT Bold" pitchFamily="34" charset="0"/>
              </a:rPr>
              <a:t>Nous sommes réactionnaires à la moindre insulte.</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ne va rien dire des rites, et des cérémonies que nous aimons offrir pour plaire à Dieu au lieu de nous conformer à sa parole.</a:t>
            </a:r>
            <a:endParaRPr lang="en-US" sz="4000" dirty="0">
              <a:solidFill>
                <a:srgbClr val="C00000"/>
              </a:solidFill>
              <a:latin typeface="Arial Rounded MT Bold" pitchFamily="34" charset="0"/>
            </a:endParaRPr>
          </a:p>
          <a:p>
            <a:pPr lvl="0" algn="just"/>
            <a:r>
              <a:rPr lang="fr-FR" sz="4000" dirty="0">
                <a:latin typeface="Arial Rounded MT Bold" pitchFamily="34" charset="0"/>
              </a:rPr>
              <a:t>Beaucoup pensent qu’ils peuvent a leur omettre le sermon sur la montagne dans le paquet du salut</a:t>
            </a:r>
            <a:endParaRPr lang="en-US" sz="4000" dirty="0">
              <a:latin typeface="Arial Rounded MT Bold" pitchFamily="34" charset="0"/>
            </a:endParaRPr>
          </a:p>
          <a:p>
            <a:pPr lvl="0" algn="just"/>
            <a:r>
              <a:rPr lang="fr-FR" sz="4000" dirty="0">
                <a:solidFill>
                  <a:srgbClr val="C00000"/>
                </a:solidFill>
                <a:latin typeface="Arial Rounded MT Bold" pitchFamily="34" charset="0"/>
              </a:rPr>
              <a:t>Tout vrai chrétien doit mourir à soi-même dans son pèlerinage vers le ciel.</a:t>
            </a:r>
            <a:endParaRPr lang="en-US" sz="4000" dirty="0">
              <a:solidFill>
                <a:srgbClr val="C0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000" dirty="0">
                <a:latin typeface="Arial Rounded MT Bold" pitchFamily="34" charset="0"/>
              </a:rPr>
              <a:t>Le sermon sur la montagne est comme des policiers qui surveillent la circulation.</a:t>
            </a:r>
            <a:endParaRPr lang="en-US" sz="4000" dirty="0">
              <a:latin typeface="Arial Rounded MT Bold" pitchFamily="34" charset="0"/>
            </a:endParaRPr>
          </a:p>
          <a:p>
            <a:pPr lvl="0" algn="just"/>
            <a:r>
              <a:rPr lang="fr-FR" sz="4000" dirty="0">
                <a:solidFill>
                  <a:srgbClr val="C00000"/>
                </a:solidFill>
                <a:latin typeface="Arial Rounded MT Bold" pitchFamily="34" charset="0"/>
              </a:rPr>
              <a:t>On entend souvent, de près et de loin le bruit du sifflet du policier Saint Esprit, qui nous guide d’arrêter, de ralentir, ou d’aller.</a:t>
            </a:r>
            <a:endParaRPr lang="en-US" sz="4000" dirty="0">
              <a:solidFill>
                <a:srgbClr val="C00000"/>
              </a:solidFill>
              <a:latin typeface="Arial Rounded MT Bold" pitchFamily="34" charset="0"/>
            </a:endParaRPr>
          </a:p>
          <a:p>
            <a:pPr lvl="0" algn="just"/>
            <a:r>
              <a:rPr lang="fr-FR" sz="4000" dirty="0">
                <a:latin typeface="Arial Rounded MT Bold" pitchFamily="34" charset="0"/>
              </a:rPr>
              <a:t>Personne ne peut méditer sur le sermon sur la montagne et ne pas ressentir sa culpabilité.</a:t>
            </a:r>
            <a:endParaRPr lang="en-US" sz="4000" dirty="0">
              <a:latin typeface="Arial Rounded MT Bold" pitchFamily="34" charset="0"/>
            </a:endParaRPr>
          </a:p>
          <a:p>
            <a:pPr lvl="0" algn="just"/>
            <a:r>
              <a:rPr lang="fr-FR" sz="4000" dirty="0">
                <a:solidFill>
                  <a:srgbClr val="C00000"/>
                </a:solidFill>
                <a:latin typeface="Arial Rounded MT Bold" pitchFamily="34" charset="0"/>
              </a:rPr>
              <a:t>Jésus nous demande d’aller en sens opposé à nos penchants.</a:t>
            </a:r>
            <a:endParaRPr lang="en-US" sz="4000" dirty="0">
              <a:solidFill>
                <a:srgbClr val="C0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000" dirty="0">
                <a:latin typeface="Arial Rounded MT Bold" pitchFamily="34" charset="0"/>
              </a:rPr>
              <a:t>EXPLICATION DES VERSETS </a:t>
            </a:r>
          </a:p>
          <a:p>
            <a:pPr algn="just"/>
            <a:r>
              <a:rPr lang="fr-FR" sz="4000" dirty="0">
                <a:solidFill>
                  <a:srgbClr val="FF0000"/>
                </a:solidFill>
                <a:latin typeface="Arial Rounded MT Bold" pitchFamily="34" charset="0"/>
              </a:rPr>
              <a:t>LUC 6 : 27-38</a:t>
            </a:r>
            <a:endParaRPr lang="en-US" sz="4000" dirty="0">
              <a:solidFill>
                <a:srgbClr val="FF0000"/>
              </a:solidFill>
              <a:latin typeface="Arial Rounded MT Bold" pitchFamily="34" charset="0"/>
            </a:endParaRPr>
          </a:p>
          <a:p>
            <a:pPr algn="just"/>
            <a:r>
              <a:rPr lang="fr-FR" sz="4000" dirty="0">
                <a:latin typeface="Arial Rounded MT Bold" pitchFamily="34" charset="0"/>
              </a:rPr>
              <a:t>Source : </a:t>
            </a:r>
            <a:endParaRPr lang="en-US" sz="4000" dirty="0">
              <a:latin typeface="Arial Rounded MT Bold" pitchFamily="34" charset="0"/>
            </a:endParaRPr>
          </a:p>
          <a:p>
            <a:pPr algn="just"/>
            <a:r>
              <a:rPr lang="fr-FR" sz="1600" dirty="0">
                <a:solidFill>
                  <a:srgbClr val="002060"/>
                </a:solidFill>
                <a:latin typeface="Arial Rounded MT Bold" pitchFamily="34" charset="0"/>
              </a:rPr>
              <a:t>https://www.bibleenligne.com/commentaire-intermediaire/commentaire/lc/2657-chapitre-6.html</a:t>
            </a:r>
            <a:endParaRPr lang="en-US" sz="1600" dirty="0">
              <a:solidFill>
                <a:srgbClr val="002060"/>
              </a:solidFill>
              <a:latin typeface="Arial Rounded MT Bold" pitchFamily="34" charset="0"/>
            </a:endParaRPr>
          </a:p>
          <a:p>
            <a:pPr lvl="0" algn="just" fontAlgn="base"/>
            <a:r>
              <a:rPr lang="fr-FR" sz="4400" dirty="0">
                <a:latin typeface="Arial Rounded MT Bold" pitchFamily="34" charset="0"/>
              </a:rPr>
              <a:t>Dans les versets  (27 à 38), Jésus s’adresse de nouveau à ses disciples en ces termes: «Mais à vous qui écoutez, je vous dis». </a:t>
            </a:r>
            <a:endParaRPr lang="en-US" sz="44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fontAlgn="base"/>
            <a:r>
              <a:rPr lang="fr-FR" sz="4000" dirty="0">
                <a:latin typeface="Arial Rounded MT Bold" pitchFamily="34" charset="0"/>
              </a:rPr>
              <a:t>Ceux qui écoutent la Parole, aujourd’hui comme alors, forment la classe des </a:t>
            </a:r>
            <a:r>
              <a:rPr lang="fr-FR" sz="4000" u="sng" dirty="0">
                <a:latin typeface="Arial Rounded MT Bold" pitchFamily="34" charset="0"/>
              </a:rPr>
              <a:t>bienheureux</a:t>
            </a:r>
            <a:r>
              <a:rPr lang="fr-FR" sz="4000" dirty="0">
                <a:latin typeface="Arial Rounded MT Bold" pitchFamily="34" charset="0"/>
              </a:rPr>
              <a:t> auxquels Jésus précise leur conduite dans les passages suivants. </a:t>
            </a:r>
            <a:endParaRPr lang="en-US" sz="4000" dirty="0">
              <a:latin typeface="Arial Rounded MT Bold" pitchFamily="34" charset="0"/>
            </a:endParaRPr>
          </a:p>
          <a:p>
            <a:pPr lvl="0" algn="just" fontAlgn="base"/>
            <a:r>
              <a:rPr lang="fr-FR" sz="4000" dirty="0">
                <a:solidFill>
                  <a:srgbClr val="FF0000"/>
                </a:solidFill>
                <a:latin typeface="Arial Rounded MT Bold" pitchFamily="34" charset="0"/>
              </a:rPr>
              <a:t>Ils auront à porter les caractères de grâce qu’il a manifestés dans sa personne; car de cette conduite, Jésus a été le modèle parfait. </a:t>
            </a:r>
            <a:endParaRPr lang="en-US" sz="4000" dirty="0">
              <a:solidFill>
                <a:srgbClr val="FF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a:bodyPr>
          <a:lstStyle/>
          <a:p>
            <a:pPr algn="just" fontAlgn="base"/>
            <a:r>
              <a:rPr lang="fr-FR" sz="4000" dirty="0">
                <a:solidFill>
                  <a:srgbClr val="FF0000"/>
                </a:solidFill>
                <a:latin typeface="Arial Rounded MT Bold" pitchFamily="34" charset="0"/>
              </a:rPr>
              <a:t>«</a:t>
            </a:r>
            <a:r>
              <a:rPr lang="fr-FR" sz="4000" b="1" dirty="0">
                <a:solidFill>
                  <a:srgbClr val="FF0000"/>
                </a:solidFill>
                <a:latin typeface="Arial Rounded MT Bold" pitchFamily="34" charset="0"/>
              </a:rPr>
              <a:t>Aimez vos ennemis».</a:t>
            </a:r>
            <a:r>
              <a:rPr lang="fr-FR" sz="4000" dirty="0">
                <a:solidFill>
                  <a:srgbClr val="FF0000"/>
                </a:solidFill>
                <a:latin typeface="Arial Rounded MT Bold" pitchFamily="34" charset="0"/>
              </a:rPr>
              <a:t> </a:t>
            </a:r>
            <a:endParaRPr lang="en-US" sz="4000" dirty="0">
              <a:solidFill>
                <a:srgbClr val="FF0000"/>
              </a:solidFill>
              <a:latin typeface="Arial Rounded MT Bold" pitchFamily="34" charset="0"/>
            </a:endParaRPr>
          </a:p>
          <a:p>
            <a:pPr lvl="0" algn="just" fontAlgn="base"/>
            <a:r>
              <a:rPr lang="fr-FR" sz="4000" dirty="0">
                <a:latin typeface="Arial Rounded MT Bold" pitchFamily="34" charset="0"/>
              </a:rPr>
              <a:t>L’homme était devenu ennemi de Dieu; nous le sommes tous par nature. Dieu nous a aimés; nous devons faire de même envers ceux qui ne nous aiment pas. </a:t>
            </a:r>
            <a:endParaRPr lang="en-US" sz="4000" dirty="0">
              <a:latin typeface="Arial Rounded MT Bold" pitchFamily="34" charset="0"/>
            </a:endParaRPr>
          </a:p>
          <a:p>
            <a:pPr algn="just" fontAlgn="base"/>
            <a:r>
              <a:rPr lang="fr-FR" sz="4000" b="1" dirty="0">
                <a:solidFill>
                  <a:srgbClr val="FF0000"/>
                </a:solidFill>
                <a:latin typeface="Arial Rounded MT Bold" pitchFamily="34" charset="0"/>
              </a:rPr>
              <a:t>«Bénissez ceux qui vous maudissent; priez pour ceux qui vous font du tort».</a:t>
            </a:r>
            <a:r>
              <a:rPr lang="fr-FR" sz="4000" dirty="0">
                <a:solidFill>
                  <a:srgbClr val="FF0000"/>
                </a:solidFill>
                <a:latin typeface="Arial Rounded MT Bold" pitchFamily="34" charset="0"/>
              </a:rPr>
              <a:t> </a:t>
            </a:r>
            <a:endParaRPr lang="en-US" sz="4000" dirty="0">
              <a:solidFill>
                <a:srgbClr val="FF0000"/>
              </a:solidFill>
              <a:latin typeface="Arial Rounded MT Bold" pitchFamily="34" charset="0"/>
            </a:endParaRPr>
          </a:p>
          <a:p>
            <a:pPr lvl="0" algn="just" fontAlgn="base"/>
            <a:r>
              <a:rPr lang="fr-FR" sz="4000" dirty="0">
                <a:latin typeface="Arial Rounded MT Bold" pitchFamily="34" charset="0"/>
              </a:rPr>
              <a:t>Combien cette manière de procéder est contraire à nos cœurs naturels! </a:t>
            </a:r>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lnSpcReduction="10000"/>
          </a:bodyPr>
          <a:lstStyle/>
          <a:p>
            <a:pPr lvl="0" algn="just" fontAlgn="base"/>
            <a:r>
              <a:rPr lang="fr-FR" sz="4000" dirty="0">
                <a:latin typeface="Arial Rounded MT Bold" pitchFamily="34" charset="0"/>
              </a:rPr>
              <a:t>Ce n’est qu’en écoutant le Seigneur, en comprenant que nous sommes des objets de grâce, que nous pourrons surmonter nos dispositions naturellement à la vengeance pour manifester les caractères d’amour avec lesquels Jésus a toujours agi ici-bas, et agit encore envers nous. </a:t>
            </a:r>
            <a:endParaRPr lang="en-US" sz="4000" dirty="0">
              <a:latin typeface="Arial Rounded MT Bold" pitchFamily="34" charset="0"/>
            </a:endParaRPr>
          </a:p>
          <a:p>
            <a:pPr lvl="0" algn="just" fontAlgn="base"/>
            <a:r>
              <a:rPr lang="fr-FR" sz="4000" dirty="0">
                <a:solidFill>
                  <a:srgbClr val="FF0000"/>
                </a:solidFill>
                <a:latin typeface="Arial Rounded MT Bold" pitchFamily="34" charset="0"/>
              </a:rPr>
              <a:t>Il ne faut pas non plus résister à ceux qui agissent violemment: </a:t>
            </a:r>
            <a:endParaRPr lang="en-US" sz="4000" dirty="0">
              <a:solidFill>
                <a:srgbClr val="FF0000"/>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lnSpcReduction="10000"/>
          </a:bodyPr>
          <a:lstStyle/>
          <a:p>
            <a:pPr algn="just" fontAlgn="base"/>
            <a:r>
              <a:rPr lang="fr-FR" sz="4000" dirty="0">
                <a:solidFill>
                  <a:schemeClr val="bg1"/>
                </a:solidFill>
                <a:latin typeface="Arial Rounded MT Bold" pitchFamily="34" charset="0"/>
              </a:rPr>
              <a:t>«</a:t>
            </a:r>
            <a:r>
              <a:rPr lang="fr-FR" sz="4000" b="1" dirty="0">
                <a:solidFill>
                  <a:schemeClr val="bg1"/>
                </a:solidFill>
                <a:latin typeface="Arial Rounded MT Bold" pitchFamily="34" charset="0"/>
              </a:rPr>
              <a:t>À celui qui te frappe sur une joue, présente aussi l’autre; et si quelqu’un t’ôte ton manteau, ne l’empêche pas de prendre aussi ta tunique. Donne à tout homme qui te demande, et à celui qui t’ôte ce qui t’appartient, ne le redemande pas». </a:t>
            </a:r>
            <a:endParaRPr lang="en-US" sz="4000" dirty="0">
              <a:solidFill>
                <a:schemeClr val="bg1"/>
              </a:solidFill>
              <a:latin typeface="Arial Rounded MT Bold" pitchFamily="34" charset="0"/>
            </a:endParaRPr>
          </a:p>
          <a:p>
            <a:pPr lvl="0" algn="just" fontAlgn="base"/>
            <a:r>
              <a:rPr lang="fr-FR" sz="4000" dirty="0">
                <a:solidFill>
                  <a:srgbClr val="FFFF00"/>
                </a:solidFill>
                <a:latin typeface="Arial Rounded MT Bold" pitchFamily="34" charset="0"/>
              </a:rPr>
              <a:t>Ainsi a fait Jésus: «Il a été comme une brebis muette devant ceux qui la tondent; et il n’a pas ouvert sa bouche» (</a:t>
            </a:r>
            <a:r>
              <a:rPr lang="fr-FR" sz="4000" dirty="0" err="1">
                <a:solidFill>
                  <a:srgbClr val="FFFF00"/>
                </a:solidFill>
                <a:latin typeface="Arial Rounded MT Bold" pitchFamily="34" charset="0"/>
              </a:rPr>
              <a:t>Ésaïe</a:t>
            </a:r>
            <a:r>
              <a:rPr lang="fr-FR" sz="4000" dirty="0">
                <a:solidFill>
                  <a:srgbClr val="FFFF00"/>
                </a:solidFill>
                <a:latin typeface="Arial Rounded MT Bold" pitchFamily="34" charset="0"/>
              </a:rPr>
              <a:t> 53:7). </a:t>
            </a:r>
            <a:endParaRPr lang="en-US" sz="4000" dirty="0">
              <a:solidFill>
                <a:srgbClr val="FFFF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a:bodyPr>
          <a:lstStyle/>
          <a:p>
            <a:pPr lvl="0" algn="just" fontAlgn="base"/>
            <a:r>
              <a:rPr lang="fr-FR" sz="4400" dirty="0">
                <a:solidFill>
                  <a:schemeClr val="bg1"/>
                </a:solidFill>
                <a:latin typeface="Arial Rounded MT Bold" pitchFamily="34" charset="0"/>
              </a:rPr>
              <a:t>Il s’est laissé dépouiller de tout par les hommes, comme une brebis de sa laine. </a:t>
            </a:r>
            <a:endParaRPr lang="en-US" sz="4400" dirty="0">
              <a:solidFill>
                <a:schemeClr val="bg1"/>
              </a:solidFill>
              <a:latin typeface="Arial Rounded MT Bold" pitchFamily="34" charset="0"/>
            </a:endParaRPr>
          </a:p>
          <a:p>
            <a:pPr lvl="0" algn="just" fontAlgn="base"/>
            <a:r>
              <a:rPr lang="fr-FR" sz="4400" dirty="0">
                <a:solidFill>
                  <a:srgbClr val="FFFF00"/>
                </a:solidFill>
                <a:latin typeface="Arial Rounded MT Bold" pitchFamily="34" charset="0"/>
              </a:rPr>
              <a:t>«Lorsqu’on l’outrageait, il ne rendait pas d’outrage, quand il souffrait, il ne menaçait pas, mais se remettait à celui qui juge justement» (1 Pierre 2:23). </a:t>
            </a:r>
            <a:endParaRPr lang="en-US" sz="4400" dirty="0">
              <a:solidFill>
                <a:srgbClr val="FFFF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fontScale="92500" lnSpcReduction="10000"/>
          </a:bodyPr>
          <a:lstStyle/>
          <a:p>
            <a:pPr lvl="0" algn="just" fontAlgn="base"/>
            <a:r>
              <a:rPr lang="fr-FR" sz="4000" dirty="0">
                <a:solidFill>
                  <a:schemeClr val="bg1"/>
                </a:solidFill>
                <a:latin typeface="Arial Rounded MT Bold" pitchFamily="34" charset="0"/>
              </a:rPr>
              <a:t>La chair éprouve de la peine à agir de la sorte; mais voilà comment nous pouvons être les témoins de Jésus, venu dans ce monde pour nous ouvrir le chemin du ciel et nous montrer, dans sa vie parfaite, les caractères de ceux qui ne sont pas de ce monde, parce que, par grâce, ils sont du ciel. </a:t>
            </a:r>
            <a:endParaRPr lang="en-US" sz="4000" dirty="0">
              <a:solidFill>
                <a:schemeClr val="bg1"/>
              </a:solidFill>
              <a:latin typeface="Arial Rounded MT Bold" pitchFamily="34" charset="0"/>
            </a:endParaRPr>
          </a:p>
          <a:p>
            <a:pPr lvl="0" algn="just" fontAlgn="base"/>
            <a:r>
              <a:rPr lang="fr-FR" sz="4000" dirty="0">
                <a:solidFill>
                  <a:srgbClr val="FFFF00"/>
                </a:solidFill>
                <a:latin typeface="Arial Rounded MT Bold" pitchFamily="34" charset="0"/>
              </a:rPr>
              <a:t>Le témoignage que nous avons à rendre ne consiste pas seulement à assister à des réunions chrétiennes, en contraste avec ceux qui n’en fréquentent jamais, </a:t>
            </a:r>
            <a:endParaRPr lang="en-US" sz="4000" dirty="0">
              <a:solidFill>
                <a:srgbClr val="FFFF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fontScale="92500" lnSpcReduction="20000"/>
          </a:bodyPr>
          <a:lstStyle/>
          <a:p>
            <a:pPr lvl="0" algn="just" fontAlgn="base"/>
            <a:r>
              <a:rPr lang="fr-FR" sz="4000" dirty="0">
                <a:solidFill>
                  <a:schemeClr val="bg1"/>
                </a:solidFill>
                <a:latin typeface="Arial Rounded MT Bold" pitchFamily="34" charset="0"/>
              </a:rPr>
              <a:t>Mais à montrer les caractères de la grâce dont nous sommes les objets dans toute notre conduite envers notre entourage. </a:t>
            </a:r>
            <a:endParaRPr lang="en-US" sz="4000" dirty="0">
              <a:solidFill>
                <a:schemeClr val="bg1"/>
              </a:solidFill>
              <a:latin typeface="Arial Rounded MT Bold" pitchFamily="34" charset="0"/>
            </a:endParaRPr>
          </a:p>
          <a:p>
            <a:pPr lvl="0" algn="just" fontAlgn="base"/>
            <a:r>
              <a:rPr lang="fr-FR" sz="4000" dirty="0">
                <a:solidFill>
                  <a:srgbClr val="FFFF00"/>
                </a:solidFill>
                <a:latin typeface="Arial Rounded MT Bold" pitchFamily="34" charset="0"/>
              </a:rPr>
              <a:t>Nous avons toujours la tendance à agir envers les autres d’après leur manière d’être envers nous, conduite absolument contraire à l’esprit de l’Évangile, </a:t>
            </a:r>
            <a:endParaRPr lang="en-US" sz="4000" dirty="0">
              <a:solidFill>
                <a:srgbClr val="FFFF00"/>
              </a:solidFill>
              <a:latin typeface="Arial Rounded MT Bold" pitchFamily="34" charset="0"/>
            </a:endParaRPr>
          </a:p>
          <a:p>
            <a:pPr lvl="0" algn="just" fontAlgn="base"/>
            <a:r>
              <a:rPr lang="fr-FR" sz="4000" dirty="0">
                <a:solidFill>
                  <a:schemeClr val="bg1"/>
                </a:solidFill>
                <a:latin typeface="Arial Rounded MT Bold" pitchFamily="34" charset="0"/>
              </a:rPr>
              <a:t>Car si Dieu avait fait ainsi à notre égard, nous ne connaîtrions que les peines éternelles après une vie de péché. Jésus dit au contraire: </a:t>
            </a:r>
            <a:endParaRPr lang="en-US" sz="4000" dirty="0">
              <a:solidFill>
                <a:schemeClr val="bg1"/>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fontAlgn="base"/>
            <a:r>
              <a:rPr lang="fr-FR" sz="4800" b="1" dirty="0">
                <a:solidFill>
                  <a:srgbClr val="460000"/>
                </a:solidFill>
                <a:latin typeface="Arial Rounded MT Bold" pitchFamily="34" charset="0"/>
              </a:rPr>
              <a:t>«Et comme vous voulez que les hommes vous fassent, vous aussi faites-leur de même». </a:t>
            </a:r>
            <a:endParaRPr lang="en-US" sz="4800" dirty="0">
              <a:solidFill>
                <a:srgbClr val="460000"/>
              </a:solidFill>
              <a:latin typeface="Arial Rounded MT Bold" pitchFamily="34" charset="0"/>
            </a:endParaRPr>
          </a:p>
          <a:p>
            <a:pPr lvl="0" algn="just" fontAlgn="base"/>
            <a:r>
              <a:rPr lang="fr-FR" sz="4800" dirty="0">
                <a:latin typeface="Arial Rounded MT Bold" pitchFamily="34" charset="0"/>
              </a:rPr>
              <a:t>Que nos semblables seraient bien traités si nous obéissions à cette parole! Il en est de même de l’amour: </a:t>
            </a:r>
            <a:r>
              <a:rPr lang="fr-FR" sz="4800" b="1" dirty="0">
                <a:latin typeface="Arial Rounded MT Bold" pitchFamily="34" charset="0"/>
              </a:rPr>
              <a:t> </a:t>
            </a:r>
            <a:endParaRPr lang="en-US" sz="4800"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fontAlgn="base"/>
            <a:r>
              <a:rPr lang="fr-FR" sz="4000" b="1" dirty="0">
                <a:solidFill>
                  <a:srgbClr val="460000"/>
                </a:solidFill>
                <a:latin typeface="Arial Rounded MT Bold" pitchFamily="34" charset="0"/>
              </a:rPr>
              <a:t>«Et si vous aimez ceux qui vous aiment, quel gré vous en saura-t-on? car les pécheurs aussi aiment ceux qui les aiment». </a:t>
            </a:r>
            <a:endParaRPr lang="en-US" sz="4000" dirty="0">
              <a:solidFill>
                <a:srgbClr val="460000"/>
              </a:solidFill>
              <a:latin typeface="Arial Rounded MT Bold" pitchFamily="34" charset="0"/>
            </a:endParaRPr>
          </a:p>
          <a:p>
            <a:pPr lvl="0" algn="just" fontAlgn="base"/>
            <a:r>
              <a:rPr lang="fr-FR" sz="4000" dirty="0">
                <a:latin typeface="Arial Rounded MT Bold" pitchFamily="34" charset="0"/>
              </a:rPr>
              <a:t>Si nous imitons les pécheurs, rien ne montrera en nous les enfants d’un Père qui est amour, les caractères de Christ qui doivent distinguer le croyant des autres hommes. </a:t>
            </a:r>
            <a:endParaRPr lang="en-US" sz="4000" dirty="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fontAlgn="base"/>
            <a:r>
              <a:rPr lang="fr-FR" sz="4000" dirty="0">
                <a:latin typeface="Arial Rounded MT Bold" pitchFamily="34" charset="0"/>
              </a:rPr>
              <a:t>De même il faut prêter sans espérer, le faire en vue d’aider réellement à celui qui est dans le besoin, et non pour faire un placement profitable; en un mot, c’est donner, au moins en ce qui concerne les intérêts, car si l’on prête d’une manière intéressée, on imite aussi les pécheurs. </a:t>
            </a:r>
            <a:endParaRPr lang="en-US" sz="4000" dirty="0">
              <a:latin typeface="Arial Rounded MT Bold" pitchFamily="34" charset="0"/>
            </a:endParaRPr>
          </a:p>
          <a:p>
            <a:pPr lvl="0" algn="just" fontAlgn="base"/>
            <a:r>
              <a:rPr lang="fr-FR" sz="4000" dirty="0">
                <a:solidFill>
                  <a:srgbClr val="460000"/>
                </a:solidFill>
                <a:latin typeface="Arial Rounded MT Bold" pitchFamily="34" charset="0"/>
              </a:rPr>
              <a:t>Pour agir ainsi, il faut apprécier la récompense qui se trouvera plus tard. Jésus ajoute: </a:t>
            </a:r>
            <a:endParaRPr lang="en-US" sz="4000" dirty="0">
              <a:solidFill>
                <a:srgbClr val="46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fontAlgn="base"/>
            <a:r>
              <a:rPr lang="fr-FR" sz="4000" b="1" dirty="0">
                <a:latin typeface="Arial Rounded MT Bold" pitchFamily="34" charset="0"/>
              </a:rPr>
              <a:t>«Mais aimez vos ennemis, et faites du bien, et prêtez sans en rien espérer; et votre récompense sera grande, et vous serez les fils du Très-haut; car il est bon envers les ingrats et les méchants». </a:t>
            </a:r>
            <a:endParaRPr lang="en-US" sz="4000" dirty="0">
              <a:latin typeface="Arial Rounded MT Bold" pitchFamily="34" charset="0"/>
            </a:endParaRPr>
          </a:p>
          <a:p>
            <a:pPr lvl="0" algn="just" fontAlgn="base"/>
            <a:r>
              <a:rPr lang="fr-FR" sz="4000" dirty="0">
                <a:solidFill>
                  <a:srgbClr val="FFC000"/>
                </a:solidFill>
                <a:latin typeface="Arial Rounded MT Bold" pitchFamily="34" charset="0"/>
              </a:rPr>
              <a:t>Quel honneur que celui de manifester les caractères divins, de manière à être reconnus comme les fils du Très-haut! </a:t>
            </a:r>
            <a:endParaRPr lang="en-US" sz="4000" dirty="0">
              <a:solidFill>
                <a:srgbClr val="FFC000"/>
              </a:solidFill>
              <a:latin typeface="Arial Rounded MT Bold" pitchFamily="34" charset="0"/>
            </a:endParaRPr>
          </a:p>
          <a:p>
            <a:pPr algn="just" fontAlgn="base"/>
            <a:r>
              <a:rPr lang="fr-FR" sz="4000" dirty="0">
                <a:latin typeface="Arial Rounded MT Bold" pitchFamily="34" charset="0"/>
              </a:rPr>
              <a:t>«</a:t>
            </a:r>
            <a:r>
              <a:rPr lang="fr-FR" sz="4000" b="1" dirty="0">
                <a:latin typeface="Arial Rounded MT Bold" pitchFamily="34" charset="0"/>
              </a:rPr>
              <a:t>Soyez donc miséricordieux, comme aussi votre Père est miséricordieux»</a:t>
            </a:r>
            <a:r>
              <a:rPr lang="fr-FR" sz="4000" dirty="0">
                <a:latin typeface="Arial Rounded MT Bold" pitchFamily="34" charset="0"/>
              </a:rPr>
              <a:t>. </a:t>
            </a:r>
            <a:endParaRPr lang="en-US" sz="4000" dirty="0">
              <a:latin typeface="Arial Rounded MT Bold" pitchFamily="34" charset="0"/>
            </a:endParaRPr>
          </a:p>
          <a:p>
            <a:pPr lvl="0" algn="just" fontAlgn="base"/>
            <a:r>
              <a:rPr lang="fr-FR" sz="4000" dirty="0">
                <a:latin typeface="Arial Rounded MT Bold" pitchFamily="34" charset="0"/>
              </a:rPr>
              <a:t>Il faut l’imiter en toutes choses. </a:t>
            </a:r>
            <a:endParaRPr lang="en-US"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fontAlgn="base"/>
            <a:r>
              <a:rPr lang="fr-FR" sz="4000" b="1" dirty="0">
                <a:latin typeface="Arial Rounded MT Bold" pitchFamily="34" charset="0"/>
              </a:rPr>
              <a:t>«Ne jugez pas, et vous ne serez point jugés; ne condamnez pas, et vous ne serez point condamnés; acquittez, et vous serez acquittés; donnez, et il vous sera donné: </a:t>
            </a:r>
          </a:p>
          <a:p>
            <a:pPr algn="just" fontAlgn="base"/>
            <a:r>
              <a:rPr lang="fr-FR" sz="4000" b="1" dirty="0">
                <a:solidFill>
                  <a:srgbClr val="FFC000"/>
                </a:solidFill>
                <a:latin typeface="Arial Rounded MT Bold" pitchFamily="34" charset="0"/>
              </a:rPr>
              <a:t>On vous donnera dans le sein bonne mesure, pressée et secouée, et qui débordera; car de la même mesure dont vous mesurerez, il vous sera mesuré en retour». </a:t>
            </a:r>
            <a:endParaRPr lang="en-US" sz="4000" dirty="0">
              <a:solidFill>
                <a:srgbClr val="FFC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400" dirty="0">
                <a:latin typeface="Arial Rounded MT Bold" pitchFamily="34" charset="0"/>
              </a:rPr>
              <a:t>Le principe de toute la conduite du disciple de Christ est la grâce qui a pour modèle Dieu le Père et telle que Jésus l’a manifestée dans ce monde au milieu des hommes pécheurs; </a:t>
            </a:r>
            <a:r>
              <a:rPr lang="fr-FR" sz="4400" dirty="0">
                <a:solidFill>
                  <a:srgbClr val="FFC000"/>
                </a:solidFill>
                <a:latin typeface="Arial Rounded MT Bold" pitchFamily="34" charset="0"/>
              </a:rPr>
              <a:t>mais il n’a rencontré, dans sa vie, que l’opposition de la part de la nature humaine déchue. </a:t>
            </a:r>
            <a:endParaRPr lang="en-US" sz="4400" dirty="0">
              <a:solidFill>
                <a:srgbClr val="FFC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fontAlgn="base"/>
            <a:r>
              <a:rPr lang="fr-FR" sz="4000" dirty="0">
                <a:latin typeface="Arial Rounded MT Bold" pitchFamily="34" charset="0"/>
              </a:rPr>
              <a:t>Aussi la vie de Dieu doit offrir un contraste absolu avec la vie de l’homme en Adam, et pour pouvoir lutter contre le courant entraînant de la manière de faire des hommes, il faut puiser ses motifs en Dieu et avoir pour modèle Jésus. </a:t>
            </a:r>
            <a:endParaRPr lang="en-US" sz="4000" dirty="0">
              <a:latin typeface="Arial Rounded MT Bold" pitchFamily="34" charset="0"/>
            </a:endParaRPr>
          </a:p>
          <a:p>
            <a:pPr lvl="0" algn="just" fontAlgn="base"/>
            <a:r>
              <a:rPr lang="fr-FR" sz="4000" dirty="0">
                <a:solidFill>
                  <a:srgbClr val="FFC000"/>
                </a:solidFill>
                <a:latin typeface="Arial Rounded MT Bold" pitchFamily="34" charset="0"/>
              </a:rPr>
              <a:t>Le Seigneur montre les conséquences d’une vie pareille, car nous avons affaire avec le gouvernement de Dieu, sous lequel tous les actes portent leurs conséquences. </a:t>
            </a:r>
            <a:endParaRPr lang="en-US" sz="4000" dirty="0">
              <a:solidFill>
                <a:srgbClr val="FFC0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fontAlgn="base"/>
            <a:r>
              <a:rPr lang="fr-FR" sz="4000" dirty="0">
                <a:latin typeface="Arial Rounded MT Bold" pitchFamily="34" charset="0"/>
              </a:rPr>
              <a:t>Nous connaîtrons un jour les résultats de notre manière d’agir, soit ici-bas, soit dans l’éternité. </a:t>
            </a:r>
            <a:endParaRPr lang="en-US" sz="4000" dirty="0">
              <a:latin typeface="Arial Rounded MT Bold" pitchFamily="34" charset="0"/>
            </a:endParaRPr>
          </a:p>
          <a:p>
            <a:pPr lvl="0" algn="just" fontAlgn="base"/>
            <a:r>
              <a:rPr lang="fr-FR" sz="4000" dirty="0">
                <a:solidFill>
                  <a:srgbClr val="FFC000"/>
                </a:solidFill>
                <a:latin typeface="Arial Rounded MT Bold" pitchFamily="34" charset="0"/>
              </a:rPr>
              <a:t>Quant à la bénédiction qui peut découler de notre obéissance à la Parole, c’est encore avec la grâce que nous aurons à faire. </a:t>
            </a:r>
          </a:p>
          <a:p>
            <a:pPr lvl="0" algn="just" fontAlgn="base"/>
            <a:r>
              <a:rPr lang="fr-FR" sz="4000" dirty="0">
                <a:latin typeface="Arial Rounded MT Bold" pitchFamily="34" charset="0"/>
              </a:rPr>
              <a:t>Le Seigneur donnera beaucoup plus que tout ce que nous aurons fait; ce sera «une bonne mesure pressée et secouée, et qui débordera». </a:t>
            </a:r>
            <a:endParaRPr lang="en-US" sz="40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800" dirty="0">
                <a:latin typeface="Arial Rounded MT Bold" pitchFamily="34" charset="0"/>
              </a:rPr>
              <a:t>Que de puissants et glorieux motifs Dieu nous a donnés pour lui être fidèles et marcher comme des bienheureux sur les traces de celui qui faisait toujours les choses qui plaisaient à son Père. </a:t>
            </a:r>
            <a:endParaRPr lang="en-US" sz="48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fontAlgn="base"/>
            <a:r>
              <a:rPr lang="fr-FR" sz="4000" dirty="0">
                <a:latin typeface="Arial Rounded MT Bold" pitchFamily="34" charset="0"/>
              </a:rPr>
              <a:t>Puissions-nous tous, grands et petits, être assez pénétrés de la grâce dont nous sommes les objets, pour agir envers nos semblables quels qu’ils soient, selon ses principes, sachant que c’est le moyen d’être heureux et bénis en attendant les résultats glorieux dans l’éternité !</a:t>
            </a:r>
            <a:endParaRPr lang="en-US" sz="4000" dirty="0">
              <a:latin typeface="Arial Rounded MT Bold" pitchFamily="34" charset="0"/>
            </a:endParaRPr>
          </a:p>
          <a:p>
            <a:pPr algn="just" fontAlgn="base"/>
            <a:r>
              <a:rPr lang="fr-FR" sz="2600" dirty="0">
                <a:solidFill>
                  <a:srgbClr val="66FFFF"/>
                </a:solidFill>
                <a:latin typeface="Arial Rounded MT Bold" pitchFamily="34" charset="0"/>
              </a:rPr>
              <a:t>https://www.bibleenligne.com/commentaire-intermediaire/commentaire/lc/2657-chapitre-6.html</a:t>
            </a:r>
            <a:endParaRPr lang="en-US" sz="2600" dirty="0">
              <a:solidFill>
                <a:srgbClr val="66FFFF"/>
              </a:solidFill>
              <a:latin typeface="Arial Rounded MT Bold" pitchFamily="34" charset="0"/>
            </a:endParaRPr>
          </a:p>
          <a:p>
            <a:pPr algn="just" fontAlgn="base">
              <a:buNone/>
            </a:pPr>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ctr"/>
            <a:r>
              <a:rPr lang="fr-FR" sz="4000" b="1" dirty="0">
                <a:solidFill>
                  <a:srgbClr val="FF0000"/>
                </a:solidFill>
                <a:latin typeface="Arial Rounded MT Bold" pitchFamily="34" charset="0"/>
              </a:rPr>
              <a:t>LUC 6 :27-38</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Lu 6:27 ¶ Mais je vous dis, à vous qui m'écoutez: </a:t>
            </a:r>
            <a:r>
              <a:rPr lang="fr-FR" sz="4000" u="sng" dirty="0">
                <a:solidFill>
                  <a:srgbClr val="002060"/>
                </a:solidFill>
                <a:latin typeface="Arial Rounded MT Bold" pitchFamily="34" charset="0"/>
              </a:rPr>
              <a:t>Aimez vos ennemis, faites du bien à ceux qui vous haïssent</a:t>
            </a:r>
            <a:r>
              <a:rPr lang="fr-FR" sz="4000" dirty="0">
                <a:solidFill>
                  <a:srgbClr val="002060"/>
                </a:solidFill>
                <a:latin typeface="Arial Rounded MT Bold" pitchFamily="34" charset="0"/>
              </a:rPr>
              <a:t>,</a:t>
            </a:r>
            <a:endParaRPr lang="en-US" sz="4000"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28 </a:t>
            </a:r>
            <a:r>
              <a:rPr lang="fr-FR" sz="4000" u="sng" dirty="0">
                <a:solidFill>
                  <a:srgbClr val="FF0000"/>
                </a:solidFill>
                <a:latin typeface="Arial Rounded MT Bold" pitchFamily="34" charset="0"/>
              </a:rPr>
              <a:t>bénissez</a:t>
            </a:r>
            <a:r>
              <a:rPr lang="fr-FR" sz="4000" dirty="0">
                <a:solidFill>
                  <a:srgbClr val="FF0000"/>
                </a:solidFill>
                <a:latin typeface="Arial Rounded MT Bold" pitchFamily="34" charset="0"/>
              </a:rPr>
              <a:t> ceux qui vous maudissent, </a:t>
            </a:r>
            <a:r>
              <a:rPr lang="fr-FR" sz="4000" u="sng" dirty="0">
                <a:solidFill>
                  <a:srgbClr val="FF0000"/>
                </a:solidFill>
                <a:latin typeface="Arial Rounded MT Bold" pitchFamily="34" charset="0"/>
              </a:rPr>
              <a:t>priez</a:t>
            </a:r>
            <a:r>
              <a:rPr lang="fr-FR" sz="4000" dirty="0">
                <a:solidFill>
                  <a:srgbClr val="FF0000"/>
                </a:solidFill>
                <a:latin typeface="Arial Rounded MT Bold" pitchFamily="34" charset="0"/>
              </a:rPr>
              <a:t> pour ceux qui vous maltraitent.</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29 Si quelqu'un te </a:t>
            </a:r>
            <a:r>
              <a:rPr lang="fr-FR" sz="4000" u="sng" dirty="0">
                <a:solidFill>
                  <a:srgbClr val="002060"/>
                </a:solidFill>
                <a:latin typeface="Arial Rounded MT Bold" pitchFamily="34" charset="0"/>
              </a:rPr>
              <a:t>frappe</a:t>
            </a:r>
            <a:r>
              <a:rPr lang="fr-FR" sz="4000" dirty="0">
                <a:solidFill>
                  <a:srgbClr val="002060"/>
                </a:solidFill>
                <a:latin typeface="Arial Rounded MT Bold" pitchFamily="34" charset="0"/>
              </a:rPr>
              <a:t> sur une joue, présente-lui aussi l'autre. Si quelqu'un </a:t>
            </a:r>
            <a:r>
              <a:rPr lang="fr-FR" sz="4000" u="sng" dirty="0">
                <a:solidFill>
                  <a:srgbClr val="002060"/>
                </a:solidFill>
                <a:latin typeface="Arial Rounded MT Bold" pitchFamily="34" charset="0"/>
              </a:rPr>
              <a:t>prend ton manteau</a:t>
            </a:r>
            <a:r>
              <a:rPr lang="fr-FR" sz="4000" dirty="0">
                <a:solidFill>
                  <a:srgbClr val="002060"/>
                </a:solidFill>
                <a:latin typeface="Arial Rounded MT Bold" pitchFamily="34" charset="0"/>
              </a:rPr>
              <a:t>, ne l'empêche pas de prendre encore ta tunique.</a:t>
            </a:r>
            <a:endParaRPr lang="en-US" sz="4000" dirty="0">
              <a:solidFill>
                <a:srgbClr val="00206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a:solidFill>
                  <a:srgbClr val="002060"/>
                </a:solidFill>
                <a:latin typeface="Arial Rounded MT Bold" pitchFamily="34" charset="0"/>
              </a:rPr>
              <a:t>30 Donne à quiconque te demande, et ne réclame pas ton bien à celui qui s'en empare.</a:t>
            </a:r>
            <a:endParaRPr lang="en-US" sz="4000"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31 Ce que vous voulez que les hommes fassent pour vous, faites-le de même pour eux.</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32 Si vous aimez ceux qui vous aiment, quel gré vous en saura-t-on? Les pécheurs aussi aiment ceux qui les aiment.</a:t>
            </a:r>
            <a:endParaRPr lang="en-US" sz="4000" dirty="0">
              <a:solidFill>
                <a:srgbClr val="00206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algn="just"/>
            <a:r>
              <a:rPr lang="fr-FR" sz="4000" dirty="0">
                <a:solidFill>
                  <a:srgbClr val="002060"/>
                </a:solidFill>
                <a:latin typeface="Arial Rounded MT Bold" pitchFamily="34" charset="0"/>
              </a:rPr>
              <a:t>33 Si vous faites du bien à ceux qui vous font du bien, quel gré vous en saura-t-on? Les pécheurs aussi agissent de même.</a:t>
            </a:r>
            <a:endParaRPr lang="en-US" sz="4000" dirty="0">
              <a:solidFill>
                <a:srgbClr val="002060"/>
              </a:solidFill>
              <a:latin typeface="Arial Rounded MT Bold" pitchFamily="34" charset="0"/>
            </a:endParaRPr>
          </a:p>
          <a:p>
            <a:pPr algn="just"/>
            <a:r>
              <a:rPr lang="fr-FR" sz="4000" dirty="0">
                <a:solidFill>
                  <a:srgbClr val="002060"/>
                </a:solidFill>
                <a:latin typeface="Arial Rounded MT Bold" pitchFamily="34" charset="0"/>
              </a:rPr>
              <a:t> </a:t>
            </a:r>
            <a:r>
              <a:rPr lang="fr-FR" sz="4000" dirty="0">
                <a:solidFill>
                  <a:srgbClr val="FF0000"/>
                </a:solidFill>
                <a:latin typeface="Arial Rounded MT Bold" pitchFamily="34" charset="0"/>
              </a:rPr>
              <a:t>34 Et si vous prêtez à ceux de qui vous espérez recevoir, quel gré vous en saura-t-on? Les pécheurs aussi prêtent aux pécheurs, afin de recevoir la pareille.</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35 Mais aimez vos ennemis, faites du bien, et prêtez sans rien espérer. </a:t>
            </a:r>
            <a:r>
              <a:rPr lang="fr-FR" sz="4000" u="sng" dirty="0">
                <a:solidFill>
                  <a:srgbClr val="002060"/>
                </a:solidFill>
                <a:latin typeface="Arial Rounded MT Bold" pitchFamily="34" charset="0"/>
              </a:rPr>
              <a:t>Et votre récompense sera grande</a:t>
            </a:r>
            <a:r>
              <a:rPr lang="fr-FR" sz="4000" dirty="0">
                <a:solidFill>
                  <a:srgbClr val="002060"/>
                </a:solidFill>
                <a:latin typeface="Arial Rounded MT Bold" pitchFamily="34" charset="0"/>
              </a:rPr>
              <a:t>, et </a:t>
            </a:r>
            <a:r>
              <a:rPr lang="fr-FR" sz="4000" u="sng" dirty="0">
                <a:solidFill>
                  <a:srgbClr val="460000"/>
                </a:solidFill>
                <a:latin typeface="Arial Rounded MT Bold" pitchFamily="34" charset="0"/>
              </a:rPr>
              <a:t>vous serez fils du Très-Haut</a:t>
            </a:r>
            <a:r>
              <a:rPr lang="fr-FR" sz="4000" dirty="0">
                <a:solidFill>
                  <a:srgbClr val="002060"/>
                </a:solidFill>
                <a:latin typeface="Arial Rounded MT Bold" pitchFamily="34" charset="0"/>
              </a:rPr>
              <a:t>, car il est bon pour les ingrats et pour les méchants.</a:t>
            </a:r>
            <a:endParaRPr lang="en-US" sz="4000" dirty="0">
              <a:solidFill>
                <a:srgbClr val="002060"/>
              </a:solidFill>
              <a:latin typeface="Arial Rounded MT Bold" pitchFamily="34" charset="0"/>
            </a:endParaRPr>
          </a:p>
          <a:p>
            <a:pPr algn="just">
              <a:buNone/>
            </a:pPr>
            <a:endParaRPr lang="en-US" sz="4000" dirty="0">
              <a:solidFill>
                <a:srgbClr val="00206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000" u="sng" dirty="0">
                <a:solidFill>
                  <a:srgbClr val="002060"/>
                </a:solidFill>
                <a:latin typeface="Arial Rounded MT Bold" pitchFamily="34" charset="0"/>
              </a:rPr>
              <a:t>36 Soyez donc miséricordieux, comme votre Père est miséricordieux.</a:t>
            </a:r>
            <a:endParaRPr lang="en-US" sz="4000" u="sng" dirty="0">
              <a:solidFill>
                <a:srgbClr val="002060"/>
              </a:solidFill>
              <a:latin typeface="Arial Rounded MT Bold" pitchFamily="34" charset="0"/>
            </a:endParaRPr>
          </a:p>
          <a:p>
            <a:pPr algn="just"/>
            <a:r>
              <a:rPr lang="fr-FR" sz="4000" dirty="0">
                <a:solidFill>
                  <a:srgbClr val="FF0000"/>
                </a:solidFill>
                <a:latin typeface="Arial Rounded MT Bold" pitchFamily="34" charset="0"/>
              </a:rPr>
              <a:t> 37 ¶ </a:t>
            </a:r>
            <a:r>
              <a:rPr lang="fr-FR" sz="4000" u="sng" dirty="0">
                <a:solidFill>
                  <a:srgbClr val="FF0000"/>
                </a:solidFill>
                <a:latin typeface="Arial Rounded MT Bold" pitchFamily="34" charset="0"/>
              </a:rPr>
              <a:t>Ne jugez point</a:t>
            </a:r>
            <a:r>
              <a:rPr lang="fr-FR" sz="4000" dirty="0">
                <a:solidFill>
                  <a:srgbClr val="FF0000"/>
                </a:solidFill>
                <a:latin typeface="Arial Rounded MT Bold" pitchFamily="34" charset="0"/>
              </a:rPr>
              <a:t>, et vous ne serez point jugés; </a:t>
            </a:r>
            <a:r>
              <a:rPr lang="fr-FR" sz="4000" u="sng" dirty="0">
                <a:solidFill>
                  <a:srgbClr val="460000"/>
                </a:solidFill>
                <a:latin typeface="Arial Rounded MT Bold" pitchFamily="34" charset="0"/>
              </a:rPr>
              <a:t>ne condamnez point</a:t>
            </a:r>
            <a:r>
              <a:rPr lang="fr-FR" sz="4000" dirty="0">
                <a:solidFill>
                  <a:srgbClr val="FF0000"/>
                </a:solidFill>
                <a:latin typeface="Arial Rounded MT Bold" pitchFamily="34" charset="0"/>
              </a:rPr>
              <a:t>, et vous ne serez point condamnés; </a:t>
            </a:r>
            <a:r>
              <a:rPr lang="fr-FR" sz="4000" u="sng" dirty="0">
                <a:solidFill>
                  <a:srgbClr val="FF0000"/>
                </a:solidFill>
                <a:latin typeface="Arial Rounded MT Bold" pitchFamily="34" charset="0"/>
              </a:rPr>
              <a:t>absolvez</a:t>
            </a:r>
            <a:r>
              <a:rPr lang="fr-FR" sz="4000" dirty="0">
                <a:solidFill>
                  <a:srgbClr val="FF0000"/>
                </a:solidFill>
                <a:latin typeface="Arial Rounded MT Bold" pitchFamily="34" charset="0"/>
              </a:rPr>
              <a:t>, et </a:t>
            </a:r>
            <a:r>
              <a:rPr lang="fr-FR" sz="4000" u="sng" dirty="0">
                <a:solidFill>
                  <a:srgbClr val="FF0000"/>
                </a:solidFill>
                <a:latin typeface="Arial Rounded MT Bold" pitchFamily="34" charset="0"/>
              </a:rPr>
              <a:t>vous serez absous</a:t>
            </a:r>
            <a:r>
              <a:rPr lang="fr-FR" sz="4000" dirty="0">
                <a:solidFill>
                  <a:srgbClr val="FF0000"/>
                </a:solidFill>
                <a:latin typeface="Arial Rounded MT Bold" pitchFamily="34" charset="0"/>
              </a:rPr>
              <a:t>.</a:t>
            </a:r>
            <a:endParaRPr lang="en-US" sz="4000" dirty="0">
              <a:solidFill>
                <a:srgbClr val="FF0000"/>
              </a:solidFill>
              <a:latin typeface="Arial Rounded MT Bold" pitchFamily="34" charset="0"/>
            </a:endParaRPr>
          </a:p>
          <a:p>
            <a:pPr algn="just"/>
            <a:r>
              <a:rPr lang="fr-FR" sz="4000" dirty="0">
                <a:solidFill>
                  <a:srgbClr val="002060"/>
                </a:solidFill>
                <a:latin typeface="Arial Rounded MT Bold" pitchFamily="34" charset="0"/>
              </a:rPr>
              <a:t> 38 </a:t>
            </a:r>
            <a:r>
              <a:rPr lang="fr-FR" sz="4000" u="sng" dirty="0">
                <a:solidFill>
                  <a:srgbClr val="002060"/>
                </a:solidFill>
                <a:latin typeface="Arial Rounded MT Bold" pitchFamily="34" charset="0"/>
              </a:rPr>
              <a:t>Donnez</a:t>
            </a:r>
            <a:r>
              <a:rPr lang="fr-FR" sz="4000" dirty="0">
                <a:solidFill>
                  <a:srgbClr val="002060"/>
                </a:solidFill>
                <a:latin typeface="Arial Rounded MT Bold" pitchFamily="34" charset="0"/>
              </a:rPr>
              <a:t>, et il vous sera donné: on versera dans votre sein une bonne mesure, serrée, secouée et qui déborde; car </a:t>
            </a:r>
            <a:r>
              <a:rPr lang="fr-FR" sz="4000" u="sng" dirty="0">
                <a:solidFill>
                  <a:srgbClr val="002060"/>
                </a:solidFill>
                <a:latin typeface="Arial Rounded MT Bold" pitchFamily="34" charset="0"/>
              </a:rPr>
              <a:t>on vous mesurera avec la mesure dont vous vous serez servis.</a:t>
            </a:r>
          </a:p>
          <a:p>
            <a:pPr algn="r"/>
            <a:r>
              <a:rPr lang="fr-FR" sz="4000" u="sng" dirty="0">
                <a:solidFill>
                  <a:srgbClr val="002060"/>
                </a:solidFill>
                <a:latin typeface="Arial Rounded MT Bold" pitchFamily="34" charset="0"/>
              </a:rPr>
              <a:t>AMEN!</a:t>
            </a:r>
            <a:endParaRPr lang="en-US" sz="4000" u="sng" dirty="0">
              <a:solidFill>
                <a:srgbClr val="00206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47189</TotalTime>
  <Words>2246</Words>
  <Application>Microsoft Macintosh PowerPoint</Application>
  <PresentationFormat>On-screen Show (4:3)</PresentationFormat>
  <Paragraphs>122</Paragraphs>
  <Slides>36</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Arial Rounded MT Bold</vt:lpstr>
      <vt:lpstr>Calibri</vt:lpstr>
      <vt:lpstr>Copperplate Gothic Bold</vt:lpstr>
      <vt:lpstr>Office Theme</vt:lpstr>
      <vt:lpstr>CHRIST THE ROCK CONGREGATION PRÉSENTE ÉTUDIONS LA BIBLE 77ÈME SESSION  ORATEUR: PASTEUR MARC  SIMEON</vt:lpstr>
      <vt:lpstr>BON VOYAGE FRERE FAYO  28 MAI 2024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422</cp:revision>
  <dcterms:created xsi:type="dcterms:W3CDTF">2022-04-13T13:36:19Z</dcterms:created>
  <dcterms:modified xsi:type="dcterms:W3CDTF">2024-05-29T22:50:50Z</dcterms:modified>
</cp:coreProperties>
</file>