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4" r:id="rId2"/>
    <p:sldId id="1878" r:id="rId3"/>
    <p:sldId id="1918" r:id="rId4"/>
    <p:sldId id="1919" r:id="rId5"/>
    <p:sldId id="1920" r:id="rId6"/>
    <p:sldId id="1921" r:id="rId7"/>
    <p:sldId id="1922" r:id="rId8"/>
    <p:sldId id="1913" r:id="rId9"/>
    <p:sldId id="1923" r:id="rId10"/>
    <p:sldId id="1924" r:id="rId11"/>
    <p:sldId id="1914" r:id="rId12"/>
    <p:sldId id="1925" r:id="rId13"/>
    <p:sldId id="1926" r:id="rId14"/>
    <p:sldId id="1927" r:id="rId15"/>
    <p:sldId id="1928" r:id="rId16"/>
    <p:sldId id="1929" r:id="rId17"/>
    <p:sldId id="1930" r:id="rId18"/>
    <p:sldId id="1931" r:id="rId19"/>
    <p:sldId id="1915" r:id="rId20"/>
    <p:sldId id="1932" r:id="rId21"/>
    <p:sldId id="1933" r:id="rId22"/>
    <p:sldId id="1934" r:id="rId23"/>
    <p:sldId id="1935" r:id="rId24"/>
    <p:sldId id="1936" r:id="rId25"/>
    <p:sldId id="1937" r:id="rId26"/>
    <p:sldId id="1938" r:id="rId27"/>
    <p:sldId id="1916" r:id="rId28"/>
    <p:sldId id="1939" r:id="rId29"/>
    <p:sldId id="1940" r:id="rId30"/>
    <p:sldId id="1941" r:id="rId31"/>
    <p:sldId id="1909" r:id="rId32"/>
    <p:sldId id="1942" r:id="rId33"/>
    <p:sldId id="1917" r:id="rId34"/>
    <p:sldId id="1943" r:id="rId35"/>
    <p:sldId id="1944" r:id="rId36"/>
    <p:sldId id="1945" r:id="rId37"/>
    <p:sldId id="1946" r:id="rId38"/>
    <p:sldId id="1947" r:id="rId39"/>
    <p:sldId id="316" r:id="rId40"/>
    <p:sldId id="1675" r:id="rId41"/>
    <p:sldId id="31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33CC"/>
    <a:srgbClr val="806502"/>
    <a:srgbClr val="00FF00"/>
    <a:srgbClr val="FC0AFC"/>
    <a:srgbClr val="99FF33"/>
    <a:srgbClr val="66FFFF"/>
    <a:srgbClr val="CC00FF"/>
    <a:srgbClr val="0DE522"/>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08" autoAdjust="0"/>
    <p:restoredTop sz="94394" autoAdjust="0"/>
  </p:normalViewPr>
  <p:slideViewPr>
    <p:cSldViewPr>
      <p:cViewPr varScale="1">
        <p:scale>
          <a:sx n="74" d="100"/>
          <a:sy n="74" d="100"/>
        </p:scale>
        <p:origin x="-804" y="-10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5/15/2024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5/15/2024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5/15/2024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75ÈME </a:t>
            </a:r>
            <a:r>
              <a:rPr lang="en-US" sz="3600" b="1" dirty="0">
                <a:solidFill>
                  <a:srgbClr val="0033CC"/>
                </a:solidFill>
              </a:rPr>
              <a:t>SESSION </a:t>
            </a:r>
            <a:r>
              <a:rPr lang="en-US" sz="3600" b="1" dirty="0"/>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rgbClr val="FC0AFC">
              <a:alpha val="49000"/>
            </a:srgb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0033CC"/>
                </a:solidFill>
              </a:rPr>
              <a:t>Vendredi </a:t>
            </a:r>
            <a:r>
              <a:rPr lang="fr-FR" sz="4000" b="1" dirty="0" smtClean="0">
                <a:solidFill>
                  <a:srgbClr val="0033CC"/>
                </a:solidFill>
              </a:rPr>
              <a:t>17 </a:t>
            </a:r>
            <a:r>
              <a:rPr lang="fr-FR" sz="4000" b="1" dirty="0" smtClean="0">
                <a:solidFill>
                  <a:srgbClr val="0033CC"/>
                </a:solidFill>
              </a:rPr>
              <a:t>MAI 2024</a:t>
            </a:r>
            <a:endParaRPr lang="en-US" sz="4000" b="1" dirty="0">
              <a:solidFill>
                <a:srgbClr val="0033CC"/>
              </a:solidFill>
            </a:endParaRPr>
          </a:p>
          <a:p>
            <a:r>
              <a:rPr lang="fr-FR" sz="4000" b="1" dirty="0" smtClean="0">
                <a:solidFill>
                  <a:srgbClr val="FFC000"/>
                </a:solidFill>
              </a:rPr>
              <a:t>LE </a:t>
            </a:r>
            <a:r>
              <a:rPr lang="fr-FR" sz="4000" b="1" dirty="0" smtClean="0">
                <a:solidFill>
                  <a:srgbClr val="FFC000"/>
                </a:solidFill>
              </a:rPr>
              <a:t>CHOIX DES 12 APÔTRES</a:t>
            </a:r>
            <a:endParaRPr lang="en-US" sz="40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r>
              <a:rPr lang="fr-FR" sz="4000" b="1" dirty="0" smtClean="0">
                <a:solidFill>
                  <a:srgbClr val="460000"/>
                </a:solidFill>
                <a:latin typeface="Arial Rounded MT Bold" pitchFamily="34" charset="0"/>
              </a:rPr>
              <a:t>LECTURE : LUC 6:12–26</a:t>
            </a:r>
            <a:endParaRPr lang="en-US" sz="4000" dirty="0" smtClean="0">
              <a:solidFill>
                <a:srgbClr val="460000"/>
              </a:solidFill>
              <a:latin typeface="Arial Rounded MT Bold" pitchFamily="34" charset="0"/>
            </a:endParaRPr>
          </a:p>
          <a:p>
            <a:pPr algn="just"/>
            <a:r>
              <a:rPr lang="fr-FR" sz="4000" dirty="0" smtClean="0">
                <a:solidFill>
                  <a:srgbClr val="0033CC"/>
                </a:solidFill>
                <a:latin typeface="Arial Rounded MT Bold" pitchFamily="34" charset="0"/>
              </a:rPr>
              <a:t>Lu 6:12 ¶ En ce temps-là, Jésus se rendit sur la montagne pour prier, et il passa toute la nuit à prier Dieu.</a:t>
            </a:r>
            <a:endParaRPr lang="en-US" sz="4000" dirty="0" smtClean="0">
              <a:solidFill>
                <a:srgbClr val="0033CC"/>
              </a:solidFill>
              <a:latin typeface="Arial Rounded MT Bold" pitchFamily="34" charset="0"/>
            </a:endParaRPr>
          </a:p>
          <a:p>
            <a:pPr algn="just"/>
            <a:r>
              <a:rPr lang="fr-FR" sz="4000" dirty="0" smtClean="0">
                <a:solidFill>
                  <a:srgbClr val="460000"/>
                </a:solidFill>
                <a:latin typeface="Arial Rounded MT Bold" pitchFamily="34" charset="0"/>
              </a:rPr>
              <a:t>13 Quand le jour parut, il appela ses disciples, et il en choisit douze, auxquels il donna le nom d'apôtres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dirty="0" smtClean="0">
                <a:solidFill>
                  <a:srgbClr val="0033CC"/>
                </a:solidFill>
                <a:latin typeface="Arial Rounded MT Bold" pitchFamily="34" charset="0"/>
              </a:rPr>
              <a:t>14 Simon, qu'il nomma Pierre; André, son frère; Jacques; Jean; Philippe; Barthélemy;</a:t>
            </a:r>
            <a:endParaRPr lang="en-US" sz="4400" dirty="0" smtClean="0">
              <a:solidFill>
                <a:srgbClr val="0033CC"/>
              </a:solidFill>
              <a:latin typeface="Arial Rounded MT Bold" pitchFamily="34" charset="0"/>
            </a:endParaRPr>
          </a:p>
          <a:p>
            <a:pPr algn="just"/>
            <a:r>
              <a:rPr lang="fr-FR" sz="4400" dirty="0" smtClean="0">
                <a:solidFill>
                  <a:srgbClr val="460000"/>
                </a:solidFill>
                <a:latin typeface="Arial Rounded MT Bold" pitchFamily="34" charset="0"/>
              </a:rPr>
              <a:t>15 </a:t>
            </a:r>
            <a:r>
              <a:rPr lang="fr-FR" sz="4400" dirty="0" smtClean="0">
                <a:solidFill>
                  <a:srgbClr val="460000"/>
                </a:solidFill>
                <a:latin typeface="Arial Rounded MT Bold" pitchFamily="34" charset="0"/>
              </a:rPr>
              <a:t>Matthieu; Thomas; Jacques, fils d'Alphée; Simon, appelé le zélote;</a:t>
            </a:r>
            <a:endParaRPr lang="en-US" sz="4400" dirty="0" smtClean="0">
              <a:solidFill>
                <a:srgbClr val="460000"/>
              </a:solidFill>
              <a:latin typeface="Arial Rounded MT Bold" pitchFamily="34" charset="0"/>
            </a:endParaRPr>
          </a:p>
          <a:p>
            <a:pPr algn="just"/>
            <a:r>
              <a:rPr lang="fr-FR" sz="4400" dirty="0" smtClean="0">
                <a:solidFill>
                  <a:srgbClr val="0033CC"/>
                </a:solidFill>
                <a:latin typeface="Arial Rounded MT Bold" pitchFamily="34" charset="0"/>
              </a:rPr>
              <a:t>16 Jude, fils de Jacques; et Judas </a:t>
            </a:r>
            <a:r>
              <a:rPr lang="fr-FR" sz="4400" dirty="0" err="1" smtClean="0">
                <a:solidFill>
                  <a:srgbClr val="0033CC"/>
                </a:solidFill>
                <a:latin typeface="Arial Rounded MT Bold" pitchFamily="34" charset="0"/>
              </a:rPr>
              <a:t>Iscariot</a:t>
            </a:r>
            <a:r>
              <a:rPr lang="fr-FR" sz="4400" dirty="0" smtClean="0">
                <a:solidFill>
                  <a:srgbClr val="0033CC"/>
                </a:solidFill>
                <a:latin typeface="Arial Rounded MT Bold" pitchFamily="34" charset="0"/>
              </a:rPr>
              <a:t>, qui devint traître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33CC"/>
                </a:solidFill>
                <a:latin typeface="Arial Rounded MT Bold" pitchFamily="34" charset="0"/>
              </a:rPr>
              <a:t>17 </a:t>
            </a:r>
            <a:r>
              <a:rPr lang="fr-FR" sz="4000" dirty="0" smtClean="0">
                <a:solidFill>
                  <a:srgbClr val="0033CC"/>
                </a:solidFill>
                <a:latin typeface="Arial Rounded MT Bold" pitchFamily="34" charset="0"/>
              </a:rPr>
              <a:t>Il descendit avec eux, et s'arrêta sur un plateau, où se trouvaient une foule de ses disciples et une multitude de peuple de toute la Judée, de Jérusalem, et de la contrée maritime de Tyr et de Sidon. Ils étaient venus pour l'entendre, et pour être guéris de leurs maladies.</a:t>
            </a:r>
            <a:endParaRPr lang="en-US" sz="4000" dirty="0" smtClean="0">
              <a:solidFill>
                <a:srgbClr val="0033CC"/>
              </a:solidFill>
              <a:latin typeface="Arial Rounded MT Bold" pitchFamily="34" charset="0"/>
            </a:endParaRPr>
          </a:p>
          <a:p>
            <a:pPr algn="just"/>
            <a:r>
              <a:rPr lang="fr-FR" sz="4000" dirty="0" smtClean="0">
                <a:solidFill>
                  <a:srgbClr val="460000"/>
                </a:solidFill>
                <a:latin typeface="Arial Rounded MT Bold" pitchFamily="34" charset="0"/>
              </a:rPr>
              <a:t>18 Ceux qui étaient tourmentés par des esprits impurs étaient guéris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smtClean="0">
                <a:solidFill>
                  <a:srgbClr val="0033CC"/>
                </a:solidFill>
                <a:latin typeface="Arial Rounded MT Bold" pitchFamily="34" charset="0"/>
              </a:rPr>
              <a:t>19 </a:t>
            </a:r>
            <a:r>
              <a:rPr lang="fr-FR" sz="4000" dirty="0" smtClean="0">
                <a:solidFill>
                  <a:srgbClr val="0033CC"/>
                </a:solidFill>
                <a:latin typeface="Arial Rounded MT Bold" pitchFamily="34" charset="0"/>
              </a:rPr>
              <a:t>Et toute la foule cherchait à le toucher, parce qu'une force sortait de lui et les guérissait tous.</a:t>
            </a:r>
            <a:endParaRPr lang="en-US" sz="4000" dirty="0" smtClean="0">
              <a:solidFill>
                <a:srgbClr val="0033CC"/>
              </a:solidFill>
              <a:latin typeface="Arial Rounded MT Bold" pitchFamily="34" charset="0"/>
            </a:endParaRPr>
          </a:p>
          <a:p>
            <a:pPr algn="just"/>
            <a:r>
              <a:rPr lang="fr-FR" sz="4000" dirty="0" smtClean="0">
                <a:solidFill>
                  <a:srgbClr val="460000"/>
                </a:solidFill>
                <a:latin typeface="Arial Rounded MT Bold" pitchFamily="34" charset="0"/>
              </a:rPr>
              <a:t>20 ¶ Alors Jésus, levant les yeux sur ses disciples, dit: Heureux vous qui êtes pauvres, car le royaume de Dieu est à vous!</a:t>
            </a:r>
            <a:endParaRPr lang="en-US" sz="4000" dirty="0" smtClean="0">
              <a:solidFill>
                <a:srgbClr val="460000"/>
              </a:solidFill>
              <a:latin typeface="Arial Rounded MT Bold" pitchFamily="34" charset="0"/>
            </a:endParaRPr>
          </a:p>
          <a:p>
            <a:pPr algn="just"/>
            <a:r>
              <a:rPr lang="fr-FR" sz="4000" dirty="0" smtClean="0">
                <a:solidFill>
                  <a:srgbClr val="0033CC"/>
                </a:solidFill>
                <a:latin typeface="Arial Rounded MT Bold" pitchFamily="34" charset="0"/>
              </a:rPr>
              <a:t>21 Heureux vous qui avez faim maintenant, car vous serez rassasiés! Heureux vous qui pleurez maintenant, car vous serez dans la joie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33CC"/>
                </a:solidFill>
                <a:latin typeface="Arial Rounded MT Bold" pitchFamily="34" charset="0"/>
              </a:rPr>
              <a:t>22 </a:t>
            </a:r>
            <a:r>
              <a:rPr lang="fr-FR" sz="4000" dirty="0" smtClean="0">
                <a:solidFill>
                  <a:srgbClr val="0033CC"/>
                </a:solidFill>
                <a:latin typeface="Arial Rounded MT Bold" pitchFamily="34" charset="0"/>
              </a:rPr>
              <a:t>Heureux serez-vous, lorsque les hommes vous haïront, lorsqu'on vous chassera, vous outragera, et qu'on rejettera votre nom comme infâme, à cause du Fils de l'homme!</a:t>
            </a:r>
            <a:endParaRPr lang="en-US" sz="4000" dirty="0" smtClean="0">
              <a:solidFill>
                <a:srgbClr val="0033CC"/>
              </a:solidFill>
              <a:latin typeface="Arial Rounded MT Bold" pitchFamily="34" charset="0"/>
            </a:endParaRPr>
          </a:p>
          <a:p>
            <a:pPr algn="just"/>
            <a:r>
              <a:rPr lang="fr-FR" sz="4000" dirty="0" smtClean="0">
                <a:solidFill>
                  <a:srgbClr val="460000"/>
                </a:solidFill>
                <a:latin typeface="Arial Rounded MT Bold" pitchFamily="34" charset="0"/>
              </a:rPr>
              <a:t>23 Réjouissez-vous en ce jour-là et tressaillez d'allégresse, parce que votre récompense sera grande dans le ciel; car c'est ainsi que leurs pères traitaient les prophètes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smtClean="0">
                <a:solidFill>
                  <a:srgbClr val="0033CC"/>
                </a:solidFill>
                <a:latin typeface="Arial Rounded MT Bold" pitchFamily="34" charset="0"/>
              </a:rPr>
              <a:t>24 Mais, malheur à vous, riches, car vous avez votre consolation!</a:t>
            </a:r>
            <a:endParaRPr lang="en-US" sz="4000" dirty="0" smtClean="0">
              <a:solidFill>
                <a:srgbClr val="0033CC"/>
              </a:solidFill>
              <a:latin typeface="Arial Rounded MT Bold" pitchFamily="34" charset="0"/>
            </a:endParaRPr>
          </a:p>
          <a:p>
            <a:pPr algn="just"/>
            <a:r>
              <a:rPr lang="fr-FR" sz="4000" dirty="0" smtClean="0">
                <a:solidFill>
                  <a:srgbClr val="460000"/>
                </a:solidFill>
                <a:latin typeface="Arial Rounded MT Bold" pitchFamily="34" charset="0"/>
              </a:rPr>
              <a:t>25 </a:t>
            </a:r>
            <a:r>
              <a:rPr lang="fr-FR" sz="4000" dirty="0" smtClean="0">
                <a:solidFill>
                  <a:srgbClr val="460000"/>
                </a:solidFill>
                <a:latin typeface="Arial Rounded MT Bold" pitchFamily="34" charset="0"/>
              </a:rPr>
              <a:t>Malheur à vous qui êtes rassasiés, car vous aurez faim! Malheur à vous qui riez maintenant, car vous serez dans le deuil et dans les larmes!</a:t>
            </a:r>
            <a:endParaRPr lang="en-US" sz="4000" dirty="0" smtClean="0">
              <a:solidFill>
                <a:srgbClr val="460000"/>
              </a:solidFill>
              <a:latin typeface="Arial Rounded MT Bold" pitchFamily="34" charset="0"/>
            </a:endParaRPr>
          </a:p>
          <a:p>
            <a:pPr algn="just"/>
            <a:r>
              <a:rPr lang="fr-FR" sz="4000" dirty="0" smtClean="0">
                <a:solidFill>
                  <a:srgbClr val="0033CC"/>
                </a:solidFill>
                <a:latin typeface="Arial Rounded MT Bold" pitchFamily="34" charset="0"/>
              </a:rPr>
              <a:t>26 Malheur, lorsque tous les hommes diront du bien de vous, car c'est ainsi qu'agissaient leurs pères à l'égard des faux prophètes!</a:t>
            </a:r>
            <a:endParaRPr lang="en-US" sz="4000" dirty="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txBody>
          <a:bodyPr>
            <a:normAutofit/>
          </a:bodyPr>
          <a:lstStyle/>
          <a:p>
            <a:pPr algn="ctr"/>
            <a:r>
              <a:rPr lang="fr-FR" sz="4000"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Aujourd’hui nous allons explorer le déroulement du ministère de Jésus Christ plus amplement.</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Jésus savait qu’il avait une courte lurette pour mettre fin à son ministère terrestre.</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Qu’arrivera-t-il à la continuité de son ministère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txBody>
          <a:bodyPr>
            <a:normAutofit fontScale="92500" lnSpcReduction="10000"/>
          </a:bodyPr>
          <a:lstStyle/>
          <a:p>
            <a:pPr lvl="0" algn="just"/>
            <a:r>
              <a:rPr lang="fr-FR" sz="4000" dirty="0" smtClean="0">
                <a:latin typeface="Arial Rounded MT Bold" pitchFamily="34" charset="0"/>
              </a:rPr>
              <a:t>Qui </a:t>
            </a:r>
            <a:r>
              <a:rPr lang="fr-FR" sz="4000" dirty="0" smtClean="0">
                <a:latin typeface="Arial Rounded MT Bold" pitchFamily="34" charset="0"/>
              </a:rPr>
              <a:t>prendra la relève après Lui ?</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Le nombre des disciples augmentait de plus en plus, dans Luc chapitre 6, Jésus va tracer le modèle à suivre pour son Église.</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La carence d’ouvriers dans le travail de Dieu a toujours été vraie et en restera ainsi.</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Pour combler la carence des ouvriers dans l’œuvre de Dieu, on doit s’assurer de faire la formation et la délégation des ouvriers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txBody>
          <a:bodyPr>
            <a:normAutofit fontScale="92500" lnSpcReduction="20000"/>
          </a:bodyPr>
          <a:lstStyle/>
          <a:p>
            <a:pPr lvl="0" algn="just"/>
            <a:r>
              <a:rPr lang="fr-FR" sz="4000" dirty="0" smtClean="0">
                <a:latin typeface="Arial Rounded MT Bold" pitchFamily="34" charset="0"/>
              </a:rPr>
              <a:t>Du </a:t>
            </a:r>
            <a:r>
              <a:rPr lang="fr-FR" sz="4000" dirty="0" smtClean="0">
                <a:latin typeface="Arial Rounded MT Bold" pitchFamily="34" charset="0"/>
              </a:rPr>
              <a:t>nombre de ses Disciples Jésus alla faire le choix de douze pour être les colonnes de son église</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La sélection des disciples à devenir apôtres que Jésus avait faite nous dit beaucoup sur comment réussir dans le ministère.</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Ce que Jésus avait fait au préalable de l’ordination des premiers apôtres est salutaire pour son église.</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Si le temps le permet, nous allons débuter avec le Sermon sur la montagne.</a:t>
            </a:r>
            <a:endParaRPr lang="en-US" sz="4000" dirty="0" smtClean="0">
              <a:solidFill>
                <a:srgbClr val="FF0000"/>
              </a:solidFill>
              <a:latin typeface="Arial Rounded MT Bold" pitchFamily="34" charset="0"/>
            </a:endParaRPr>
          </a:p>
          <a:p>
            <a:r>
              <a:rPr lang="fr-FR" sz="4000" dirty="0" smtClean="0"/>
              <a:t> </a:t>
            </a:r>
            <a:endParaRPr lang="en-US" sz="4000" dirty="0" smtClean="0"/>
          </a:p>
          <a:p>
            <a:pPr algn="just"/>
            <a:endParaRPr lang="en-US" sz="4000" dirty="0">
              <a:solidFill>
                <a:srgbClr val="00206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dirty="0" smtClean="0">
                <a:solidFill>
                  <a:srgbClr val="00FF00"/>
                </a:solidFill>
                <a:latin typeface="Arial Rounded MT Bold" pitchFamily="34" charset="0"/>
              </a:rPr>
              <a:t>EXPLICATION DES </a:t>
            </a:r>
            <a:r>
              <a:rPr lang="fr-FR" sz="4000" dirty="0" smtClean="0">
                <a:solidFill>
                  <a:srgbClr val="00FF00"/>
                </a:solidFill>
                <a:latin typeface="Arial Rounded MT Bold" pitchFamily="34" charset="0"/>
              </a:rPr>
              <a:t>VERSETS</a:t>
            </a:r>
            <a:endParaRPr lang="en-US" sz="4000" dirty="0" smtClean="0">
              <a:solidFill>
                <a:srgbClr val="00FF00"/>
              </a:solidFill>
              <a:latin typeface="Arial Rounded MT Bold" pitchFamily="34" charset="0"/>
            </a:endParaRPr>
          </a:p>
          <a:p>
            <a:pPr algn="just"/>
            <a:r>
              <a:rPr lang="fr-FR" sz="4000" b="1" dirty="0" smtClean="0">
                <a:latin typeface="Arial Rounded MT Bold" pitchFamily="34" charset="0"/>
              </a:rPr>
              <a:t>LECTURE : LUC 6:12–26</a:t>
            </a:r>
            <a:endParaRPr lang="en-US" sz="4000" dirty="0" smtClean="0">
              <a:latin typeface="Arial Rounded MT Bold" pitchFamily="34" charset="0"/>
            </a:endParaRPr>
          </a:p>
          <a:p>
            <a:pPr algn="just"/>
            <a:r>
              <a:rPr lang="fr-FR" sz="4000" b="1" dirty="0" smtClean="0">
                <a:solidFill>
                  <a:srgbClr val="00FF00"/>
                </a:solidFill>
                <a:latin typeface="Arial Rounded MT Bold" pitchFamily="34" charset="0"/>
              </a:rPr>
              <a:t>Lu 6:12 ¶ En ce temps-là, Jésus se rendit sur la montagne pour prier, et il passa toute la nuit à prier Dieu.</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Jésus est Dieu, mais, en rentrant dans ce monde pour la  mission du salut de l’humanité, il a fallu qu’il prenne la forme d’un serviteur dépendant et obéissant. </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On </a:t>
            </a:r>
            <a:r>
              <a:rPr lang="fr-FR" sz="4000" dirty="0" smtClean="0">
                <a:latin typeface="Arial Rounded MT Bold" pitchFamily="34" charset="0"/>
              </a:rPr>
              <a:t>ne doit pas effectuer le travail de Dieu en dehors de sa volonté.</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Regarde comment beaucoup d’églises succombent sous le péché de l’homosexualité.</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Faut-il fermer la porte de l’église à quelqu’un qui vient chercher la miséricorde de Dieu ? Non </a:t>
            </a:r>
            <a:r>
              <a:rPr lang="fr-FR" sz="4000" dirty="0" smtClean="0">
                <a:latin typeface="Arial Rounded MT Bold" pitchFamily="34" charset="0"/>
              </a:rPr>
              <a:t>!</a:t>
            </a:r>
          </a:p>
          <a:p>
            <a:pPr lvl="0" algn="just"/>
            <a:r>
              <a:rPr lang="fr-FR" sz="4000" dirty="0" smtClean="0">
                <a:solidFill>
                  <a:srgbClr val="00FF00"/>
                </a:solidFill>
                <a:latin typeface="Arial Rounded MT Bold" pitchFamily="34" charset="0"/>
              </a:rPr>
              <a:t>Doit-on repousser ceux qui n’ont pas encore atteint la cime dans leur marche vers la sanctification ? Non !</a:t>
            </a:r>
            <a:endParaRPr lang="en-US" sz="4000" dirty="0" smtClean="0">
              <a:solidFill>
                <a:srgbClr val="00FF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dirty="0" smtClean="0">
                <a:latin typeface="Arial Rounded MT Bold" pitchFamily="34" charset="0"/>
              </a:rPr>
              <a:t>Doit-on </a:t>
            </a:r>
            <a:r>
              <a:rPr lang="fr-FR" sz="4000" dirty="0" smtClean="0">
                <a:latin typeface="Arial Rounded MT Bold" pitchFamily="34" charset="0"/>
              </a:rPr>
              <a:t>agréer de les intégrer dans le travail de Dieu pendant qu’ils pratiquent encore ce péché ? Je dirais absolument non, d’autres diraient oui a certaines mesures, et d’autres encore diraient oui sans aucune réserve.</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Que dit Dieu là-dessus ?</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Jésus a passé toute la nuit à prier avant de procéder à l’ordination des apôtres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000" dirty="0" smtClean="0">
                <a:latin typeface="Arial Rounded MT Bold" pitchFamily="34" charset="0"/>
              </a:rPr>
              <a:t>C’était </a:t>
            </a:r>
            <a:r>
              <a:rPr lang="fr-FR" sz="4000" dirty="0" smtClean="0">
                <a:latin typeface="Arial Rounded MT Bold" pitchFamily="34" charset="0"/>
              </a:rPr>
              <a:t>Dieu le Père qui avait fait le choix des apôtres.</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Du nombre des premiers apôtres, certains n’ont laissé aucune empreinte visible au christianisme.</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Un autre devint la traite pour livrer le Seigneur Jésus au spectacle de la croix.</a:t>
            </a:r>
            <a:endParaRPr lang="en-US" sz="4000" dirty="0" smtClean="0">
              <a:latin typeface="Arial Rounded MT Bold" pitchFamily="34" charset="0"/>
            </a:endParaRPr>
          </a:p>
          <a:p>
            <a:pPr lvl="0" algn="just"/>
            <a:r>
              <a:rPr lang="fr-FR" sz="4000" dirty="0" smtClean="0">
                <a:latin typeface="Arial Rounded MT Bold" pitchFamily="34" charset="0"/>
              </a:rPr>
              <a:t>Rien n’étonne Dieu ; la chute des anges, la chute de l’homme, y compris la chute de Judas </a:t>
            </a:r>
            <a:r>
              <a:rPr lang="fr-FR" sz="4000" dirty="0" err="1" smtClean="0">
                <a:latin typeface="Arial Rounded MT Bold" pitchFamily="34" charset="0"/>
              </a:rPr>
              <a:t>Iscariot</a:t>
            </a:r>
            <a:r>
              <a:rPr lang="fr-FR" sz="4000" dirty="0" smtClean="0">
                <a:latin typeface="Arial Rounded MT Bold" pitchFamily="34" charset="0"/>
              </a:rPr>
              <a:t> ont été prévues dans la prescience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000" b="1" dirty="0" smtClean="0">
                <a:latin typeface="Arial Rounded MT Bold" pitchFamily="34" charset="0"/>
              </a:rPr>
              <a:t>13 </a:t>
            </a:r>
            <a:r>
              <a:rPr lang="fr-FR" sz="4000" b="1" dirty="0" smtClean="0">
                <a:latin typeface="Arial Rounded MT Bold" pitchFamily="34" charset="0"/>
              </a:rPr>
              <a:t>Quand le jour parut, il appela ses disciples, et il en choisit douze, auxquels il donna le nom d'apôtres:</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Le nom « </a:t>
            </a:r>
            <a:r>
              <a:rPr lang="fr-FR" sz="4000" b="1" dirty="0" smtClean="0">
                <a:solidFill>
                  <a:srgbClr val="00FF00"/>
                </a:solidFill>
                <a:latin typeface="Arial Rounded MT Bold" pitchFamily="34" charset="0"/>
              </a:rPr>
              <a:t>Apôtre »</a:t>
            </a:r>
            <a:r>
              <a:rPr lang="fr-FR" sz="4000" dirty="0" smtClean="0">
                <a:solidFill>
                  <a:srgbClr val="00FF00"/>
                </a:solidFill>
                <a:latin typeface="Arial Rounded MT Bold" pitchFamily="34" charset="0"/>
              </a:rPr>
              <a:t> signifie : envoyé, commissionné, délégué, ambassadeur.</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Un disciple est un élève qui s’attache à son maître et qui suit ses instructions.</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Un apôtre est envoyé pour effectuer le travail de son maitre</a:t>
            </a:r>
            <a:r>
              <a:rPr lang="fr-FR" sz="4000" dirty="0" smtClean="0">
                <a:solidFill>
                  <a:srgbClr val="00FF00"/>
                </a:solidFill>
                <a:latin typeface="Arial Rounded MT Bold" pitchFamily="34" charset="0"/>
              </a:rPr>
              <a:t>.</a:t>
            </a:r>
            <a:endParaRPr lang="en-US" sz="4000" dirty="0" smtClean="0">
              <a:solidFill>
                <a:srgbClr val="00FF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commission des premiers apôtres était accompagnée des dons pour effectuer  les mêmes travaux que Christ.</a:t>
            </a:r>
            <a:endParaRPr lang="en-US" sz="4000" dirty="0" smtClean="0">
              <a:latin typeface="Arial Rounded MT Bold" pitchFamily="34" charset="0"/>
            </a:endParaRPr>
          </a:p>
          <a:p>
            <a:pPr algn="just"/>
            <a:r>
              <a:rPr lang="fr-FR" sz="4000" dirty="0" smtClean="0">
                <a:solidFill>
                  <a:srgbClr val="FC0AFC"/>
                </a:solidFill>
                <a:latin typeface="Arial Rounded MT Bold" pitchFamily="34" charset="0"/>
              </a:rPr>
              <a:t>Mt 10:1 </a:t>
            </a:r>
            <a:r>
              <a:rPr lang="fr-FR" sz="4000" dirty="0" smtClean="0">
                <a:solidFill>
                  <a:srgbClr val="00FF00"/>
                </a:solidFill>
                <a:latin typeface="Arial Rounded MT Bold" pitchFamily="34" charset="0"/>
              </a:rPr>
              <a:t>¶ Puis, ayant appelé ses douze disciples, il leur donna le pouvoir de chasser les esprits impurs, et de guérir toute maladie et toute infirmité</a:t>
            </a:r>
            <a:r>
              <a:rPr lang="fr-FR" sz="4000" dirty="0" smtClean="0">
                <a:solidFill>
                  <a:srgbClr val="00FF00"/>
                </a:solidFill>
                <a:latin typeface="Arial Rounded MT Bold" pitchFamily="34" charset="0"/>
              </a:rPr>
              <a:t>.</a:t>
            </a:r>
            <a:endParaRPr lang="en-US" sz="4000" dirty="0" smtClean="0">
              <a:solidFill>
                <a:srgbClr val="00FF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Mr </a:t>
            </a:r>
            <a:r>
              <a:rPr lang="fr-FR" sz="4400" dirty="0" smtClean="0">
                <a:latin typeface="Arial Rounded MT Bold" pitchFamily="34" charset="0"/>
              </a:rPr>
              <a:t>3:14 Il en établit douze, pour les avoir avec lui, (3:15) et pour les envoyer prêcher 15 avec le pouvoir de chasser les démons.</a:t>
            </a:r>
            <a:endParaRPr lang="en-US" sz="4400" dirty="0" smtClean="0">
              <a:latin typeface="Arial Rounded MT Bold" pitchFamily="34" charset="0"/>
            </a:endParaRPr>
          </a:p>
          <a:p>
            <a:pPr lvl="0" algn="just"/>
            <a:r>
              <a:rPr lang="fr-FR" sz="4400" dirty="0" smtClean="0">
                <a:solidFill>
                  <a:srgbClr val="00FF00"/>
                </a:solidFill>
                <a:latin typeface="Arial Rounded MT Bold" pitchFamily="34" charset="0"/>
              </a:rPr>
              <a:t>Certains veulent se faire appeler apôtres comme un titre honorifique à ajouter à leurs noms</a:t>
            </a:r>
            <a:r>
              <a:rPr lang="fr-FR"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Pourquoi </a:t>
            </a:r>
            <a:r>
              <a:rPr lang="fr-FR" sz="4000" dirty="0" smtClean="0">
                <a:latin typeface="Arial Rounded MT Bold" pitchFamily="34" charset="0"/>
              </a:rPr>
              <a:t>12 ?</a:t>
            </a:r>
            <a:endParaRPr lang="en-US" sz="4000" dirty="0" smtClean="0">
              <a:latin typeface="Arial Rounded MT Bold" pitchFamily="34" charset="0"/>
            </a:endParaRPr>
          </a:p>
          <a:p>
            <a:pPr lvl="0" algn="just"/>
            <a:r>
              <a:rPr lang="fr-FR" sz="4000" dirty="0" smtClean="0">
                <a:solidFill>
                  <a:srgbClr val="00FF00"/>
                </a:solidFill>
                <a:latin typeface="Arial Rounded MT Bold" pitchFamily="34" charset="0"/>
              </a:rPr>
              <a:t>Le numéro 12 est un chiffre complet. 12 mois dans l’année, 12 tributs d’Israël, 12 disciples pour former la nouvelle alliance.</a:t>
            </a:r>
            <a:endParaRPr lang="en-US" sz="4000" dirty="0" smtClean="0">
              <a:solidFill>
                <a:srgbClr val="00FF00"/>
              </a:solidFill>
              <a:latin typeface="Arial Rounded MT Bold" pitchFamily="34" charset="0"/>
            </a:endParaRPr>
          </a:p>
          <a:p>
            <a:pPr lvl="0" algn="just"/>
            <a:r>
              <a:rPr lang="fr-FR" sz="4000" dirty="0" smtClean="0">
                <a:latin typeface="Arial Rounded MT Bold" pitchFamily="34" charset="0"/>
              </a:rPr>
              <a:t>Il y a certains numéros comme </a:t>
            </a:r>
            <a:r>
              <a:rPr lang="fr-FR" sz="4000" dirty="0" smtClean="0">
                <a:solidFill>
                  <a:srgbClr val="FFC000"/>
                </a:solidFill>
                <a:latin typeface="Arial Rounded MT Bold" pitchFamily="34" charset="0"/>
              </a:rPr>
              <a:t>1, 3, 7, 9, 12, 24, 70, 12x12=144</a:t>
            </a:r>
            <a:r>
              <a:rPr lang="fr-FR" sz="4000" dirty="0" smtClean="0">
                <a:latin typeface="Arial Rounded MT Bold" pitchFamily="34" charset="0"/>
              </a:rPr>
              <a:t> qui ont des significations pour Dieu.</a:t>
            </a:r>
            <a:endParaRPr lang="en-US" sz="4000" dirty="0" smtClean="0">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algn="ctr">
              <a:buNone/>
            </a:pPr>
            <a:r>
              <a:rPr lang="fr-FR" sz="4000" b="1" dirty="0" smtClean="0">
                <a:solidFill>
                  <a:schemeClr val="bg1"/>
                </a:solidFill>
                <a:latin typeface="Arial Rounded MT Bold" pitchFamily="34" charset="0"/>
              </a:rPr>
              <a:t>LES NOMS DES APOTRES</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14 Simon, qu'il nomma Pierre; André, son frère; Jacques; Jean; Philippe; Barthélemy;</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15 Matthieu; Thomas; Jacques, fils d'Alphée; Simon, appelé le zélote;</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16 Jude, fils de Jacques; et Judas </a:t>
            </a:r>
            <a:r>
              <a:rPr lang="fr-FR" sz="4000" dirty="0" err="1" smtClean="0">
                <a:solidFill>
                  <a:srgbClr val="FFFF00"/>
                </a:solidFill>
                <a:latin typeface="Arial Rounded MT Bold" pitchFamily="34" charset="0"/>
              </a:rPr>
              <a:t>Iscariot</a:t>
            </a:r>
            <a:r>
              <a:rPr lang="fr-FR" sz="4000" dirty="0" smtClean="0">
                <a:solidFill>
                  <a:srgbClr val="FFFF00"/>
                </a:solidFill>
                <a:latin typeface="Arial Rounded MT Bold" pitchFamily="34" charset="0"/>
              </a:rPr>
              <a:t>, qui devint traître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fontScale="92500" lnSpcReduction="20000"/>
          </a:bodyPr>
          <a:lstStyle/>
          <a:p>
            <a:pPr lvl="0" algn="just"/>
            <a:r>
              <a:rPr lang="fr-FR" sz="4000" dirty="0" smtClean="0">
                <a:solidFill>
                  <a:schemeClr val="bg1"/>
                </a:solidFill>
                <a:latin typeface="Arial Rounded MT Bold" pitchFamily="34" charset="0"/>
              </a:rPr>
              <a:t>Nous </a:t>
            </a:r>
            <a:r>
              <a:rPr lang="fr-FR" sz="4000" dirty="0" smtClean="0">
                <a:solidFill>
                  <a:schemeClr val="bg1"/>
                </a:solidFill>
                <a:latin typeface="Arial Rounded MT Bold" pitchFamily="34" charset="0"/>
              </a:rPr>
              <a:t>nommons des personnes au service de Dieu sous des critères purement charnelles.</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Maintenant, la formation académique va au premier rang, ensuite c’est l’apparence, l’articulation et le savoir faire qui nous attirent, ensuite réalisation, conduite, attestation de foi, crainte pour Dieu, et finalement onction et appel.</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Dieu avait bien dit à Samuel que l’homme regarde à ce qui frappe les yeux, mais Dieu regarde au cœur</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fontScale="92500"/>
          </a:bodyPr>
          <a:lstStyle/>
          <a:p>
            <a:pPr lvl="0" algn="just"/>
            <a:r>
              <a:rPr lang="fr-FR" sz="4000" dirty="0" smtClean="0">
                <a:solidFill>
                  <a:schemeClr val="bg1"/>
                </a:solidFill>
                <a:latin typeface="Arial Rounded MT Bold" pitchFamily="34" charset="0"/>
              </a:rPr>
              <a:t>Le </a:t>
            </a:r>
            <a:r>
              <a:rPr lang="fr-FR" sz="4000" dirty="0" smtClean="0">
                <a:solidFill>
                  <a:schemeClr val="bg1"/>
                </a:solidFill>
                <a:latin typeface="Arial Rounded MT Bold" pitchFamily="34" charset="0"/>
              </a:rPr>
              <a:t>premier corps des Apôtres était sélectionné par Dieu Lui-même qui connait le pourquoi de toute chose.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La volonté de Dieu s’aligne toujours à son plan eternel.</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Les composants du premier corps apostolique étaient des hommes ordinaires. </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La majorité d’entre eux était des pêcheurs de poissons devenant  pêcheurs d’hommes</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lnSpcReduction="10000"/>
          </a:bodyPr>
          <a:lstStyle/>
          <a:p>
            <a:pPr lvl="0" algn="just"/>
            <a:r>
              <a:rPr lang="fr-FR" sz="4000" dirty="0" smtClean="0">
                <a:solidFill>
                  <a:schemeClr val="bg1"/>
                </a:solidFill>
                <a:latin typeface="Arial Rounded MT Bold" pitchFamily="34" charset="0"/>
              </a:rPr>
              <a:t>Matthieu </a:t>
            </a:r>
            <a:r>
              <a:rPr lang="fr-FR" sz="4000" dirty="0" smtClean="0">
                <a:solidFill>
                  <a:schemeClr val="bg1"/>
                </a:solidFill>
                <a:latin typeface="Arial Rounded MT Bold" pitchFamily="34" charset="0"/>
              </a:rPr>
              <a:t>était un publicain, Simon le zélote (secte stricte, révoltant, religieux et politique), Thomas homme véridique mais sans foi, Barthelemy ou </a:t>
            </a:r>
            <a:r>
              <a:rPr lang="fr-FR" sz="4000" dirty="0" err="1" smtClean="0">
                <a:solidFill>
                  <a:schemeClr val="bg1"/>
                </a:solidFill>
                <a:latin typeface="Arial Rounded MT Bold" pitchFamily="34" charset="0"/>
              </a:rPr>
              <a:t>Nathanaël</a:t>
            </a:r>
            <a:r>
              <a:rPr lang="fr-FR" sz="4000" dirty="0" smtClean="0">
                <a:solidFill>
                  <a:schemeClr val="bg1"/>
                </a:solidFill>
                <a:latin typeface="Arial Rounded MT Bold" pitchFamily="34" charset="0"/>
              </a:rPr>
              <a:t> était un homme sans fraude.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Certains des apôtres avaient des motifs de grandeur et voulaient être placés à la droite et à la gauche de Jésus dans son royaume terrestre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dirty="0" smtClean="0">
                <a:solidFill>
                  <a:schemeClr val="bg1"/>
                </a:solidFill>
                <a:latin typeface="Arial Rounded MT Bold" pitchFamily="34" charset="0"/>
              </a:rPr>
              <a:t>Au </a:t>
            </a:r>
            <a:r>
              <a:rPr lang="fr-FR" sz="4000" dirty="0" smtClean="0">
                <a:solidFill>
                  <a:schemeClr val="bg1"/>
                </a:solidFill>
                <a:latin typeface="Arial Rounded MT Bold" pitchFamily="34" charset="0"/>
              </a:rPr>
              <a:t>moins un des apôtres était un hommes de lettre et de moyens financiers considérables.</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Ces premiers apôtres allèrent prouver leur raison d’être après la naissance de l’Eglise au jour de la Pentecôte. </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Est-ce que le titre d’apôtres est encore relevant pour l’Eglise d’aujourd’hui </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dirty="0" smtClean="0">
                <a:solidFill>
                  <a:schemeClr val="bg1"/>
                </a:solidFill>
                <a:latin typeface="Arial Rounded MT Bold" pitchFamily="34" charset="0"/>
              </a:rPr>
              <a:t>Oui </a:t>
            </a:r>
            <a:r>
              <a:rPr lang="fr-FR" sz="4000" dirty="0" smtClean="0">
                <a:solidFill>
                  <a:schemeClr val="bg1"/>
                </a:solidFill>
                <a:latin typeface="Arial Rounded MT Bold" pitchFamily="34" charset="0"/>
              </a:rPr>
              <a:t>dans un sens général car Dieu continue à mettre appart des gens pour le service de son Eglise.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Non si quelqu’un veut s’égaler aux premiers Apôtres par le titre.</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Le nombre 12 était si important qu’il a fallu que Judas soit remplacé avant la venue du Saint Esprit</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dirty="0" smtClean="0">
                <a:solidFill>
                  <a:schemeClr val="bg1"/>
                </a:solidFill>
                <a:latin typeface="Arial Rounded MT Bold" pitchFamily="34" charset="0"/>
              </a:rPr>
              <a:t>Certains </a:t>
            </a:r>
            <a:r>
              <a:rPr lang="fr-FR" sz="4000" dirty="0" smtClean="0">
                <a:solidFill>
                  <a:schemeClr val="bg1"/>
                </a:solidFill>
                <a:latin typeface="Arial Rounded MT Bold" pitchFamily="34" charset="0"/>
              </a:rPr>
              <a:t>pensent que c’était vraiment Paul qui avait remplacé Judas dans les annales de Dieu, la bible ne le mentionne pas.</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Cessez de vous faire appeler Apôtres, cela crée de la confusion dans le corps de Christ.</a:t>
            </a:r>
            <a:endParaRPr lang="en-US" sz="4000" dirty="0" smtClean="0">
              <a:solidFill>
                <a:srgbClr val="FFFF00"/>
              </a:solidFill>
              <a:latin typeface="Arial Rounded MT Bold" pitchFamily="34" charset="0"/>
            </a:endParaRPr>
          </a:p>
          <a:p>
            <a:pPr lvl="0" algn="just"/>
            <a:r>
              <a:rPr lang="fr-FR" sz="4000" dirty="0" smtClean="0">
                <a:solidFill>
                  <a:schemeClr val="bg1"/>
                </a:solidFill>
                <a:latin typeface="Arial Rounded MT Bold" pitchFamily="34" charset="0"/>
              </a:rPr>
              <a:t>Si vous avez l’appel d’un apôtre, administrez comme en étant, mais,  gardez le nom de frère ou pasteur</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dirty="0" smtClean="0">
                <a:solidFill>
                  <a:schemeClr val="bg1"/>
                </a:solidFill>
                <a:latin typeface="Arial Rounded MT Bold" pitchFamily="34" charset="0"/>
              </a:rPr>
              <a:t>Jésus </a:t>
            </a:r>
            <a:r>
              <a:rPr lang="fr-FR" sz="4000" dirty="0" smtClean="0">
                <a:solidFill>
                  <a:schemeClr val="bg1"/>
                </a:solidFill>
                <a:latin typeface="Arial Rounded MT Bold" pitchFamily="34" charset="0"/>
              </a:rPr>
              <a:t>s’identifiait beaucoup plus comme Fils de l’homme que Fils de Dieu alors qu’il était les deux à 100%.</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C’est par folie de grandeur que certains se font appeler apôtres. Ils n’ont soucis que pour leurs propres ministères pour ne pas dire royaumes.</a:t>
            </a:r>
            <a:endParaRPr lang="en-US" sz="4000" dirty="0" smtClean="0">
              <a:solidFill>
                <a:srgbClr val="FFFF00"/>
              </a:solidFill>
              <a:latin typeface="Arial Rounded MT Bold" pitchFamily="34" charset="0"/>
            </a:endParaRPr>
          </a:p>
          <a:p>
            <a:pPr algn="just"/>
            <a:endParaRPr lang="en-US" sz="4000" dirty="0">
              <a:solidFill>
                <a:srgbClr val="FFFF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85000" lnSpcReduction="10000"/>
          </a:bodyPr>
          <a:lstStyle/>
          <a:p>
            <a:pPr algn="ctr">
              <a:buNone/>
            </a:pPr>
            <a:r>
              <a:rPr lang="fr-FR" sz="4800" dirty="0" smtClean="0">
                <a:solidFill>
                  <a:srgbClr val="002060"/>
                </a:solidFill>
                <a:latin typeface="Arial Rounded MT Bold" pitchFamily="34" charset="0"/>
              </a:rPr>
              <a:t>L’APPEL DE PIERRE</a:t>
            </a:r>
            <a:endParaRPr lang="en-US" sz="4800" dirty="0" smtClean="0">
              <a:solidFill>
                <a:srgbClr val="002060"/>
              </a:solidFill>
              <a:latin typeface="Arial Rounded MT Bold" pitchFamily="34" charset="0"/>
            </a:endParaRPr>
          </a:p>
          <a:p>
            <a:pPr lvl="0" algn="just"/>
            <a:r>
              <a:rPr lang="fr-FR" sz="4800" dirty="0" smtClean="0">
                <a:latin typeface="Arial Rounded MT Bold" pitchFamily="34" charset="0"/>
              </a:rPr>
              <a:t>Le nom de Pierre est toujours en tête de liste peut être à cause de son caractère impétueux.</a:t>
            </a:r>
            <a:endParaRPr lang="en-US" sz="4800" dirty="0" smtClean="0">
              <a:latin typeface="Arial Rounded MT Bold" pitchFamily="34" charset="0"/>
            </a:endParaRPr>
          </a:p>
          <a:p>
            <a:pPr lvl="0" algn="just"/>
            <a:r>
              <a:rPr lang="fr-FR" sz="4800" dirty="0" smtClean="0">
                <a:solidFill>
                  <a:srgbClr val="002060"/>
                </a:solidFill>
                <a:latin typeface="Arial Rounded MT Bold" pitchFamily="34" charset="0"/>
              </a:rPr>
              <a:t>L’appel de Pierre a été multidimensionnel. Son frère André fut le premier a l’introduire à Jésus.</a:t>
            </a:r>
            <a:endParaRPr lang="en-US" sz="4800" dirty="0" smtClean="0">
              <a:solidFill>
                <a:srgbClr val="002060"/>
              </a:solidFill>
              <a:latin typeface="Arial Rounded MT Bold" pitchFamily="34" charset="0"/>
            </a:endParaRPr>
          </a:p>
          <a:p>
            <a:pPr lvl="0" algn="just"/>
            <a:r>
              <a:rPr lang="fr-FR" sz="4800" dirty="0" smtClean="0">
                <a:latin typeface="Arial Rounded MT Bold" pitchFamily="34" charset="0"/>
              </a:rPr>
              <a:t>Jésus appelle Pierre à laisser sa profession de pêcheur et à le suivre à plein temps. </a:t>
            </a:r>
            <a:endParaRPr lang="en-US" sz="48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85000" lnSpcReduction="20000"/>
          </a:bodyPr>
          <a:lstStyle/>
          <a:p>
            <a:pPr lvl="0" algn="just"/>
            <a:r>
              <a:rPr lang="fr-FR" sz="4800" dirty="0" smtClean="0">
                <a:latin typeface="Arial Rounded MT Bold" pitchFamily="34" charset="0"/>
              </a:rPr>
              <a:t>Ici </a:t>
            </a:r>
            <a:r>
              <a:rPr lang="fr-FR" sz="4800" dirty="0" smtClean="0">
                <a:latin typeface="Arial Rounded MT Bold" pitchFamily="34" charset="0"/>
              </a:rPr>
              <a:t>dans Luc chapitre 6, Pierre est sélecté pour être des douze  colonnes de l’Eglise.</a:t>
            </a:r>
            <a:endParaRPr lang="en-US" sz="4800" dirty="0" smtClean="0">
              <a:latin typeface="Arial Rounded MT Bold" pitchFamily="34" charset="0"/>
            </a:endParaRPr>
          </a:p>
          <a:p>
            <a:pPr lvl="0" algn="just"/>
            <a:r>
              <a:rPr lang="fr-FR" sz="4800" dirty="0" smtClean="0">
                <a:solidFill>
                  <a:srgbClr val="002060"/>
                </a:solidFill>
                <a:latin typeface="Arial Rounded MT Bold" pitchFamily="34" charset="0"/>
              </a:rPr>
              <a:t>Après une déclaration formelle sur  l’identité du Christ, Jésus prononce </a:t>
            </a:r>
            <a:r>
              <a:rPr lang="fr-FR" sz="4800" dirty="0" smtClean="0">
                <a:solidFill>
                  <a:srgbClr val="460000"/>
                </a:solidFill>
                <a:latin typeface="Arial Rounded MT Bold" pitchFamily="34" charset="0"/>
              </a:rPr>
              <a:t>« Tu es Pierre et sur cette pierre je bâtirai mon Église. »</a:t>
            </a:r>
            <a:endParaRPr lang="en-US" sz="4800" dirty="0" smtClean="0">
              <a:solidFill>
                <a:srgbClr val="460000"/>
              </a:solidFill>
              <a:latin typeface="Arial Rounded MT Bold" pitchFamily="34" charset="0"/>
            </a:endParaRPr>
          </a:p>
          <a:p>
            <a:pPr lvl="0" algn="just"/>
            <a:r>
              <a:rPr lang="fr-FR" sz="4800" dirty="0" smtClean="0">
                <a:latin typeface="Arial Rounded MT Bold" pitchFamily="34" charset="0"/>
              </a:rPr>
              <a:t>Apres la résurrection, un autre appel a été fait à Pierre de paitre le troupeau du Seigneur sur base de son amour et de sa loyauté au Seigneur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Autofit/>
          </a:bodyPr>
          <a:lstStyle/>
          <a:p>
            <a:pPr lvl="0" algn="just"/>
            <a:r>
              <a:rPr lang="fr-FR" sz="3800" dirty="0" smtClean="0">
                <a:latin typeface="Arial Rounded MT Bold" pitchFamily="34" charset="0"/>
              </a:rPr>
              <a:t>Le </a:t>
            </a:r>
            <a:r>
              <a:rPr lang="fr-FR" sz="3800" dirty="0" smtClean="0">
                <a:latin typeface="Arial Rounded MT Bold" pitchFamily="34" charset="0"/>
              </a:rPr>
              <a:t>jour de la Pentecôte, ce fut au travers de Pierre que le Saint Esprit amena 3000 âmes à la conversion.  </a:t>
            </a:r>
            <a:endParaRPr lang="en-US" sz="3800" dirty="0" smtClean="0">
              <a:latin typeface="Arial Rounded MT Bold" pitchFamily="34" charset="0"/>
            </a:endParaRPr>
          </a:p>
          <a:p>
            <a:pPr lvl="0" algn="just"/>
            <a:r>
              <a:rPr lang="fr-FR" sz="3800" dirty="0" smtClean="0">
                <a:solidFill>
                  <a:srgbClr val="460000"/>
                </a:solidFill>
                <a:latin typeface="Arial Rounded MT Bold" pitchFamily="34" charset="0"/>
              </a:rPr>
              <a:t>Les 12 apôtres étaient de genre masculin.</a:t>
            </a:r>
            <a:endParaRPr lang="en-US" sz="3800" dirty="0" smtClean="0">
              <a:solidFill>
                <a:srgbClr val="460000"/>
              </a:solidFill>
              <a:latin typeface="Arial Rounded MT Bold" pitchFamily="34" charset="0"/>
            </a:endParaRPr>
          </a:p>
          <a:p>
            <a:pPr lvl="0" algn="just"/>
            <a:r>
              <a:rPr lang="fr-FR" sz="3800" dirty="0" smtClean="0">
                <a:latin typeface="Arial Rounded MT Bold" pitchFamily="34" charset="0"/>
              </a:rPr>
              <a:t>Les 12 apôtres étaient de la Galilée à l’exception peut-être Judas </a:t>
            </a:r>
            <a:r>
              <a:rPr lang="fr-FR" sz="3800" dirty="0" err="1" smtClean="0">
                <a:latin typeface="Arial Rounded MT Bold" pitchFamily="34" charset="0"/>
              </a:rPr>
              <a:t>Iscariot</a:t>
            </a:r>
            <a:r>
              <a:rPr lang="fr-FR" sz="3800" dirty="0" smtClean="0">
                <a:latin typeface="Arial Rounded MT Bold" pitchFamily="34" charset="0"/>
              </a:rPr>
              <a:t>.</a:t>
            </a:r>
            <a:endParaRPr lang="en-US" sz="3800" dirty="0" smtClean="0">
              <a:latin typeface="Arial Rounded MT Bold" pitchFamily="34" charset="0"/>
            </a:endParaRPr>
          </a:p>
          <a:p>
            <a:pPr lvl="0" algn="just"/>
            <a:r>
              <a:rPr lang="fr-FR" sz="3800" dirty="0" smtClean="0">
                <a:solidFill>
                  <a:srgbClr val="460000"/>
                </a:solidFill>
                <a:latin typeface="Arial Rounded MT Bold" pitchFamily="34" charset="0"/>
              </a:rPr>
              <a:t>Cela produirait un choc culturel de faire inclusion d’une femme parmi les 12 premiers apôtres au temps de Jésus</a:t>
            </a:r>
            <a:r>
              <a:rPr lang="fr-FR" sz="3800" dirty="0" smtClean="0">
                <a:solidFill>
                  <a:srgbClr val="460000"/>
                </a:solidFill>
                <a:latin typeface="Arial Rounded MT Bold" pitchFamily="34" charset="0"/>
              </a:rPr>
              <a:t>.</a:t>
            </a:r>
            <a:endParaRPr lang="en-US" sz="3800" dirty="0" smtClean="0">
              <a:solidFill>
                <a:srgbClr val="46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20000"/>
          </a:bodyPr>
          <a:lstStyle/>
          <a:p>
            <a:pPr lvl="0" algn="just"/>
            <a:r>
              <a:rPr lang="fr-FR" sz="4800" dirty="0" smtClean="0">
                <a:latin typeface="Arial Rounded MT Bold" pitchFamily="34" charset="0"/>
              </a:rPr>
              <a:t>Dans </a:t>
            </a:r>
            <a:r>
              <a:rPr lang="fr-FR" sz="4800" dirty="0" smtClean="0">
                <a:latin typeface="Arial Rounded MT Bold" pitchFamily="34" charset="0"/>
              </a:rPr>
              <a:t>la Chambre Haute, d’entres les disciples de Jésus qui attendaient la venue du Saint Esprit, il y avait des femmes.</a:t>
            </a:r>
            <a:endParaRPr lang="en-US" sz="4800" dirty="0" smtClean="0">
              <a:latin typeface="Arial Rounded MT Bold" pitchFamily="34" charset="0"/>
            </a:endParaRPr>
          </a:p>
          <a:p>
            <a:pPr lvl="0" algn="just"/>
            <a:r>
              <a:rPr lang="fr-FR" sz="4800" dirty="0" smtClean="0">
                <a:solidFill>
                  <a:srgbClr val="460000"/>
                </a:solidFill>
                <a:latin typeface="Arial Rounded MT Bold" pitchFamily="34" charset="0"/>
              </a:rPr>
              <a:t>Ces 12 allèrent être convoqués par Jésus à chaque fois qu’il nécessitait un consensus.</a:t>
            </a:r>
            <a:endParaRPr lang="en-US" sz="4800" dirty="0" smtClean="0">
              <a:solidFill>
                <a:srgbClr val="460000"/>
              </a:solidFill>
              <a:latin typeface="Arial Rounded MT Bold" pitchFamily="34" charset="0"/>
            </a:endParaRPr>
          </a:p>
          <a:p>
            <a:pPr lvl="0" algn="just"/>
            <a:r>
              <a:rPr lang="fr-FR" sz="4800" dirty="0" smtClean="0">
                <a:latin typeface="Arial Rounded MT Bold" pitchFamily="34" charset="0"/>
              </a:rPr>
              <a:t>Ils allèrent restés dans l’enseignement et la prière et déléguer les autres taches non majeures aux autres.</a:t>
            </a:r>
            <a:endParaRPr lang="en-US" sz="48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000" b="1" dirty="0" smtClean="0">
                <a:solidFill>
                  <a:srgbClr val="C00000"/>
                </a:solidFill>
                <a:latin typeface="Arial Rounded MT Bold" pitchFamily="34" charset="0"/>
              </a:rPr>
              <a:t>LE MINISTÈRE DE JÉSUS CONTINUE</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17 Il descendit avec eux, et s'arrêta sur un plateau, où se trouvaient une foule de ses disciples et une multitude de peuple de toute la Judée, de Jérusalem, et de la contrée maritime de Tyr et de Sidon. Ils étaient venus pour l'entendre, et pour être guéris de leurs maladies.</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18 Ceux qui étaient tourmentés par des esprits impurs étaient guéris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000" dirty="0" smtClean="0">
                <a:latin typeface="Arial Rounded MT Bold" pitchFamily="34" charset="0"/>
              </a:rPr>
              <a:t>19 </a:t>
            </a:r>
            <a:r>
              <a:rPr lang="fr-FR" sz="4000" dirty="0" smtClean="0">
                <a:latin typeface="Arial Rounded MT Bold" pitchFamily="34" charset="0"/>
              </a:rPr>
              <a:t>Et toute la foule cherchait à le toucher, parce qu'une force sortait de lui et les guérissait tous.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 ministère de Jésus était devenu trop étendu pour pouvoir le gérer lui seul, donc il y fallait d’autres avec lui opérant avec la même puissance et le même mandat.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Le diable voulait que Jésus l’adore afin de faire part de son audience, et voilà dans moins de deux ans, la popularité de Jésus était déjà incontrôlable jusqu’à la cime.</a:t>
            </a:r>
            <a:endParaRPr lang="en-US" sz="40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ctr">
              <a:buNone/>
            </a:pPr>
            <a:r>
              <a:rPr lang="fr-FR" sz="4000" b="1" dirty="0" smtClean="0">
                <a:solidFill>
                  <a:srgbClr val="460000"/>
                </a:solidFill>
                <a:latin typeface="Arial Rounded MT Bold" pitchFamily="34" charset="0"/>
              </a:rPr>
              <a:t>LE SERMON SUR LA MONTAGNE</a:t>
            </a:r>
            <a:endParaRPr lang="en-US" sz="4000" dirty="0" smtClean="0">
              <a:solidFill>
                <a:srgbClr val="460000"/>
              </a:solidFill>
              <a:latin typeface="Arial Rounded MT Bold" pitchFamily="34" charset="0"/>
            </a:endParaRPr>
          </a:p>
          <a:p>
            <a:pPr algn="just"/>
            <a:r>
              <a:rPr lang="fr-FR" sz="4000" dirty="0" smtClean="0">
                <a:solidFill>
                  <a:srgbClr val="C00000"/>
                </a:solidFill>
                <a:latin typeface="Arial Rounded MT Bold" pitchFamily="34" charset="0"/>
              </a:rPr>
              <a:t>20 ¶ Alors Jésus, levant les yeux sur ses disciples, dit: </a:t>
            </a:r>
            <a:endParaRPr lang="en-US" sz="4000" dirty="0" smtClean="0">
              <a:solidFill>
                <a:srgbClr val="C00000"/>
              </a:solidFill>
              <a:latin typeface="Arial Rounded MT Bold" pitchFamily="34" charset="0"/>
            </a:endParaRPr>
          </a:p>
          <a:p>
            <a:pPr algn="just"/>
            <a:r>
              <a:rPr lang="fr-FR" sz="4000" dirty="0" smtClean="0">
                <a:solidFill>
                  <a:srgbClr val="460000"/>
                </a:solidFill>
                <a:latin typeface="Arial Rounded MT Bold" pitchFamily="34" charset="0"/>
              </a:rPr>
              <a:t>Heureux</a:t>
            </a:r>
            <a:r>
              <a:rPr lang="fr-FR" sz="4000" dirty="0" smtClean="0">
                <a:solidFill>
                  <a:srgbClr val="C00000"/>
                </a:solidFill>
                <a:latin typeface="Arial Rounded MT Bold" pitchFamily="34" charset="0"/>
              </a:rPr>
              <a:t> vous qui êtes pauvres, car le royaume de Dieu est à vous!</a:t>
            </a:r>
            <a:endParaRPr lang="en-US" sz="4000" dirty="0" smtClean="0">
              <a:solidFill>
                <a:srgbClr val="C00000"/>
              </a:solidFill>
              <a:latin typeface="Arial Rounded MT Bold" pitchFamily="34" charset="0"/>
            </a:endParaRPr>
          </a:p>
          <a:p>
            <a:pPr algn="just"/>
            <a:r>
              <a:rPr lang="fr-FR" sz="4000" dirty="0" smtClean="0">
                <a:solidFill>
                  <a:srgbClr val="460000"/>
                </a:solidFill>
                <a:latin typeface="Arial Rounded MT Bold" pitchFamily="34" charset="0"/>
              </a:rPr>
              <a:t>21 Heureux </a:t>
            </a:r>
            <a:r>
              <a:rPr lang="fr-FR" sz="4000" dirty="0" smtClean="0">
                <a:solidFill>
                  <a:srgbClr val="C00000"/>
                </a:solidFill>
                <a:latin typeface="Arial Rounded MT Bold" pitchFamily="34" charset="0"/>
              </a:rPr>
              <a:t>vous qui avez faim maintenant, car vous serez rassasiés!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 </a:t>
            </a:r>
            <a:r>
              <a:rPr lang="fr-FR" sz="4000" dirty="0" smtClean="0">
                <a:solidFill>
                  <a:srgbClr val="460000"/>
                </a:solidFill>
                <a:latin typeface="Arial Rounded MT Bold" pitchFamily="34" charset="0"/>
              </a:rPr>
              <a:t>Heureux</a:t>
            </a:r>
            <a:r>
              <a:rPr lang="fr-FR" sz="4000" dirty="0" smtClean="0">
                <a:solidFill>
                  <a:srgbClr val="C00000"/>
                </a:solidFill>
                <a:latin typeface="Arial Rounded MT Bold" pitchFamily="34" charset="0"/>
              </a:rPr>
              <a:t> vous qui pleurez maintenant, car vous serez dans la joie</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000" dirty="0" smtClean="0">
                <a:solidFill>
                  <a:srgbClr val="C00000"/>
                </a:solidFill>
                <a:latin typeface="Arial Rounded MT Bold" pitchFamily="34" charset="0"/>
              </a:rPr>
              <a:t>22 </a:t>
            </a:r>
            <a:r>
              <a:rPr lang="fr-FR" sz="4000" dirty="0" smtClean="0">
                <a:solidFill>
                  <a:srgbClr val="460000"/>
                </a:solidFill>
                <a:latin typeface="Arial Rounded MT Bold" pitchFamily="34" charset="0"/>
              </a:rPr>
              <a:t>Heureux serez-vous</a:t>
            </a:r>
            <a:r>
              <a:rPr lang="fr-FR" sz="4000" dirty="0" smtClean="0">
                <a:solidFill>
                  <a:srgbClr val="C00000"/>
                </a:solidFill>
                <a:latin typeface="Arial Rounded MT Bold" pitchFamily="34" charset="0"/>
              </a:rPr>
              <a:t>, lorsque les hommes vous haïront, lorsqu'on vous chassera, vous outragera, et qu'on rejettera votre nom comme infâme, à cause du Fils de l'homme!</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23 </a:t>
            </a:r>
            <a:r>
              <a:rPr lang="fr-FR" sz="4000" dirty="0" smtClean="0">
                <a:solidFill>
                  <a:srgbClr val="460000"/>
                </a:solidFill>
                <a:latin typeface="Arial Rounded MT Bold" pitchFamily="34" charset="0"/>
              </a:rPr>
              <a:t>Réjouissez-vous en ce jour-là </a:t>
            </a:r>
            <a:r>
              <a:rPr lang="fr-FR" sz="4000" dirty="0" smtClean="0">
                <a:solidFill>
                  <a:srgbClr val="C00000"/>
                </a:solidFill>
                <a:latin typeface="Arial Rounded MT Bold" pitchFamily="34" charset="0"/>
              </a:rPr>
              <a:t>et tressaillez d'allégresse, parce que votre récompense sera grande dans le ciel; </a:t>
            </a:r>
            <a:r>
              <a:rPr lang="fr-FR" sz="4000" dirty="0" smtClean="0">
                <a:solidFill>
                  <a:srgbClr val="C00000"/>
                </a:solidFill>
                <a:latin typeface="Arial Rounded MT Bold" pitchFamily="34" charset="0"/>
              </a:rPr>
              <a:t>car </a:t>
            </a:r>
            <a:r>
              <a:rPr lang="fr-FR" sz="4000" dirty="0" smtClean="0">
                <a:solidFill>
                  <a:srgbClr val="C00000"/>
                </a:solidFill>
                <a:latin typeface="Arial Rounded MT Bold" pitchFamily="34" charset="0"/>
              </a:rPr>
              <a:t>c'est ainsi que leurs pères traitaient les prophètes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000" dirty="0" smtClean="0">
                <a:solidFill>
                  <a:srgbClr val="C00000"/>
                </a:solidFill>
                <a:latin typeface="Arial Rounded MT Bold" pitchFamily="34" charset="0"/>
              </a:rPr>
              <a:t>24 </a:t>
            </a:r>
            <a:r>
              <a:rPr lang="fr-FR" sz="4000" dirty="0" smtClean="0">
                <a:solidFill>
                  <a:srgbClr val="C00000"/>
                </a:solidFill>
                <a:latin typeface="Arial Rounded MT Bold" pitchFamily="34" charset="0"/>
              </a:rPr>
              <a:t>Mais, </a:t>
            </a:r>
            <a:r>
              <a:rPr lang="fr-FR" sz="4000" dirty="0" smtClean="0">
                <a:latin typeface="Arial Rounded MT Bold" pitchFamily="34" charset="0"/>
              </a:rPr>
              <a:t>malheur à vous</a:t>
            </a:r>
            <a:r>
              <a:rPr lang="fr-FR" sz="4000" dirty="0" smtClean="0">
                <a:solidFill>
                  <a:srgbClr val="C00000"/>
                </a:solidFill>
                <a:latin typeface="Arial Rounded MT Bold" pitchFamily="34" charset="0"/>
              </a:rPr>
              <a:t>, riches, car vous avez votre consolation!</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25 </a:t>
            </a:r>
            <a:r>
              <a:rPr lang="fr-FR" sz="4000" dirty="0" smtClean="0">
                <a:latin typeface="Arial Rounded MT Bold" pitchFamily="34" charset="0"/>
              </a:rPr>
              <a:t>Malheur à vous </a:t>
            </a:r>
            <a:r>
              <a:rPr lang="fr-FR" sz="4000" dirty="0" smtClean="0">
                <a:solidFill>
                  <a:srgbClr val="C00000"/>
                </a:solidFill>
                <a:latin typeface="Arial Rounded MT Bold" pitchFamily="34" charset="0"/>
              </a:rPr>
              <a:t>qui êtes rassasiés, car vous aurez faim! </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Malheur à vous </a:t>
            </a:r>
            <a:r>
              <a:rPr lang="fr-FR" sz="4000" dirty="0" smtClean="0">
                <a:solidFill>
                  <a:srgbClr val="C00000"/>
                </a:solidFill>
                <a:latin typeface="Arial Rounded MT Bold" pitchFamily="34" charset="0"/>
              </a:rPr>
              <a:t>qui riez maintenant, car vous serez dans le deuil et dans les larmes!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26 </a:t>
            </a:r>
            <a:r>
              <a:rPr lang="fr-FR" sz="4000" dirty="0" smtClean="0">
                <a:latin typeface="Arial Rounded MT Bold" pitchFamily="34" charset="0"/>
              </a:rPr>
              <a:t>Malheur, lorsque tous les hommes diront du bien de vous</a:t>
            </a:r>
            <a:r>
              <a:rPr lang="fr-FR" sz="4000" dirty="0" smtClean="0">
                <a:solidFill>
                  <a:srgbClr val="C00000"/>
                </a:solidFill>
                <a:latin typeface="Arial Rounded MT Bold" pitchFamily="34" charset="0"/>
              </a:rPr>
              <a:t>, car c'est ainsi qu'agissaient leurs pères à l'égard des faux prophètes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solidFill>
                  <a:srgbClr val="C00000"/>
                </a:solidFill>
                <a:latin typeface="Arial Rounded MT Bold" pitchFamily="34" charset="0"/>
              </a:rPr>
              <a:t>Le </a:t>
            </a:r>
            <a:r>
              <a:rPr lang="fr-FR" sz="4000" dirty="0" smtClean="0">
                <a:solidFill>
                  <a:srgbClr val="C00000"/>
                </a:solidFill>
                <a:latin typeface="Arial Rounded MT Bold" pitchFamily="34" charset="0"/>
              </a:rPr>
              <a:t>Sermon sur la Montagne était très salutaire pour tous et surtout pour les nouveaux ordonnés.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L’Eglise d’aujourd’hui s’administre généralement à l’inverse du Sermon sur la Montagne.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Nous essayons  à éviter  tout ce qui pourrait nous causer nuisance à la merci de la Grande Commission du rachat des âmes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000" dirty="0" smtClean="0">
                <a:solidFill>
                  <a:srgbClr val="C00000"/>
                </a:solidFill>
                <a:latin typeface="Arial Rounded MT Bold" pitchFamily="34" charset="0"/>
              </a:rPr>
              <a:t>Nous </a:t>
            </a:r>
            <a:r>
              <a:rPr lang="fr-FR" sz="4000" dirty="0" smtClean="0">
                <a:solidFill>
                  <a:srgbClr val="C00000"/>
                </a:solidFill>
                <a:latin typeface="Arial Rounded MT Bold" pitchFamily="34" charset="0"/>
              </a:rPr>
              <a:t>voulons êtres aimés de tous, donc nous compromettons de prêcher le vrai évangile de grâce et de jugement.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Nous voulons attirer la plus grande foule à nous pour épanouir notre splendeur et non pour la gloire de Dieu.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Désirons tous la vie aisée non de cette terre mais celle qui durera pour toute l’éternité.</a:t>
            </a:r>
            <a:endParaRPr lang="en-US" sz="4000" dirty="0" smtClean="0">
              <a:solidFill>
                <a:srgbClr val="C00000"/>
              </a:solidFill>
              <a:latin typeface="Arial Rounded MT Bold" pitchFamily="34" charset="0"/>
            </a:endParaRPr>
          </a:p>
          <a:p>
            <a:pPr algn="r"/>
            <a:r>
              <a:rPr lang="fr-FR" sz="4000" dirty="0" smtClean="0">
                <a:latin typeface="Arial Rounded MT Bold" pitchFamily="34" charset="0"/>
              </a:rPr>
              <a:t>AMEN </a:t>
            </a:r>
            <a:r>
              <a:rPr lang="fr-FR" sz="4000" dirty="0" smtClean="0">
                <a:solidFill>
                  <a:srgbClr val="C00000"/>
                </a:solidFill>
                <a:latin typeface="Arial Rounded MT Bold" pitchFamily="34" charset="0"/>
              </a:rPr>
              <a:t>!</a:t>
            </a:r>
            <a:endParaRPr lang="en-US" sz="4000" dirty="0">
              <a:solidFill>
                <a:srgbClr val="C00000"/>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40000" lnSpcReduction="20000"/>
          </a:bodyPr>
          <a:lstStyle/>
          <a:p>
            <a:pPr algn="just"/>
            <a:r>
              <a:rPr lang="fr-FR" sz="4000" b="1" dirty="0" smtClean="0">
                <a:solidFill>
                  <a:srgbClr val="C00000"/>
                </a:solidFill>
                <a:latin typeface="Arial Rounded MT Bold" pitchFamily="34" charset="0"/>
              </a:rPr>
              <a:t>LE SERMON SUR LA MONTAGNE</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20 ¶ Alors Jésus, levant les yeux sur ses disciples, dit: </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Heureux vous qui êtes pauvres, car le royaume de Dieu est à vous!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21 Heureux vous qui avez faim maintenant, car vous serez rassasiés!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 Heureux vous qui pleurez maintenant, car vous serez dans la joie!</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22 Heureux serez-vous, lorsque les hommes vous haïront, lorsqu'on vous chassera, vous outragera, et qu'on rejettera votre nom comme infâme, à cause du Fils de l'homme!</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23 Réjouissez-vous en ce jour-là et tressaillez d'allégresse, parce que votre récompense sera grande dans le ciel; </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car c'est ainsi que leurs pères traitaient les prophètes.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24 Mais, malheur à vous, riches, car vous avez votre consolation!</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25 Malheur à vous qui êtes rassasiés, car vous aurez faim! </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Malheur à vous qui riez maintenant, car vous serez dans le deuil et dans les larmes!</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26 Malheur, lorsque tous les hommes diront du bien de vous, car c'est ainsi qu'agissaient leurs pères à l'égard des faux prophètes!</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Le Sermon sur la Montagne était très salutaire pour tous et surtout pour les nouveaux ordonnés.</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L’Eglise d’aujourd’hui s’administre généralement à l’inverse du Sermon sur la Montagne. </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Nous essayons  à éviter  tout ce qui pourrait nous causer nuisance à la merci de la Grande Commission du rachat des âmes.</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Nous voulons êtres aimés de tous, donc nous compromettons de prêcher le vrai évangile de grâce et de jugement.</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Nous voulons attirer la plus grande foule à nous pour épanouir notre splendeur et non pour la gloire de Dieu.</a:t>
            </a:r>
            <a:endParaRPr lang="en-US" sz="4000" dirty="0" smtClean="0">
              <a:solidFill>
                <a:srgbClr val="C00000"/>
              </a:solidFill>
              <a:latin typeface="Arial Rounded MT Bold" pitchFamily="34" charset="0"/>
            </a:endParaRPr>
          </a:p>
          <a:p>
            <a:pPr lvl="0" algn="just"/>
            <a:r>
              <a:rPr lang="fr-FR" sz="4000" dirty="0" smtClean="0">
                <a:solidFill>
                  <a:srgbClr val="C00000"/>
                </a:solidFill>
                <a:latin typeface="Arial Rounded MT Bold" pitchFamily="34" charset="0"/>
              </a:rPr>
              <a:t>Désirons tous la vie aisée non de cette terre mais celle qui durera pour toute l’éternité.</a:t>
            </a:r>
            <a:endParaRPr lang="en-US" sz="4000" dirty="0" smtClean="0">
              <a:solidFill>
                <a:srgbClr val="C00000"/>
              </a:solidFill>
              <a:latin typeface="Arial Rounded MT Bold" pitchFamily="34" charset="0"/>
            </a:endParaRPr>
          </a:p>
          <a:p>
            <a:pPr algn="just"/>
            <a:r>
              <a:rPr lang="fr-FR" sz="4000" dirty="0" smtClean="0">
                <a:solidFill>
                  <a:srgbClr val="C00000"/>
                </a:solidFill>
                <a:latin typeface="Arial Rounded MT Bold" pitchFamily="34" charset="0"/>
              </a:rPr>
              <a:t>AMEN !</a:t>
            </a:r>
            <a:endParaRPr lang="en-US" sz="4000" dirty="0">
              <a:solidFill>
                <a:srgbClr val="C00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46571</TotalTime>
  <Words>2210</Words>
  <Application>Microsoft Macintosh PowerPoint</Application>
  <PresentationFormat>On-screen Show (4:3)</PresentationFormat>
  <Paragraphs>164</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PRÉSENTE ÉTUDIONS LA BIBLE 75ÈME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414</cp:revision>
  <dcterms:created xsi:type="dcterms:W3CDTF">2022-04-13T13:36:19Z</dcterms:created>
  <dcterms:modified xsi:type="dcterms:W3CDTF">2024-05-15T14:16:40Z</dcterms:modified>
</cp:coreProperties>
</file>