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9"/>
  </p:notesMasterIdLst>
  <p:sldIdLst>
    <p:sldId id="256" r:id="rId2"/>
    <p:sldId id="257" r:id="rId3"/>
    <p:sldId id="796" r:id="rId4"/>
    <p:sldId id="931" r:id="rId5"/>
    <p:sldId id="932" r:id="rId6"/>
    <p:sldId id="1044" r:id="rId7"/>
    <p:sldId id="633" r:id="rId8"/>
    <p:sldId id="635" r:id="rId9"/>
    <p:sldId id="640" r:id="rId10"/>
    <p:sldId id="1098" r:id="rId11"/>
    <p:sldId id="783" r:id="rId12"/>
    <p:sldId id="1096" r:id="rId13"/>
    <p:sldId id="1097" r:id="rId14"/>
    <p:sldId id="405" r:id="rId15"/>
    <p:sldId id="411" r:id="rId16"/>
    <p:sldId id="733" r:id="rId17"/>
    <p:sldId id="651" r:id="rId18"/>
    <p:sldId id="859" r:id="rId19"/>
    <p:sldId id="1090" r:id="rId20"/>
    <p:sldId id="1091" r:id="rId21"/>
    <p:sldId id="1092" r:id="rId22"/>
    <p:sldId id="1093" r:id="rId23"/>
    <p:sldId id="1094" r:id="rId24"/>
    <p:sldId id="1095" r:id="rId25"/>
    <p:sldId id="657" r:id="rId26"/>
    <p:sldId id="1088" r:id="rId27"/>
    <p:sldId id="1089" r:id="rId28"/>
    <p:sldId id="734" r:id="rId29"/>
    <p:sldId id="732" r:id="rId30"/>
    <p:sldId id="1085" r:id="rId31"/>
    <p:sldId id="1086" r:id="rId32"/>
    <p:sldId id="1087" r:id="rId33"/>
    <p:sldId id="603" r:id="rId34"/>
    <p:sldId id="501" r:id="rId35"/>
    <p:sldId id="471" r:id="rId36"/>
    <p:sldId id="284" r:id="rId37"/>
    <p:sldId id="844" r:id="rId38"/>
    <p:sldId id="1043" r:id="rId39"/>
    <p:sldId id="435" r:id="rId40"/>
    <p:sldId id="502" r:id="rId41"/>
    <p:sldId id="662" r:id="rId42"/>
    <p:sldId id="1099" r:id="rId43"/>
    <p:sldId id="1100" r:id="rId44"/>
    <p:sldId id="1101" r:id="rId45"/>
    <p:sldId id="1104" r:id="rId46"/>
    <p:sldId id="503" r:id="rId47"/>
    <p:sldId id="295" r:id="rId48"/>
    <p:sldId id="1045" r:id="rId49"/>
    <p:sldId id="1046" r:id="rId50"/>
    <p:sldId id="1047" r:id="rId51"/>
    <p:sldId id="1048" r:id="rId52"/>
    <p:sldId id="1049" r:id="rId53"/>
    <p:sldId id="1050" r:id="rId54"/>
    <p:sldId id="1051" r:id="rId55"/>
    <p:sldId id="1052" r:id="rId56"/>
    <p:sldId id="1053" r:id="rId57"/>
    <p:sldId id="1054" r:id="rId58"/>
    <p:sldId id="1055" r:id="rId59"/>
    <p:sldId id="1056" r:id="rId60"/>
    <p:sldId id="1057" r:id="rId61"/>
    <p:sldId id="1058" r:id="rId62"/>
    <p:sldId id="1059" r:id="rId63"/>
    <p:sldId id="1060" r:id="rId64"/>
    <p:sldId id="1061" r:id="rId65"/>
    <p:sldId id="1062" r:id="rId66"/>
    <p:sldId id="1063" r:id="rId67"/>
    <p:sldId id="1064" r:id="rId68"/>
    <p:sldId id="1065" r:id="rId69"/>
    <p:sldId id="1066" r:id="rId70"/>
    <p:sldId id="1067" r:id="rId71"/>
    <p:sldId id="1068" r:id="rId72"/>
    <p:sldId id="1069" r:id="rId73"/>
    <p:sldId id="1070" r:id="rId74"/>
    <p:sldId id="1071" r:id="rId75"/>
    <p:sldId id="1072" r:id="rId76"/>
    <p:sldId id="1073" r:id="rId77"/>
    <p:sldId id="1074" r:id="rId78"/>
    <p:sldId id="296" r:id="rId79"/>
    <p:sldId id="805" r:id="rId80"/>
    <p:sldId id="1082" r:id="rId81"/>
    <p:sldId id="1083" r:id="rId82"/>
    <p:sldId id="1084" r:id="rId83"/>
    <p:sldId id="430" r:id="rId84"/>
    <p:sldId id="517" r:id="rId85"/>
    <p:sldId id="706" r:id="rId86"/>
    <p:sldId id="518" r:id="rId87"/>
    <p:sldId id="707" r:id="rId88"/>
    <p:sldId id="480" r:id="rId89"/>
    <p:sldId id="880" r:id="rId90"/>
    <p:sldId id="1075" r:id="rId91"/>
    <p:sldId id="1076" r:id="rId92"/>
    <p:sldId id="1079" r:id="rId93"/>
    <p:sldId id="1077" r:id="rId94"/>
    <p:sldId id="1080" r:id="rId95"/>
    <p:sldId id="1078" r:id="rId96"/>
    <p:sldId id="1081" r:id="rId97"/>
    <p:sldId id="330" r:id="rId9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0066"/>
    <a:srgbClr val="00FFCC"/>
    <a:srgbClr val="CC00FF"/>
    <a:srgbClr val="66FF66"/>
    <a:srgbClr val="FDEDE7"/>
    <a:srgbClr val="00FF00"/>
    <a:srgbClr val="003300"/>
    <a:srgbClr val="00D6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4" autoAdjust="0"/>
    <p:restoredTop sz="94595" autoAdjust="0"/>
  </p:normalViewPr>
  <p:slideViewPr>
    <p:cSldViewPr>
      <p:cViewPr varScale="1">
        <p:scale>
          <a:sx n="74" d="100"/>
          <a:sy n="74" d="100"/>
        </p:scale>
        <p:origin x="-8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5/4/2024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Sunday,  MAY 5</a:t>
            </a:r>
            <a:r>
              <a:rPr lang="en-US" sz="3600" b="1" baseline="30000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3600" b="1" dirty="0" smtClean="0">
                <a:solidFill>
                  <a:srgbClr val="FFFF00"/>
                </a:solidFill>
                <a:latin typeface="Cambria Math" pitchFamily="18" charset="0"/>
                <a:ea typeface="Cambria Math" pitchFamily="18" charset="0"/>
              </a:rPr>
              <a:t> 2024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opperplate Gothic Light" pitchFamily="34" charset="0"/>
              </a:rPr>
              <a:t>Rev. St Gerard </a:t>
            </a:r>
            <a:r>
              <a:rPr lang="en-US" sz="3600" b="1" dirty="0" err="1" smtClean="0">
                <a:solidFill>
                  <a:srgbClr val="FFFF00"/>
                </a:solidFill>
                <a:latin typeface="Copperplate Gothic Light" pitchFamily="34" charset="0"/>
              </a:rPr>
              <a:t>Charlestin</a:t>
            </a:r>
            <a:endParaRPr lang="en-US" sz="3600" b="1" dirty="0" smtClean="0">
              <a:solidFill>
                <a:srgbClr val="FFFF00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40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WORSHIP SERVICE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BIENVENUE A TOUS!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AUJOURD’HUI EST LE DIMANCHE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 la Sainte Scène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76800"/>
            <a:ext cx="2327564" cy="19812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0006"/>
            <a:ext cx="2400300" cy="1500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BIENVENUE A TOUS!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De la Table du Seigneur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MAY  5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fr-FR" sz="44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A la gnon merveilleux </a:t>
            </a:r>
            <a:r>
              <a:rPr lang="fr-FR" sz="4400" dirty="0" err="1" smtClean="0">
                <a:latin typeface="Arial Rounded MT Bold" pitchFamily="34" charset="0"/>
              </a:rPr>
              <a:t>Sove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Se li </a:t>
            </a:r>
            <a:r>
              <a:rPr lang="fr-FR" sz="4400" dirty="0" err="1" smtClean="0">
                <a:latin typeface="Arial Rounded MT Bold" pitchFamily="34" charset="0"/>
              </a:rPr>
              <a:t>ki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err="1" smtClean="0">
                <a:latin typeface="Arial Rounded MT Bold" pitchFamily="34" charset="0"/>
              </a:rPr>
              <a:t>merite</a:t>
            </a:r>
            <a:r>
              <a:rPr lang="fr-FR" sz="4400" dirty="0" smtClean="0">
                <a:latin typeface="Arial Rounded MT Bold" pitchFamily="34" charset="0"/>
              </a:rPr>
              <a:t> tout </a:t>
            </a:r>
            <a:r>
              <a:rPr lang="fr-FR" sz="4400" dirty="0" err="1" smtClean="0">
                <a:latin typeface="Arial Rounded MT Bold" pitchFamily="34" charset="0"/>
              </a:rPr>
              <a:t>gloua</a:t>
            </a:r>
            <a:r>
              <a:rPr lang="fr-FR" sz="4400" dirty="0" smtClean="0">
                <a:latin typeface="Arial Rounded MT Bold" pitchFamily="34" charset="0"/>
              </a:rPr>
              <a:t> (2x2)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 </a:t>
            </a:r>
            <a:endParaRPr lang="en-US" sz="44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Hozana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Beni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Roche-a</a:t>
            </a:r>
            <a:endParaRPr lang="en-US" sz="4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B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eni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  Roche-a, Roche </a:t>
            </a:r>
            <a:r>
              <a:rPr lang="fr-FR" sz="4400" dirty="0" err="1" smtClean="0">
                <a:solidFill>
                  <a:srgbClr val="FF0000"/>
                </a:solidFill>
                <a:latin typeface="Arial Rounded MT Bold" pitchFamily="34" charset="0"/>
              </a:rPr>
              <a:t>salu-a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. </a:t>
            </a:r>
            <a:r>
              <a:rPr lang="fr-FR" sz="4400" dirty="0" smtClean="0">
                <a:latin typeface="Arial Rounded MT Bold" pitchFamily="34" charset="0"/>
              </a:rPr>
              <a:t>(2x2)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Non Ou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dign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e sin</a:t>
            </a:r>
            <a:endParaRPr lang="en-US" sz="40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Agno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BonDieu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(2x)</a:t>
            </a:r>
            <a:endParaRPr lang="en-US" sz="40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endParaRPr lang="en-US" sz="40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se </a:t>
            </a:r>
            <a:r>
              <a:rPr lang="fr-FR" sz="4000" dirty="0" err="1" smtClean="0">
                <a:latin typeface="Arial Rounded MT Bold" pitchFamily="34" charset="0"/>
              </a:rPr>
              <a:t>fos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le </a:t>
            </a:r>
            <a:r>
              <a:rPr lang="fr-FR" sz="4000" dirty="0" err="1" smtClean="0">
                <a:latin typeface="Arial Rounded MT Bold" pitchFamily="34" charset="0"/>
              </a:rPr>
              <a:t>ke</a:t>
            </a:r>
            <a:r>
              <a:rPr lang="fr-FR" sz="4000" dirty="0" smtClean="0">
                <a:latin typeface="Arial Rounded MT Bold" pitchFamily="34" charset="0"/>
              </a:rPr>
              <a:t>-m </a:t>
            </a:r>
            <a:r>
              <a:rPr lang="fr-FR" sz="4000" dirty="0" err="1" smtClean="0">
                <a:latin typeface="Arial Rounded MT Bold" pitchFamily="34" charset="0"/>
              </a:rPr>
              <a:t>kase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se </a:t>
            </a:r>
            <a:r>
              <a:rPr lang="fr-FR" sz="4000" dirty="0" err="1" smtClean="0">
                <a:latin typeface="Arial Rounded MT Bold" pitchFamily="34" charset="0"/>
              </a:rPr>
              <a:t>trezo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ke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chache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se tout pou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te </a:t>
            </a:r>
            <a:r>
              <a:rPr lang="fr-FR" sz="4000" dirty="0" err="1" smtClean="0">
                <a:latin typeface="Arial Rounded MT Bold" pitchFamily="34" charset="0"/>
              </a:rPr>
              <a:t>joinn</a:t>
            </a:r>
            <a:r>
              <a:rPr lang="fr-FR" sz="4000" dirty="0" smtClean="0">
                <a:latin typeface="Arial Rounded MT Bold" pitchFamily="34" charset="0"/>
              </a:rPr>
              <a:t> gnon </a:t>
            </a:r>
            <a:r>
              <a:rPr lang="fr-FR" sz="4000" dirty="0" err="1" smtClean="0">
                <a:latin typeface="Arial Rounded MT Bold" pitchFamily="34" charset="0"/>
              </a:rPr>
              <a:t>kado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precie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latin typeface="Arial Rounded MT Bold" pitchFamily="34" charset="0"/>
              </a:rPr>
              <a:t>Si-m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kite</a:t>
            </a:r>
            <a:r>
              <a:rPr lang="fr-FR" sz="4000" dirty="0" smtClean="0">
                <a:latin typeface="Arial Rounded MT Bold" pitchFamily="34" charset="0"/>
              </a:rPr>
              <a:t> Ou </a:t>
            </a:r>
            <a:r>
              <a:rPr lang="fr-FR" sz="4000" dirty="0" err="1" smtClean="0">
                <a:latin typeface="Arial Rounded MT Bold" pitchFamily="34" charset="0"/>
              </a:rPr>
              <a:t>map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egare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se tout pou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Non Ou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dign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e sin</a:t>
            </a:r>
            <a:endParaRPr lang="en-US" sz="40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Jezu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Agno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BonDieu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(2x)</a:t>
            </a:r>
            <a:endParaRPr lang="en-US" sz="4000" b="1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endParaRPr lang="en-US" sz="2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</a:t>
            </a:r>
            <a:r>
              <a:rPr lang="fr-FR" sz="4000" dirty="0" err="1" smtClean="0">
                <a:latin typeface="Arial Rounded MT Bold" pitchFamily="34" charset="0"/>
              </a:rPr>
              <a:t>pran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tou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ront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ak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peche</a:t>
            </a:r>
            <a:r>
              <a:rPr lang="fr-FR" sz="4000" dirty="0" smtClean="0">
                <a:latin typeface="Arial Rounded MT Bold" pitchFamily="34" charset="0"/>
              </a:rPr>
              <a:t>-m,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Le-m prie ou </a:t>
            </a:r>
            <a:r>
              <a:rPr lang="fr-FR" sz="4000" dirty="0" err="1" smtClean="0">
                <a:latin typeface="Arial Rounded MT Bold" pitchFamily="34" charset="0"/>
              </a:rPr>
              <a:t>toujou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tande-m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se tout pou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Le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r>
              <a:rPr lang="fr-FR" sz="4000" dirty="0" smtClean="0">
                <a:latin typeface="Arial Rounded MT Bold" pitchFamily="34" charset="0"/>
              </a:rPr>
              <a:t> tombe Ou </a:t>
            </a:r>
            <a:r>
              <a:rPr lang="fr-FR" sz="4000" dirty="0" err="1" smtClean="0">
                <a:latin typeface="Arial Rounded MT Bold" pitchFamily="34" charset="0"/>
              </a:rPr>
              <a:t>ranmase</a:t>
            </a:r>
            <a:r>
              <a:rPr lang="fr-FR" sz="4000" dirty="0" smtClean="0">
                <a:latin typeface="Arial Rounded MT Bold" pitchFamily="34" charset="0"/>
              </a:rPr>
              <a:t>-m,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Le-m </a:t>
            </a:r>
            <a:r>
              <a:rPr lang="fr-FR" sz="4000" dirty="0" err="1" smtClean="0">
                <a:latin typeface="Arial Rounded MT Bold" pitchFamily="34" charset="0"/>
              </a:rPr>
              <a:t>poukont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</a:t>
            </a:r>
            <a:r>
              <a:rPr lang="fr-FR" sz="4000" dirty="0" err="1" smtClean="0">
                <a:latin typeface="Arial Rounded MT Bold" pitchFamily="34" charset="0"/>
              </a:rPr>
              <a:t>vi-n</a:t>
            </a:r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fr-FR" sz="4000" dirty="0" err="1" smtClean="0">
                <a:latin typeface="Arial Rounded MT Bold" pitchFamily="34" charset="0"/>
              </a:rPr>
              <a:t>kote</a:t>
            </a:r>
            <a:r>
              <a:rPr lang="fr-FR" sz="4000" dirty="0" smtClean="0">
                <a:latin typeface="Arial Rounded MT Bold" pitchFamily="34" charset="0"/>
              </a:rPr>
              <a:t>-m,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Ou se tout pou </a:t>
            </a:r>
            <a:r>
              <a:rPr lang="fr-FR" sz="4000" dirty="0" err="1" smtClean="0">
                <a:latin typeface="Arial Rounded MT Bold" pitchFamily="34" charset="0"/>
              </a:rPr>
              <a:t>mwen</a:t>
            </a:r>
            <a:endParaRPr lang="en-US" sz="40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-692498"/>
            <a:ext cx="9144000" cy="1569660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bg1"/>
                </a:solidFill>
                <a:latin typeface="Blackadder ITC" pitchFamily="82" charset="0"/>
              </a:rPr>
              <a:t>Php</a:t>
            </a:r>
            <a:r>
              <a:rPr lang="fr-FR" sz="3200" b="1" dirty="0" smtClean="0">
                <a:solidFill>
                  <a:schemeClr val="bg1"/>
                </a:solidFill>
                <a:latin typeface="Blackadder ITC" pitchFamily="82" charset="0"/>
              </a:rPr>
              <a:t> 4:6 Ne vous inquiétez de rien; mais en toute chose faites connaître vos 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34001"/>
            <a:ext cx="9144000" cy="1200329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 </a:t>
            </a:r>
            <a:r>
              <a:rPr lang="fr-FR" sz="3600" b="1" dirty="0" smtClean="0">
                <a:solidFill>
                  <a:schemeClr val="bg1"/>
                </a:solidFill>
                <a:latin typeface="Blackadder ITC" pitchFamily="82" charset="0"/>
              </a:rPr>
              <a:t>7 Et la paix de Dieu, qui surpasse toute intelligence, gardera vos cœurs et vos pensées en Jésus-Christ.</a:t>
            </a:r>
            <a:endParaRPr lang="en-US" sz="3600" b="1" dirty="0">
              <a:solidFill>
                <a:schemeClr val="bg1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Ps 15:1 ¶ Psaume de David. O Éternel! Qui séjournera dans ta tente? Qui demeurera sur ta montagne sainte? -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2 Celui qui marche dans l'intégrité, qui pratique la justice Et qui dit la vérité selon son cœur.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3 Il ne calomnie point avec sa langue, Il ne fait point de mal à son semblable, Et il ne jette point l'opprobre sur son prochain.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4 Il regarde avec dédain celui qui est méprisable, Mais il honore ceux qui craignent l'Éternel; Il ne se rétracte point, s'il fait un serment à son préjudice.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5 Il n'exige point d'intérêt de son argent, Et il n'accepte point de don contre l'innocent. Celui qui se conduit ainsi ne chancelle jamais.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Je l’ai trouvé, je l’ai trouvé # 18 CEF </a:t>
            </a:r>
            <a:endParaRPr lang="en-US" sz="36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1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Je l’ai trouvé, je l’ai trouvé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Le bonheur ineffable!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Je suis sauvé, je suis sauvé,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Oh ! Joie inexprimable!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Tous mes péchés sont effacés;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Le sang de Christ me lave.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Les jours des larmes sont passés: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Je ne suis plus esclave!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2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Oh ! Quel bonheur! </a:t>
            </a: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Oh! Quel bonheur!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D’avoir Jésus pour Maitre 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O mon Sauveur, mon seul Sauveur,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 toi seul je veux être!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Tu vins briser, puissant Vainqueur,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Du mal la tyrannie,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Affranchissant mon pauvre cœur,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Et me donnant la vie!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endParaRPr lang="en-US" sz="36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rgbClr val="0033CC"/>
                </a:solidFill>
                <a:latin typeface="Arial Rounded MT Bold" pitchFamily="34" charset="0"/>
              </a:rPr>
              <a:t>3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Ah laissez-moi chanter mon Roi;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Oui, qu’à genoux, je chante!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Jésus n’est-il pas tout pour moi?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Gloire à sa croix sanglante!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Sans se lasser, jour après jour,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Il m’aime, il m’aime encore…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Comment répondre à tant d’amour?</a:t>
            </a:r>
            <a:b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Je crois, j’aime et j’adore!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135</a:t>
            </a: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1-21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Ps 135:1 ¶ Louez l'Éternel! Louez le nom de l'Éternel, Louez-le, serviteurs de l'Éternel,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2 Qui vous tenez dans la maison de l'Éternel, Dans les parvis de la maison de notre Dieu!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3 Louez l'Éternel! Car l'Éternel est bon. Chantez à son nom! car il est favorable.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4 Car l'Éternel s'est choisi Jacob, Israël, pour qu'il lui appartînt.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5 ¶ Je sais que l'Éternel est grand, Et que notre Seigneur est au-dessus de tous les dieux.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6 Tout ce que l'Éternel veut, il le fait, Dans les cieux et sur la terre, Dans les mers et dans tous les abîmes.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7 Il fait monter les nuages des extrémités de la terre, Il produit les éclairs et la pluie, Il tire le vent de ses trésors.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8 Il frappa les premiers-nés de l'Égypte, Depuis les hommes jusqu'aux animaux.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9 Il envoya des signes et des miracles au milieu de toi, Égypte! Contre Pharaon et contre tous ses serviteurs.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10 Il frappa des nations nombreuses, Et tua des rois puissants,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11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Sihon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roi des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Amoréens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Og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roi de </a:t>
            </a:r>
            <a:r>
              <a:rPr lang="fr-FR" sz="4000" dirty="0" err="1" smtClean="0">
                <a:solidFill>
                  <a:schemeClr val="bg1"/>
                </a:solidFill>
                <a:latin typeface="Arial Rounded MT Bold" pitchFamily="34" charset="0"/>
              </a:rPr>
              <a:t>Basan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, Et tous les rois de Canaan;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12 Et il donna leur pays en héritage, En héritage à Israël, son peuple.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13 Éternel! Ton nom subsiste à toujours, Éternel! ta mémoire dure de génération en génération.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 14 Car l'Éternel jugera son peuple, Et il aura pitié de ses serviteurs.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15 ¶ Les idoles des nations sont de l'argent et de l'or, Elles sont l'ouvrage de la main des hommes.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16 Elles ont une bouche et ne parlent point, Elles ont des yeux et ne voient point,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17 Elles ont des oreilles et n'entendent point, Elles n'ont point de souffle dans leur bouche.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5200" dirty="0" smtClean="0">
                <a:solidFill>
                  <a:schemeClr val="bg1"/>
                </a:solidFill>
                <a:latin typeface="Arial Rounded MT Bold" pitchFamily="34" charset="0"/>
              </a:rPr>
              <a:t>18 Ils leur ressemblent, ceux qui les fabriquent, Tous ceux qui se confient en elles.</a:t>
            </a:r>
            <a:endParaRPr lang="en-US" sz="52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52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5200" dirty="0" smtClean="0">
                <a:solidFill>
                  <a:srgbClr val="FFFF00"/>
                </a:solidFill>
                <a:latin typeface="Arial Rounded MT Bold" pitchFamily="34" charset="0"/>
              </a:rPr>
              <a:t>19 Maison d'Israël, bénissez l'Éternel! Maison d'Aaron, bénissez l'Éternel!</a:t>
            </a:r>
            <a:endParaRPr lang="en-US" sz="52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just"/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20 Maison de Lévi, bénissez l'Éternel! Vous qui craignez l'Éternel, bénissez l'Éternel!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21 Que de Sion l'on bénisse l'Éternel, Qui habite à Jérusalem! Louez l'Éternel!</a:t>
            </a:r>
          </a:p>
          <a:p>
            <a:pPr algn="r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AMEN</a:t>
            </a:r>
            <a:endParaRPr lang="en-US" sz="4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Narrow" pitchFamily="34" charset="0"/>
              </a:rPr>
              <a:t>O Toi qui donnes la vie # 205 CEF</a:t>
            </a:r>
            <a:endParaRPr lang="en-US" sz="48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Rounded MT Bold" pitchFamily="34" charset="0"/>
              </a:rPr>
              <a:t>1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O Toi qui donnes la vie,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A Tes pieds je veux m’asseoir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Comme s’asseyait Marie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A l’heure douce du soir. </a:t>
            </a:r>
            <a:r>
              <a:rPr lang="fr-FR" sz="4800" b="1" i="1" dirty="0" smtClean="0">
                <a:solidFill>
                  <a:schemeClr val="bg1"/>
                </a:solidFill>
                <a:latin typeface="Arial Rounded MT Bold" pitchFamily="34" charset="0"/>
              </a:rPr>
              <a:t>(bis 2 lignes)</a:t>
            </a:r>
            <a:endParaRPr lang="en-US" sz="48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Arial Rounded MT Bold" pitchFamily="34" charset="0"/>
              </a:rPr>
              <a:t>2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Mon être entier Te réclame;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Tout n’est que faiblesse en moi;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Viens Te pencher sur mon âme,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Elle a tant besoin de Toi! </a:t>
            </a:r>
            <a:r>
              <a:rPr lang="fr-FR" sz="4400" b="1" i="1" dirty="0" smtClean="0">
                <a:solidFill>
                  <a:schemeClr val="bg1"/>
                </a:solidFill>
                <a:latin typeface="Arial Rounded MT Bold" pitchFamily="34" charset="0"/>
              </a:rPr>
              <a:t>(bis 2 lignes)</a:t>
            </a:r>
            <a:endParaRPr lang="en-US" sz="4400" b="1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DOXOLOGIE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9144000" cy="60198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 smtClean="0">
                <a:latin typeface="Arial Rounded MT Bold" pitchFamily="34" charset="0"/>
              </a:rPr>
              <a:t>3</a:t>
            </a:r>
            <a:r>
              <a:rPr lang="fr-FR" sz="4800" dirty="0" smtClean="0">
                <a:latin typeface="Arial Rounded MT Bold" pitchFamily="34" charset="0"/>
              </a:rPr>
              <a:t/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Maître, à Tes pieds je m’incline,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Je T’appartiens sans retour,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Verse en moi Ta paix divine,</a:t>
            </a:r>
            <a:br>
              <a:rPr lang="fr-FR" sz="4800" dirty="0" smtClean="0">
                <a:latin typeface="Arial Rounded MT Bold" pitchFamily="34" charset="0"/>
              </a:rPr>
            </a:br>
            <a:r>
              <a:rPr lang="fr-FR" sz="4800" dirty="0" smtClean="0">
                <a:latin typeface="Arial Rounded MT Bold" pitchFamily="34" charset="0"/>
              </a:rPr>
              <a:t>Répands en moi Ton amour! </a:t>
            </a:r>
            <a:r>
              <a:rPr lang="fr-FR" sz="4800" b="1" i="1" dirty="0" smtClean="0">
                <a:solidFill>
                  <a:schemeClr val="bg1"/>
                </a:solidFill>
                <a:latin typeface="Arial Rounded MT Bold" pitchFamily="34" charset="0"/>
              </a:rPr>
              <a:t>(Bis 2 lignes)</a:t>
            </a:r>
            <a:endParaRPr lang="en-US" sz="48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FFCC"/>
                </a:solidFill>
                <a:latin typeface="Copperplate Gothic Bold" pitchFamily="34" charset="0"/>
              </a:rPr>
              <a:t>Voici Jésus, notre Sauveur</a:t>
            </a:r>
            <a:endParaRPr lang="en-US" sz="3600" dirty="0" smtClean="0">
              <a:solidFill>
                <a:srgbClr val="00FFCC"/>
              </a:solidFill>
              <a:latin typeface="Copperplate Gothic Bold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Rounded MT Bold" pitchFamily="34" charset="0"/>
              </a:rPr>
              <a:t>1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Voici Jésus, notre Sauveur,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Qui nous ouvre une porte.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latin typeface="Arial Rounded MT Bold" pitchFamily="34" charset="0"/>
              </a:rPr>
              <a:t>«</a:t>
            </a:r>
            <a:r>
              <a:rPr lang="fr-FR" sz="4000" dirty="0" smtClean="0">
                <a:latin typeface="Arial Rounded MT Bold" pitchFamily="34" charset="0"/>
              </a:rPr>
              <a:t> Suis-moi! </a:t>
            </a:r>
            <a:r>
              <a:rPr lang="fr-FR" sz="4000" b="1" dirty="0" smtClean="0">
                <a:latin typeface="Arial Rounded MT Bold" pitchFamily="34" charset="0"/>
              </a:rPr>
              <a:t>»</a:t>
            </a:r>
            <a:r>
              <a:rPr lang="fr-FR" sz="4000" dirty="0" smtClean="0">
                <a:latin typeface="Arial Rounded MT Bold" pitchFamily="34" charset="0"/>
              </a:rPr>
              <a:t> dit-Il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 tout pécheur,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De sa voix tendre et forte.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Pour moi, pour moi,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Est ouverte pour moi!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Rounded MT Bold" pitchFamily="34" charset="0"/>
              </a:rPr>
              <a:t>2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La porte est ouverte à tous ceux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Qui cherchent paix et joie;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Elle introduit les malheureux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Sur la céleste voie.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Pour moi, pour moi,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Est ouverte pour moi!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Rounded MT Bold" pitchFamily="34" charset="0"/>
              </a:rPr>
              <a:t>3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La sainte croix du Rédempteur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Vient éclairer la route;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Sous cette croix, plus de terreur,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D'angoisse, ni de doute.</a:t>
            </a:r>
            <a:endParaRPr lang="en-US" sz="4000" b="1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Pour moi, pour moi,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Est ouverte pour moi!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Arial Rounded MT Bold" pitchFamily="34" charset="0"/>
              </a:rPr>
              <a:t>4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Répondons au divin appel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Avec reconnaissance,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vers le séjour éternel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Marchons en assurance!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Rounded MT Bold" pitchFamily="34" charset="0"/>
              </a:rPr>
              <a:t>[Refrain]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Seigneur Jésus, j'espère en Toi,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La porte est ouverte pour moi,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Pour moi, pour moi,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Est ouverte pour moi!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pperplate Gothic Bold" pitchFamily="34" charset="0"/>
              </a:rPr>
              <a:t>PRIÈRE COMMUNE</a:t>
            </a:r>
            <a:endParaRPr lang="en-US" dirty="0">
              <a:solidFill>
                <a:schemeClr val="tx1"/>
              </a:solidFill>
              <a:latin typeface="Copperplate Gothic Bold" pitchFamily="34" charset="0"/>
            </a:endParaRPr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VISITORS WELCOME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 smtClean="0">
              <a:solidFill>
                <a:srgbClr val="FFFF00"/>
              </a:solidFill>
            </a:endParaRPr>
          </a:p>
          <a:p>
            <a:r>
              <a:rPr lang="en-US" sz="6000" dirty="0" smtClean="0">
                <a:solidFill>
                  <a:srgbClr val="FFFF00"/>
                </a:solidFill>
              </a:rPr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APRIL 7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2024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ETUDE BIBLIQUE (YouTube) (Fri 7:30-9:00)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(SAT 7-9PM)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/>
              <a:t>MOMENT D’ADORATION</a:t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rgbClr val="0033CC"/>
                </a:solidFill>
                <a:latin typeface="Copperplate Gothic Bold" pitchFamily="34" charset="0"/>
              </a:rPr>
              <a:t>82 </a:t>
            </a:r>
            <a:r>
              <a:rPr lang="en-US" sz="2400" dirty="0" err="1" smtClean="0">
                <a:solidFill>
                  <a:srgbClr val="0033CC"/>
                </a:solidFill>
                <a:latin typeface="Copperplate Gothic Bold" pitchFamily="34" charset="0"/>
              </a:rPr>
              <a:t>Echos</a:t>
            </a:r>
            <a:r>
              <a:rPr lang="en-US" sz="2400" dirty="0" smtClean="0">
                <a:solidFill>
                  <a:srgbClr val="0033CC"/>
                </a:solidFill>
                <a:latin typeface="Copperplate Gothic Bold" pitchFamily="34" charset="0"/>
              </a:rPr>
              <a:t>:  </a:t>
            </a:r>
            <a:r>
              <a:rPr lang="en-US" sz="2400" u="sng" dirty="0" smtClean="0">
                <a:solidFill>
                  <a:srgbClr val="0033CC"/>
                </a:solidFill>
                <a:latin typeface="Copperplate Gothic Bold" pitchFamily="34" charset="0"/>
              </a:rPr>
              <a:t>Gin </a:t>
            </a:r>
            <a:r>
              <a:rPr lang="en-US" sz="2400" u="sng" dirty="0" err="1" smtClean="0">
                <a:solidFill>
                  <a:srgbClr val="0033CC"/>
                </a:solidFill>
                <a:latin typeface="Copperplate Gothic Bold" pitchFamily="34" charset="0"/>
              </a:rPr>
              <a:t>Gnon</a:t>
            </a:r>
            <a:r>
              <a:rPr lang="en-US" sz="2400" u="sng" dirty="0" smtClean="0">
                <a:solidFill>
                  <a:srgbClr val="0033CC"/>
                </a:solidFill>
                <a:latin typeface="Copperplate Gothic Bold" pitchFamily="34" charset="0"/>
              </a:rPr>
              <a:t> </a:t>
            </a:r>
            <a:r>
              <a:rPr lang="en-US" sz="2400" u="sng" dirty="0" err="1" smtClean="0">
                <a:solidFill>
                  <a:srgbClr val="0033CC"/>
                </a:solidFill>
                <a:latin typeface="Copperplate Gothic Bold" pitchFamily="34" charset="0"/>
              </a:rPr>
              <a:t>Bel</a:t>
            </a:r>
            <a:r>
              <a:rPr lang="en-US" sz="2400" u="sng" dirty="0" smtClean="0">
                <a:solidFill>
                  <a:srgbClr val="0033CC"/>
                </a:solidFill>
                <a:latin typeface="Copperplate Gothic Bold" pitchFamily="34" charset="0"/>
              </a:rPr>
              <a:t> </a:t>
            </a:r>
            <a:r>
              <a:rPr lang="en-US" sz="2400" u="sng" dirty="0" err="1" smtClean="0">
                <a:solidFill>
                  <a:srgbClr val="0033CC"/>
                </a:solidFill>
                <a:latin typeface="Copperplate Gothic Bold" pitchFamily="34" charset="0"/>
              </a:rPr>
              <a:t>Jou</a:t>
            </a:r>
            <a:endParaRPr lang="en-US" sz="2400" dirty="0" smtClean="0">
              <a:solidFill>
                <a:srgbClr val="0033CC"/>
              </a:solidFill>
              <a:latin typeface="Copperplate Gothic Bold" pitchFamily="34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33CC"/>
                </a:solidFill>
                <a:latin typeface="Arial Rounded MT Bold" pitchFamily="34" charset="0"/>
              </a:rPr>
              <a:t>1–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Gin gnon bel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jou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la vi-m va fini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Pou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alé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nan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kay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sélès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la</a:t>
            </a: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Map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Ref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!….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bel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gloua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 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mouri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o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Alélouya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dirty="0" smtClean="0">
                <a:solidFill>
                  <a:srgbClr val="0033CC"/>
                </a:solidFill>
                <a:latin typeface="Arial Rounded MT Bold" pitchFamily="34" charset="0"/>
              </a:rPr>
              <a:t>2-</a:t>
            </a:r>
            <a:endParaRPr lang="en-US" sz="2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Tout 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eprèv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nan vi sa-a va fini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Kou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yon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zouazo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té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prizonyé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Ref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!….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bel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gloua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 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mouri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o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Alélouya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dirty="0" smtClean="0">
                <a:solidFill>
                  <a:srgbClr val="0033CC"/>
                </a:solidFill>
                <a:latin typeface="Arial Rounded MT Bold" pitchFamily="34" charset="0"/>
              </a:rPr>
              <a:t>3-</a:t>
            </a:r>
            <a:endParaRPr lang="en-US" sz="2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pe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de tan,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jou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yo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tro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louin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Nan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pèyi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koté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jou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yo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p-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 fini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chemeClr val="tx1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Ref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!….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Ki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bel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gloua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 </a:t>
            </a: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Lè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mouin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mouri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o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Alélouya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</a:t>
            </a:r>
            <a:endParaRPr lang="fr-FR" sz="40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pa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lontan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, M-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ap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 </a:t>
            </a:r>
            <a:r>
              <a:rPr lang="fr-FR" sz="4000" dirty="0" err="1" smtClean="0">
                <a:solidFill>
                  <a:srgbClr val="660066"/>
                </a:solidFill>
                <a:latin typeface="Arial Rounded MT Bold" pitchFamily="34" charset="0"/>
              </a:rPr>
              <a:t>voltijé</a:t>
            </a:r>
            <a:r>
              <a:rPr lang="fr-FR" sz="4000" dirty="0" smtClean="0">
                <a:solidFill>
                  <a:srgbClr val="660066"/>
                </a:solidFill>
                <a:latin typeface="Arial Rounded MT Bold" pitchFamily="34" charset="0"/>
              </a:rPr>
              <a:t>!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rgbClr val="0033CC"/>
                </a:solidFill>
                <a:latin typeface="Arial Rounded MT Bold" pitchFamily="34" charset="0"/>
              </a:rPr>
              <a:t>1</a:t>
            </a:r>
            <a:r>
              <a:rPr lang="en-US" sz="2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Some glad morning 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when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this life is o'er,</a:t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I'll fly away;</a:t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To a home on God's celestial shore,</a:t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I'll fly away (I'll fly away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).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/>
            </a:r>
            <a:b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Chorus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I'll fly away, Oh Glory</a:t>
            </a:r>
            <a:b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I'll fly away; (in the morning)</a:t>
            </a:r>
            <a:b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When I die, Hallelujah, by and by,</a:t>
            </a:r>
            <a:b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I'll fly away (I'll fly away).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endParaRPr lang="en-US" sz="40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rgbClr val="0033CC"/>
                </a:solidFill>
                <a:latin typeface="Arial Rounded MT Bold" pitchFamily="34" charset="0"/>
              </a:rPr>
              <a:t>2</a:t>
            </a:r>
            <a:r>
              <a:rPr lang="en-US" sz="2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When the shadows of this life 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have gone, . .I'll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fly away;</a:t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Like a bird from 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prison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bars has flown,</a:t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I'll fly away (I'll fly away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)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Chorus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I'll fly away, Oh Glory</a:t>
            </a:r>
            <a:b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I'll fly away; (in the morning)</a:t>
            </a:r>
            <a:b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When I die, Hallelujah, by and by,</a:t>
            </a:r>
            <a:b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I'll fly away (I'll fly away</a:t>
            </a:r>
            <a:r>
              <a:rPr lang="en-US" sz="4000" dirty="0" smtClean="0">
                <a:solidFill>
                  <a:srgbClr val="660066"/>
                </a:solidFill>
                <a:latin typeface="Arial Rounded MT Bold" pitchFamily="34" charset="0"/>
              </a:rPr>
              <a:t>).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4000" b="1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66FFFF"/>
          </a:solidFill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  <a:latin typeface="Arial Rounded MT Bold" pitchFamily="34" charset="0"/>
              </a:rPr>
              <a:t>CHRIST THE ROCK CONGREGATION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C00000"/>
                </a:solidFill>
                <a:latin typeface="Arial Rounded MT Bold" pitchFamily="34" charset="0"/>
              </a:rPr>
              <a:t>SUNDAY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MAY 5</a:t>
            </a:r>
            <a:r>
              <a:rPr lang="en-US" sz="4000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  2024 </a:t>
            </a:r>
            <a:r>
              <a:rPr lang="en-US" sz="4000" dirty="0">
                <a:latin typeface="Arial Rounded MT Bold" pitchFamily="34" charset="0"/>
              </a:rPr>
              <a:t/>
            </a:r>
            <a:br>
              <a:rPr lang="en-US" sz="4000" dirty="0">
                <a:latin typeface="Arial Rounded MT Bold" pitchFamily="34" charset="0"/>
              </a:rPr>
            </a:br>
            <a:r>
              <a:rPr lang="en-US" sz="4000" dirty="0">
                <a:solidFill>
                  <a:srgbClr val="0033CC"/>
                </a:solidFill>
                <a:latin typeface="Arial Rounded MT Bold" pitchFamily="34" charset="0"/>
              </a:rPr>
              <a:t>Sermon by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/>
            </a:r>
            <a:b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Pastor MARC  SIMEON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/>
          </a:bodyPr>
          <a:lstStyle/>
          <a:p>
            <a:endParaRPr lang="en-US" sz="4000" b="1" dirty="0" smtClean="0"/>
          </a:p>
          <a:p>
            <a:r>
              <a:rPr lang="en-US" sz="4800" b="1" dirty="0" smtClean="0">
                <a:solidFill>
                  <a:srgbClr val="C00000"/>
                </a:solidFill>
              </a:rPr>
              <a:t>GOD CANNOT LIE</a:t>
            </a:r>
          </a:p>
          <a:p>
            <a:r>
              <a:rPr lang="en-US" sz="4800" b="1" dirty="0" smtClean="0">
                <a:solidFill>
                  <a:srgbClr val="0033CC"/>
                </a:solidFill>
              </a:rPr>
              <a:t>DIEU NE PEUT PAS MENTIR</a:t>
            </a:r>
            <a:endParaRPr lang="en-US" sz="48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Tite 1:1-2 </a:t>
            </a: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1¶ Paul, serviteur de Dieu, et apôtre de Jésus-Christ pour la foi des élus de Dieu et la connaissance de la vérité qui est selon la piété,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2 lesquelles reposent sur l'espérance de la vie éternelle, promise dès les plus anciens temps par le Dieu qui </a:t>
            </a:r>
            <a:r>
              <a:rPr lang="fr-FR" sz="4000" u="sng" dirty="0" smtClean="0">
                <a:solidFill>
                  <a:srgbClr val="3333CC"/>
                </a:solidFill>
                <a:latin typeface="Arial Rounded MT Bold" pitchFamily="34" charset="0"/>
              </a:rPr>
              <a:t>ne ment point,</a:t>
            </a:r>
            <a:endParaRPr lang="en-US" sz="4000" u="sng" dirty="0" smtClean="0">
              <a:solidFill>
                <a:srgbClr val="33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3333CC"/>
                </a:solidFill>
                <a:latin typeface="Arial Rounded MT Bold" pitchFamily="34" charset="0"/>
              </a:rPr>
              <a:t>Tit 1:1-2</a:t>
            </a: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</a:p>
          <a:p>
            <a:pPr algn="just"/>
            <a:r>
              <a:rPr lang="en-US" sz="4000" b="1" dirty="0" smtClean="0">
                <a:latin typeface="Arial Rounded MT Bold" pitchFamily="34" charset="0"/>
              </a:rPr>
              <a:t>1 </a:t>
            </a:r>
            <a:r>
              <a:rPr lang="en-US" sz="4000" dirty="0" smtClean="0">
                <a:latin typeface="Arial Rounded MT Bold" pitchFamily="34" charset="0"/>
              </a:rPr>
              <a:t>Paul, a servant of God and an apostle of Jesus Christ to further the faith of God’s elect and their knowledge of the truth that leads to godliness— 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en-US" sz="4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r>
              <a:rPr lang="en-US" sz="4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 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in the hope of eternal life, which </a:t>
            </a:r>
            <a:r>
              <a:rPr lang="en-US" sz="4000" u="sng" dirty="0" smtClean="0">
                <a:solidFill>
                  <a:srgbClr val="C00000"/>
                </a:solidFill>
                <a:latin typeface="Arial Rounded MT Bold" pitchFamily="34" charset="0"/>
              </a:rPr>
              <a:t>God, who does not lie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, promised before the beginning of time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rgbClr val="3333CC"/>
                </a:solidFill>
                <a:latin typeface="Arial Rounded MT Bold" pitchFamily="34" charset="0"/>
              </a:rPr>
              <a:t>Nombres 23:19</a:t>
            </a:r>
            <a:r>
              <a:rPr lang="fr-FR" sz="40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Dieu n'est point un homme pour mentir, Ni fils d'un homme pour se repentir. Ce qu'il a dit, ne le fera-t-il pas? Ce qu'il a déclaré, ne l'exécutera-t il pas? 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282575" indent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4000" b="1" baseline="30000" dirty="0" smtClean="0">
                <a:solidFill>
                  <a:srgbClr val="0033CC"/>
                </a:solidFill>
                <a:latin typeface="Arial Rounded MT Bold" pitchFamily="34" charset="0"/>
              </a:rPr>
              <a:t>19 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God is not human, that he should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lie, not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a human being, that he should change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his mind. Does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he speak and then not act?</a:t>
            </a:r>
            <a:b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    Does he promise and not fulfill?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2Tim </a:t>
            </a:r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2:13 </a:t>
            </a:r>
            <a:r>
              <a:rPr lang="fr-FR" sz="5400" dirty="0" smtClean="0">
                <a:solidFill>
                  <a:srgbClr val="C00000"/>
                </a:solidFill>
                <a:latin typeface="Arial Rounded MT Bold" pitchFamily="34" charset="0"/>
              </a:rPr>
              <a:t>si nous sommes infidèles, il demeure fidèle, car il ne peut se renier lui-même. </a:t>
            </a:r>
            <a:endParaRPr lang="en-US" sz="5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5400" dirty="0" smtClean="0">
                <a:solidFill>
                  <a:srgbClr val="3333CC"/>
                </a:solidFill>
                <a:latin typeface="Arial Rounded MT Bold" pitchFamily="34" charset="0"/>
              </a:rPr>
              <a:t> </a:t>
            </a:r>
            <a:r>
              <a:rPr lang="en-US" sz="5400" dirty="0" smtClean="0">
                <a:solidFill>
                  <a:srgbClr val="3333CC"/>
                </a:solidFill>
                <a:latin typeface="Arial Rounded MT Bold" pitchFamily="34" charset="0"/>
              </a:rPr>
              <a:t>13 If we are faithless, He remains faithful; He cannot deny Himself. </a:t>
            </a:r>
          </a:p>
          <a:p>
            <a:pPr algn="just">
              <a:buNone/>
            </a:pP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INTRODUCTION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lvl="0" algn="just"/>
            <a:r>
              <a:rPr lang="en-US" sz="4400" dirty="0" smtClean="0">
                <a:latin typeface="Arial Rounded MT Bold" pitchFamily="34" charset="0"/>
              </a:rPr>
              <a:t>Some could rightly say that one of the biggest problems in our world today is the heavy presence of lies and deceptions in all human endeavors.</a:t>
            </a:r>
          </a:p>
          <a:p>
            <a:pPr lvl="0" algn="just"/>
            <a:r>
              <a:rPr lang="en-US" sz="4400" dirty="0" smtClean="0">
                <a:solidFill>
                  <a:srgbClr val="66FFFF"/>
                </a:solidFill>
                <a:latin typeface="Arial Rounded MT Bold" pitchFamily="34" charset="0"/>
              </a:rPr>
              <a:t>It is so reassuring to find a truthful person.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You can trust </a:t>
            </a:r>
            <a:r>
              <a:rPr lang="en-US" sz="4000" dirty="0" smtClean="0">
                <a:latin typeface="Arial Rounded MT Bold" pitchFamily="34" charset="0"/>
              </a:rPr>
              <a:t>truthful person </a:t>
            </a:r>
            <a:r>
              <a:rPr lang="en-US" sz="4000" dirty="0" smtClean="0">
                <a:latin typeface="Arial Rounded MT Bold" pitchFamily="34" charset="0"/>
              </a:rPr>
              <a:t>with money, material possession, and leadership over all your businesses.</a:t>
            </a:r>
          </a:p>
          <a:p>
            <a:pPr lvl="0" algn="just"/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Lie is so </a:t>
            </a:r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dominant </a:t>
            </a:r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in our </a:t>
            </a:r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world, </a:t>
            </a:r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that we develop all sorts of tricks and </a:t>
            </a:r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sciences </a:t>
            </a:r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to extract the truth out of people.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whole human justice system is to </a:t>
            </a:r>
            <a:r>
              <a:rPr lang="en-US" sz="4000" dirty="0" smtClean="0">
                <a:latin typeface="Arial Rounded MT Bold" pitchFamily="34" charset="0"/>
              </a:rPr>
              <a:t>dig out the truth </a:t>
            </a:r>
            <a:r>
              <a:rPr lang="en-US" sz="4000" dirty="0" smtClean="0">
                <a:latin typeface="Arial Rounded MT Bold" pitchFamily="34" charset="0"/>
              </a:rPr>
              <a:t>out of people.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We invent lie detectors in order to fish the truth out of people involuntarily. But, some people have been trained to on how </a:t>
            </a:r>
            <a:r>
              <a:rPr lang="en-US" sz="4000" dirty="0" smtClean="0">
                <a:latin typeface="Arial Rounded MT Bold" pitchFamily="34" charset="0"/>
              </a:rPr>
              <a:t>to bypass the </a:t>
            </a:r>
            <a:r>
              <a:rPr lang="en-US" sz="4000" dirty="0" smtClean="0">
                <a:latin typeface="Arial Rounded MT Bold" pitchFamily="34" charset="0"/>
              </a:rPr>
              <a:t>lie detector.</a:t>
            </a:r>
          </a:p>
          <a:p>
            <a:pPr lvl="0" algn="just"/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We hire detectives to catch people in the act in order to force them to admit the truth.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We make people swear on the bible to get the truth, yet they lie all the more.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We use torture and harsh </a:t>
            </a:r>
            <a:r>
              <a:rPr lang="en-US" sz="4000" dirty="0" smtClean="0">
                <a:latin typeface="Arial Rounded MT Bold" pitchFamily="34" charset="0"/>
              </a:rPr>
              <a:t>treatments </a:t>
            </a:r>
            <a:r>
              <a:rPr lang="en-US" sz="4000" dirty="0" smtClean="0">
                <a:latin typeface="Arial Rounded MT Bold" pitchFamily="34" charset="0"/>
              </a:rPr>
              <a:t>to spill the truth out of people </a:t>
            </a:r>
            <a:r>
              <a:rPr lang="en-US" sz="4000" dirty="0" smtClean="0">
                <a:latin typeface="Arial Rounded MT Bold" pitchFamily="34" charset="0"/>
              </a:rPr>
              <a:t>to </a:t>
            </a:r>
            <a:r>
              <a:rPr lang="en-US" sz="4000" dirty="0" smtClean="0">
                <a:latin typeface="Arial Rounded MT Bold" pitchFamily="34" charset="0"/>
              </a:rPr>
              <a:t>no </a:t>
            </a:r>
            <a:r>
              <a:rPr lang="en-US" sz="4000" dirty="0" smtClean="0">
                <a:latin typeface="Arial Rounded MT Bold" pitchFamily="34" charset="0"/>
              </a:rPr>
              <a:t>avail most </a:t>
            </a:r>
            <a:r>
              <a:rPr lang="en-US" sz="4000" dirty="0" smtClean="0">
                <a:latin typeface="Arial Rounded MT Bold" pitchFamily="34" charset="0"/>
              </a:rPr>
              <a:t>of the time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66FFFF"/>
                </a:solidFill>
                <a:latin typeface="Arial Rounded MT Bold" pitchFamily="34" charset="0"/>
              </a:rPr>
              <a:t>We compromise on punishment to encourage people to say the truth. Still they lie.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We install cameras to catch video evidences in order to squeeze the truth out. Some people still claim their innocence regardless.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THE ORIGIN OF LIE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It all started in the Garden of Eden.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Mankind received his first lies from the lips of Satan himself who is the father of lies and deception.</a:t>
            </a:r>
          </a:p>
          <a:p>
            <a:pPr algn="just"/>
            <a:r>
              <a:rPr lang="en-US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Ge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 3:4 Then the serpent said to the woman, "</a:t>
            </a:r>
            <a:r>
              <a:rPr lang="en-US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You will not surely die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</a:p>
          <a:p>
            <a:pPr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5 "For God knows that in </a:t>
            </a:r>
            <a:r>
              <a:rPr lang="en-US" sz="4000" u="sng" dirty="0" smtClean="0">
                <a:solidFill>
                  <a:schemeClr val="tx1"/>
                </a:solidFill>
                <a:latin typeface="Arial Rounded MT Bold" pitchFamily="34" charset="0"/>
              </a:rPr>
              <a:t>the day you eat of it your eyes will be opened, and you will be like God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, knowing good and evil."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Ge 3:4 Alors le serpent dit à la femme: </a:t>
            </a:r>
            <a:r>
              <a:rPr lang="fr-FR" sz="4000" u="sng" dirty="0" smtClean="0">
                <a:solidFill>
                  <a:schemeClr val="tx1"/>
                </a:solidFill>
                <a:latin typeface="Arial Rounded MT Bold" pitchFamily="34" charset="0"/>
              </a:rPr>
              <a:t>Vous ne mourrez point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;</a:t>
            </a:r>
            <a:endParaRPr lang="en-US" sz="4000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5 mais Dieu sait que, le jour où vous en mangerez, </a:t>
            </a:r>
            <a:r>
              <a:rPr lang="fr-FR" sz="4000" u="sng" dirty="0" smtClean="0">
                <a:solidFill>
                  <a:schemeClr val="tx1"/>
                </a:solidFill>
                <a:latin typeface="Arial Rounded MT Bold" pitchFamily="34" charset="0"/>
              </a:rPr>
              <a:t>vos yeux s'ouvriront, et que vous serez comme des dieux,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connaissant le bien et le mal. 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A lie is a pseudo true, a fake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truth;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something that resembles the true, but is not.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A lie is a deception of the truth. A lie is a counterfeit of the truth.</a:t>
            </a:r>
          </a:p>
          <a:p>
            <a:pPr lvl="0" algn="just"/>
            <a:r>
              <a:rPr lang="en-US" sz="4800" dirty="0" smtClean="0">
                <a:solidFill>
                  <a:srgbClr val="0033CC"/>
                </a:solidFill>
                <a:latin typeface="Arial Rounded MT Bold" pitchFamily="34" charset="0"/>
              </a:rPr>
              <a:t>A lie is a replacement of the truth. A lie is an imaginary truth.</a:t>
            </a:r>
          </a:p>
          <a:p>
            <a:pPr lvl="0" algn="just"/>
            <a:r>
              <a:rPr lang="en-US" sz="4800" dirty="0" smtClean="0">
                <a:solidFill>
                  <a:schemeClr val="tx1"/>
                </a:solidFill>
                <a:latin typeface="Arial Rounded MT Bold" pitchFamily="34" charset="0"/>
              </a:rPr>
              <a:t>A lie is the violation of the truth.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Jean 8:44 Vous avez pour père le diable, et vous voulez accomplir les désirs de votre père. Il a été meurtrier dès le commencement, et </a:t>
            </a:r>
            <a:r>
              <a:rPr lang="fr-FR" sz="4000" u="sng" dirty="0" smtClean="0">
                <a:solidFill>
                  <a:schemeClr val="tx1"/>
                </a:solidFill>
                <a:latin typeface="Arial Rounded MT Bold" pitchFamily="34" charset="0"/>
              </a:rPr>
              <a:t>il ne se tient pas dans la vérité</a:t>
            </a:r>
            <a:r>
              <a:rPr lang="fr-FR" sz="4000" dirty="0" smtClean="0">
                <a:solidFill>
                  <a:schemeClr val="tx1"/>
                </a:solidFill>
                <a:latin typeface="Arial Rounded MT Bold" pitchFamily="34" charset="0"/>
              </a:rPr>
              <a:t>, parce qu'il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n'y a 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pas de vérité en lui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 Lorsqu'il profère le mensonge, il parle de son propre fonds; </a:t>
            </a:r>
            <a:r>
              <a:rPr lang="fr-FR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car il est menteur et le père du mensonge.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(LSV)</a:t>
            </a:r>
            <a:endParaRPr lang="en-US" sz="4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err="1" smtClean="0">
                <a:solidFill>
                  <a:schemeClr val="tx1"/>
                </a:solidFill>
                <a:latin typeface="Arial Rounded MT Bold" pitchFamily="34" charset="0"/>
              </a:rPr>
              <a:t>Joh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 8:44 "You are of your father the devil, and the desires of your father you want to do. He was a murderer from the beginning, and </a:t>
            </a:r>
            <a:r>
              <a:rPr lang="en-US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does not stand in the truth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, because there is </a:t>
            </a:r>
            <a:r>
              <a:rPr lang="en-US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no truth in him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. When </a:t>
            </a:r>
            <a:r>
              <a:rPr lang="en-US" sz="4000" u="sng" dirty="0" smtClean="0">
                <a:solidFill>
                  <a:srgbClr val="0033CC"/>
                </a:solidFill>
                <a:latin typeface="Arial Rounded MT Bold" pitchFamily="34" charset="0"/>
              </a:rPr>
              <a:t>he speaks a lie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, he speaks from his own resources, for he is a liar and the father of it.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(NKJV)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ALL MEN ARE LIARS / TOUT HOMME EST MENTEUR</a:t>
            </a:r>
            <a:endParaRPr lang="en-US" sz="48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Not only was the human race a victim of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 devil’s lies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, but we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have also become </a:t>
            </a:r>
            <a:r>
              <a:rPr lang="en-US" sz="4800" dirty="0" smtClean="0">
                <a:solidFill>
                  <a:schemeClr val="bg1"/>
                </a:solidFill>
                <a:latin typeface="Arial Rounded MT Bold" pitchFamily="34" charset="0"/>
              </a:rPr>
              <a:t>the products of lies.</a:t>
            </a:r>
          </a:p>
          <a:p>
            <a:pPr lvl="0"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The bible declares “All men are liars.”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err="1" smtClean="0">
                <a:solidFill>
                  <a:srgbClr val="FFFF00"/>
                </a:solidFill>
                <a:latin typeface="Arial Rounded MT Bold" pitchFamily="34" charset="0"/>
              </a:rPr>
              <a:t>Ro</a:t>
            </a:r>
            <a:r>
              <a:rPr lang="fr-FR" sz="4800" dirty="0" smtClean="0">
                <a:solidFill>
                  <a:srgbClr val="FFFF00"/>
                </a:solidFill>
                <a:latin typeface="Arial Rounded MT Bold" pitchFamily="34" charset="0"/>
              </a:rPr>
              <a:t> 3:4 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Loin de là! Que Dieu, au contraire, soit reconnu pour </a:t>
            </a:r>
            <a:r>
              <a:rPr lang="fr-FR" sz="4800" u="sng" dirty="0" smtClean="0">
                <a:solidFill>
                  <a:schemeClr val="bg1"/>
                </a:solidFill>
                <a:latin typeface="Arial Rounded MT Bold" pitchFamily="34" charset="0"/>
              </a:rPr>
              <a:t>vrai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, et </a:t>
            </a:r>
            <a:r>
              <a:rPr lang="fr-FR" sz="4800" u="sng" dirty="0" smtClean="0">
                <a:solidFill>
                  <a:schemeClr val="bg1"/>
                </a:solidFill>
                <a:latin typeface="Arial Rounded MT Bold" pitchFamily="34" charset="0"/>
              </a:rPr>
              <a:t>tout homme pour menteur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, </a:t>
            </a:r>
            <a:endParaRPr lang="fr-FR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Ro 3:4 Certainly not! Indeed, let God be true but every man a liar.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Ps 62:9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Surely men of low degree are a vapor, Men of high degree are a lie; If they are weighed on the scales, They are altogether lighter than vapor. </a:t>
            </a: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9 (62:10) Oui, vanité, les fils de l'homme! Mensonge, les fils de l'homme! Dans une balance ils monteraient Tous ensemble, plus légers qu'un souffle. 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Some of the best liars carry the mantles of diplomats, strategists, politicians, negotiators, conciliators, lawyers, advocates,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pastors, priests, and the list goes on.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Governments 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everywhere use </a:t>
            </a:r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lies as currencies.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 business world uses lies as fuel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Every label on a product is saturated with lies. 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They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should also put the percentage of saturated lies as they do for fat.</a:t>
            </a:r>
          </a:p>
          <a:p>
            <a:pPr lvl="0" algn="just"/>
            <a:r>
              <a:rPr lang="en-US" sz="4000" dirty="0" smtClean="0">
                <a:solidFill>
                  <a:srgbClr val="FFFF00"/>
                </a:solidFill>
                <a:latin typeface="Arial Rounded MT Bold" pitchFamily="34" charset="0"/>
              </a:rPr>
              <a:t>Every advertisement is full of lie.</a:t>
            </a:r>
          </a:p>
          <a:p>
            <a:pPr lvl="0" algn="just"/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It is the common denominator between the youngest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baby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to the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oldest  adult. 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660066"/>
                </a:solidFill>
                <a:latin typeface="Arial Rounded MT Bold" pitchFamily="34" charset="0"/>
              </a:rPr>
              <a:t>THE EXCEPTION TO THE RULE: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3333CC"/>
                </a:solidFill>
                <a:latin typeface="Arial Rounded MT Bold" pitchFamily="34" charset="0"/>
              </a:rPr>
              <a:t>GOD </a:t>
            </a:r>
            <a:r>
              <a:rPr lang="en-US" sz="3600" dirty="0" smtClean="0">
                <a:solidFill>
                  <a:srgbClr val="3333CC"/>
                </a:solidFill>
                <a:latin typeface="Arial Rounded MT Bold" pitchFamily="34" charset="0"/>
              </a:rPr>
              <a:t>CANNOT AND WILL NOT LIE</a:t>
            </a:r>
          </a:p>
          <a:p>
            <a:pPr algn="just">
              <a:spcBef>
                <a:spcPts val="0"/>
              </a:spcBef>
            </a:pPr>
            <a:r>
              <a:rPr lang="fr-FR" sz="3700" dirty="0" err="1" smtClean="0">
                <a:latin typeface="Arial Rounded MT Bold" pitchFamily="34" charset="0"/>
              </a:rPr>
              <a:t>Joh</a:t>
            </a:r>
            <a:r>
              <a:rPr lang="fr-FR" sz="3700" dirty="0" smtClean="0">
                <a:latin typeface="Arial Rounded MT Bold" pitchFamily="34" charset="0"/>
              </a:rPr>
              <a:t> 3:33 Celui qui a reçu son témoignage a certifié que Dieu est vrai;</a:t>
            </a:r>
            <a:endParaRPr lang="en-US" sz="3700" dirty="0" smtClean="0">
              <a:latin typeface="Arial Rounded MT Bold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sz="3700" dirty="0" err="1" smtClean="0">
                <a:solidFill>
                  <a:srgbClr val="3333CC"/>
                </a:solidFill>
                <a:latin typeface="Arial Rounded MT Bold" pitchFamily="34" charset="0"/>
              </a:rPr>
              <a:t>Joh</a:t>
            </a:r>
            <a:r>
              <a:rPr lang="en-US" sz="3700" dirty="0" smtClean="0">
                <a:solidFill>
                  <a:srgbClr val="3333CC"/>
                </a:solidFill>
                <a:latin typeface="Arial Rounded MT Bold" pitchFamily="34" charset="0"/>
              </a:rPr>
              <a:t> 3:33 "He who has received His testimony has certified that God is true</a:t>
            </a:r>
          </a:p>
          <a:p>
            <a:pPr algn="just">
              <a:spcBef>
                <a:spcPts val="0"/>
              </a:spcBef>
            </a:pPr>
            <a:r>
              <a:rPr lang="fr-FR" sz="3700" dirty="0" smtClean="0">
                <a:latin typeface="Arial Rounded MT Bold" pitchFamily="34" charset="0"/>
              </a:rPr>
              <a:t>1Sa 15:29 </a:t>
            </a:r>
            <a:r>
              <a:rPr lang="fr-FR" sz="3700" dirty="0" smtClean="0">
                <a:latin typeface="Arial Rounded MT Bold" pitchFamily="34" charset="0"/>
              </a:rPr>
              <a:t>Car Dieu n'est </a:t>
            </a:r>
            <a:r>
              <a:rPr lang="fr-FR" sz="3700" dirty="0" smtClean="0">
                <a:latin typeface="Arial Rounded MT Bold" pitchFamily="34" charset="0"/>
              </a:rPr>
              <a:t>pas un homme pour se repentir.</a:t>
            </a:r>
            <a:endParaRPr lang="en-US" sz="37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4000" dirty="0" smtClean="0">
                <a:latin typeface="Arial Rounded MT Bold" pitchFamily="34" charset="0"/>
              </a:rPr>
              <a:t>29 </a:t>
            </a:r>
            <a:r>
              <a:rPr lang="en-US" sz="4000" dirty="0" smtClean="0">
                <a:latin typeface="Arial Rounded MT Bold" pitchFamily="34" charset="0"/>
              </a:rPr>
              <a:t>"For God </a:t>
            </a:r>
            <a:r>
              <a:rPr lang="en-US" sz="4000" dirty="0" smtClean="0">
                <a:latin typeface="Arial Rounded MT Bold" pitchFamily="34" charset="0"/>
              </a:rPr>
              <a:t>is not a man, that He should relent." 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People lie out of fear of consequences;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God is sovereign and is subjected to no one but Himself.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People lie to project a good image about them;</a:t>
            </a:r>
            <a:r>
              <a:rPr lang="en-US" sz="4000" dirty="0" smtClean="0">
                <a:latin typeface="Arial Rounded MT Bold" pitchFamily="34" charset="0"/>
              </a:rPr>
              <a:t> God has no flaws in Him</a:t>
            </a:r>
            <a:r>
              <a:rPr lang="en-US" sz="4000" dirty="0" smtClean="0">
                <a:latin typeface="Arial Rounded MT Bold" pitchFamily="34" charset="0"/>
              </a:rPr>
              <a:t>. </a:t>
            </a:r>
            <a:r>
              <a:rPr lang="en-US" sz="4000" i="1" dirty="0" smtClean="0">
                <a:solidFill>
                  <a:srgbClr val="C00000"/>
                </a:solidFill>
                <a:latin typeface="Arial Rounded MT Bold" pitchFamily="34" charset="0"/>
              </a:rPr>
              <a:t>He is altogether lovely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People lie to hide their shortcomings; </a:t>
            </a:r>
            <a:r>
              <a:rPr lang="en-US" sz="4000" dirty="0" smtClean="0">
                <a:latin typeface="Arial Rounded MT Bold" pitchFamily="34" charset="0"/>
              </a:rPr>
              <a:t>God is omnipotent, nothing is impossible for Him.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3333CC"/>
                </a:solidFill>
                <a:latin typeface="Arial Rounded MT Bold" pitchFamily="34" charset="0"/>
              </a:rPr>
              <a:t>People lie to cause harms to others; </a:t>
            </a:r>
            <a:r>
              <a:rPr lang="en-US" sz="4000" dirty="0" smtClean="0">
                <a:solidFill>
                  <a:schemeClr val="tx1"/>
                </a:solidFill>
                <a:latin typeface="Arial Rounded MT Bold" pitchFamily="34" charset="0"/>
              </a:rPr>
              <a:t>God has no sin in Him and God cannot be tempted to commit sin.</a:t>
            </a:r>
          </a:p>
          <a:p>
            <a:pPr lvl="0" algn="just">
              <a:spcBef>
                <a:spcPts val="0"/>
              </a:spcBef>
            </a:pP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People lie to steer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others </a:t>
            </a:r>
            <a:r>
              <a:rPr lang="en-US" sz="4000" dirty="0" smtClean="0">
                <a:solidFill>
                  <a:srgbClr val="0033CC"/>
                </a:solidFill>
                <a:latin typeface="Arial Rounded MT Bold" pitchFamily="34" charset="0"/>
              </a:rPr>
              <a:t>to action; </a:t>
            </a:r>
            <a:r>
              <a:rPr lang="en-US" sz="4000" dirty="0" smtClean="0">
                <a:latin typeface="Arial Rounded MT Bold" pitchFamily="34" charset="0"/>
              </a:rPr>
              <a:t>God is sovereign and His enforced orders cannot be resisted.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IF GOD CANNOT LIE THAN THE BIBLE IS FLAWLESS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It feels good to know that there is one entity </a:t>
            </a:r>
            <a:r>
              <a:rPr lang="en-US" sz="4000" dirty="0" smtClean="0">
                <a:latin typeface="Arial Rounded MT Bold" pitchFamily="34" charset="0"/>
              </a:rPr>
              <a:t>who </a:t>
            </a:r>
            <a:r>
              <a:rPr lang="en-US" sz="4000" dirty="0" smtClean="0">
                <a:latin typeface="Arial Rounded MT Bold" pitchFamily="34" charset="0"/>
              </a:rPr>
              <a:t>cannot lie.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Truth is one of the attributes or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essences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of God.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Word of God, the bible is </a:t>
            </a:r>
            <a:r>
              <a:rPr lang="en-US" sz="4000" dirty="0" smtClean="0">
                <a:latin typeface="Arial Rounded MT Bold" pitchFamily="34" charset="0"/>
              </a:rPr>
              <a:t>a trusted book.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All the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promises in the bible are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true.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What the bible says about my origin is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All that God says about eternity is true.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Jesus says, “I am the way, the truth and the life”.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The virgin birth of Jesus is truth.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death, burial and resurrection of Jesus are true.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rapture of the church is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The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Millennium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Kingdom of Jesus on earth is true.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My salvation is also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Spending eternity in the presence of God is true.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destruction of the kingdom of Satan is true.</a:t>
            </a:r>
          </a:p>
          <a:p>
            <a:pPr lvl="0" algn="just"/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The construction of a new earth and new heavens is also true.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Jaques 1:17 </a:t>
            </a:r>
            <a:r>
              <a:rPr lang="fr-FR" sz="4000" dirty="0" smtClean="0">
                <a:latin typeface="Arial Rounded MT Bold" pitchFamily="34" charset="0"/>
              </a:rPr>
              <a:t>toute grâce excellente et tout don parfait descendent d'en haut, du Père des lumières, </a:t>
            </a:r>
            <a:r>
              <a:rPr lang="fr-FR" sz="4000" u="sng" dirty="0" smtClean="0">
                <a:latin typeface="Arial Rounded MT Bold" pitchFamily="34" charset="0"/>
              </a:rPr>
              <a:t>chez lequel il n'y a ni changement ni ombre de variation. </a:t>
            </a:r>
            <a:endParaRPr lang="en-US" sz="4000" u="sng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Arial Rounded MT Bold" pitchFamily="34" charset="0"/>
              </a:rPr>
              <a:t>17 Every good gift and every perfect gift is from above, and comes down from the Father of lights, </a:t>
            </a:r>
            <a:r>
              <a:rPr lang="en-US" sz="4000" u="sng" dirty="0" smtClean="0">
                <a:solidFill>
                  <a:srgbClr val="C00000"/>
                </a:solidFill>
                <a:latin typeface="Arial Rounded MT Bold" pitchFamily="34" charset="0"/>
              </a:rPr>
              <a:t>with whom there is no variation or shadow of turning.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CONCLUSION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This message came as an answer to my recent prayers, as I was questioning the validity of some bible passages with respect to our present time.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As an answer to my petition, God led me to this passage in </a:t>
            </a:r>
            <a:r>
              <a:rPr lang="en-US" sz="4000" dirty="0" smtClean="0">
                <a:latin typeface="Arial Rounded MT Bold" pitchFamily="34" charset="0"/>
              </a:rPr>
              <a:t>Titus 1:2 “</a:t>
            </a:r>
            <a:r>
              <a:rPr lang="en-US" sz="4000" b="1" i="1" dirty="0" smtClean="0">
                <a:latin typeface="Arial Rounded MT Bold" pitchFamily="34" charset="0"/>
              </a:rPr>
              <a:t>God cannot lie</a:t>
            </a:r>
            <a:r>
              <a:rPr lang="en-US" sz="4000" dirty="0" smtClean="0">
                <a:latin typeface="Arial Rounded MT Bold" pitchFamily="34" charset="0"/>
              </a:rPr>
              <a:t>.”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power that </a:t>
            </a:r>
            <a:r>
              <a:rPr lang="en-US" sz="4000" dirty="0" smtClean="0">
                <a:latin typeface="Arial Rounded MT Bold" pitchFamily="34" charset="0"/>
              </a:rPr>
              <a:t>God had </a:t>
            </a:r>
            <a:r>
              <a:rPr lang="en-US" sz="4000" dirty="0" smtClean="0">
                <a:latin typeface="Arial Rounded MT Bold" pitchFamily="34" charset="0"/>
              </a:rPr>
              <a:t>promised to the church was and is still </a:t>
            </a:r>
            <a:r>
              <a:rPr lang="en-US" sz="4000" dirty="0" smtClean="0">
                <a:latin typeface="Arial Rounded MT Bold" pitchFamily="34" charset="0"/>
              </a:rPr>
              <a:t>true, so </a:t>
            </a:r>
            <a:r>
              <a:rPr lang="en-US" sz="4000" dirty="0" smtClean="0">
                <a:latin typeface="Arial Rounded MT Bold" pitchFamily="34" charset="0"/>
              </a:rPr>
              <a:t>is the persecution of the church that was foretold. 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In other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words,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the disciples were all over Satan and his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minions,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and so was the devil ravaging their foundations with relentless attacks as he does today. </a:t>
            </a: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If you find yourself in a situation you cannot understand, claim on the promises of God.</a:t>
            </a:r>
          </a:p>
          <a:p>
            <a:pPr lvl="0" algn="just"/>
            <a:endParaRPr lang="en-US" sz="4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 smtClean="0">
                <a:latin typeface="Arial Rounded MT Bold" pitchFamily="34" charset="0"/>
              </a:rPr>
              <a:t>Remember that God cannot lie.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God will always have the last word in your situation.</a:t>
            </a:r>
          </a:p>
          <a:p>
            <a:pPr lvl="0" algn="just"/>
            <a:r>
              <a:rPr lang="en-US" sz="4800" dirty="0" smtClean="0">
                <a:latin typeface="Arial Rounded MT Bold" pitchFamily="34" charset="0"/>
              </a:rPr>
              <a:t>God will never leave you nor forsake you as promised.</a:t>
            </a:r>
          </a:p>
          <a:p>
            <a:pPr lvl="0" algn="just"/>
            <a:r>
              <a:rPr lang="en-US" sz="4800" dirty="0" smtClean="0">
                <a:solidFill>
                  <a:srgbClr val="FF0000"/>
                </a:solidFill>
                <a:latin typeface="Arial Rounded MT Bold" pitchFamily="34" charset="0"/>
              </a:rPr>
              <a:t>God’s word is true and Amen!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000" dirty="0" smtClean="0">
                <a:latin typeface="Arial Rounded MT Bold" pitchFamily="34" charset="0"/>
              </a:rPr>
              <a:t>The same way that God cannot lie, God cannot lose the battle.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God may not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always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answer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your prayers the way you wish it, 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but His word is tried and tested, and proven to be absolute truth.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algn="just"/>
            <a:r>
              <a:rPr lang="en-US" sz="4000" dirty="0" smtClean="0">
                <a:latin typeface="Arial Rounded MT Bold" pitchFamily="34" charset="0"/>
              </a:rPr>
              <a:t>My wish may not be granted, </a:t>
            </a:r>
            <a:r>
              <a:rPr lang="en-US" sz="4000" dirty="0" smtClean="0">
                <a:latin typeface="Arial Rounded MT Bold" pitchFamily="34" charset="0"/>
              </a:rPr>
              <a:t>but God is not weak, and God cannot lie</a:t>
            </a:r>
            <a:r>
              <a:rPr lang="en-US" sz="4000" dirty="0" smtClean="0">
                <a:latin typeface="Arial Rounded MT Bold" pitchFamily="34" charset="0"/>
              </a:rPr>
              <a:t>.</a:t>
            </a:r>
          </a:p>
          <a:p>
            <a:pPr lvl="0" algn="just"/>
            <a:r>
              <a:rPr lang="fr-FR" sz="4000" i="1" dirty="0" smtClean="0">
                <a:solidFill>
                  <a:srgbClr val="0033CC"/>
                </a:solidFill>
                <a:latin typeface="Arial Rounded MT Bold" pitchFamily="34" charset="0"/>
              </a:rPr>
              <a:t>Ce que sa bouche a dit, sa main l’accomplira.</a:t>
            </a:r>
            <a:r>
              <a:rPr lang="fr-FR" sz="4000" i="1" dirty="0" smtClean="0">
                <a:solidFill>
                  <a:srgbClr val="0033CC"/>
                </a:solidFill>
                <a:latin typeface="Arial Rounded MT Bold" pitchFamily="34" charset="0"/>
              </a:rPr>
              <a:t>  </a:t>
            </a:r>
          </a:p>
          <a:p>
            <a:pPr lvl="0" algn="r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AMEN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! 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2200"/>
            <a:ext cx="9144000" cy="1981200"/>
          </a:xfrm>
          <a:solidFill>
            <a:srgbClr val="660066"/>
          </a:solidFill>
        </p:spPr>
        <p:txBody>
          <a:bodyPr>
            <a:noAutofit/>
          </a:bodyPr>
          <a:lstStyle/>
          <a:p>
            <a:pPr algn="ctr"/>
            <a:r>
              <a:rPr lang="en-US" sz="8800" dirty="0" smtClean="0">
                <a:solidFill>
                  <a:schemeClr val="bg1"/>
                </a:solidFill>
              </a:rPr>
              <a:t>SAINTE CÈNE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dirty="0" smtClean="0">
                <a:solidFill>
                  <a:srgbClr val="FFFF00"/>
                </a:solidFill>
                <a:latin typeface="Arial Rounded MT Bold" pitchFamily="34" charset="0"/>
              </a:rPr>
              <a:t>A la croix où mourut mon Sauveur # 54 CEF</a:t>
            </a:r>
            <a:endParaRPr lang="en-US" sz="32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A la croix où mourut </a:t>
            </a:r>
          </a:p>
          <a:p>
            <a:pPr marL="0" indent="0" algn="ctr">
              <a:buNone/>
            </a:pPr>
            <a:r>
              <a:rPr lang="fr-FR" sz="4400" dirty="0" smtClean="0">
                <a:latin typeface="Arial Rounded MT Bold" pitchFamily="34" charset="0"/>
              </a:rPr>
              <a:t>mon Sauveur,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Je suis venu, brisé de douleur;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Là son sang purifia mon cœur: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 </a:t>
            </a:r>
            <a:r>
              <a:rPr lang="fr-FR" sz="4400" b="1" i="1" dirty="0" smtClean="0">
                <a:solidFill>
                  <a:srgbClr val="FFFF00"/>
                </a:solidFill>
                <a:latin typeface="Arial Rounded MT Bold" pitchFamily="34" charset="0"/>
              </a:rPr>
              <a:t>(ter)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Là son sang purifia mon cœur:</a:t>
            </a:r>
            <a:b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</a:t>
            </a:r>
            <a:endParaRPr lang="en-US" sz="44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2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Quelle merveille! Il vint me sauver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Quand de sa croix je me fus chargé,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En moi Jésus vint pour demeurer: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</a:t>
            </a:r>
            <a:r>
              <a:rPr lang="fr-FR" sz="4000" b="1" i="1" dirty="0" smtClean="0">
                <a:solidFill>
                  <a:srgbClr val="FFFF00"/>
                </a:solidFill>
                <a:latin typeface="Arial Rounded MT Bold" pitchFamily="34" charset="0"/>
              </a:rPr>
              <a:t> (ter)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En moi Jésus vint pour demeurer: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O fontaine effaçant le péché,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Donnant la vie au cœur desséché!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Là, Jésus me retient attaché: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 </a:t>
            </a:r>
            <a:r>
              <a:rPr lang="fr-FR" sz="4000" b="1" i="1" dirty="0" smtClean="0">
                <a:solidFill>
                  <a:srgbClr val="FFFF00"/>
                </a:solidFill>
                <a:latin typeface="Arial Rounded MT Bold" pitchFamily="34" charset="0"/>
              </a:rPr>
              <a:t>(ter)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Là, Jésus me retient attaché: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</a:t>
            </a:r>
            <a:endParaRPr lang="en-US" sz="4000" b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FFFF00"/>
                </a:solidFill>
                <a:latin typeface="Arial Rounded MT Bold" pitchFamily="34" charset="0"/>
              </a:rPr>
              <a:t>4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Pauvre âme, </a:t>
            </a:r>
          </a:p>
          <a:p>
            <a:pPr marL="0" indent="0" algn="ctr">
              <a:buNone/>
            </a:pPr>
            <a:r>
              <a:rPr lang="fr-FR" sz="4000" dirty="0" smtClean="0">
                <a:latin typeface="Arial Rounded MT Bold" pitchFamily="34" charset="0"/>
              </a:rPr>
              <a:t>viens aux pieds du Sauveur,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 la source ouverte à tout pécheur,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Viens t'y plonger, trouver le bonheur: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 </a:t>
            </a:r>
            <a:r>
              <a:rPr lang="fr-FR" sz="4000" b="1" i="1" dirty="0" smtClean="0">
                <a:solidFill>
                  <a:srgbClr val="FFFF00"/>
                </a:solidFill>
                <a:latin typeface="Arial Rounded MT Bold" pitchFamily="34" charset="0"/>
              </a:rPr>
              <a:t>(bis)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Viens t'y plonger, trouver le bonheur:</a:t>
            </a:r>
            <a:b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A son nom la gloire!</a:t>
            </a:r>
            <a:endParaRPr lang="en-US" sz="4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 smtClean="0"/>
              <a:t>1 Corinthiens 11: 23-34</a:t>
            </a:r>
            <a:endParaRPr lang="en-US" sz="3200" dirty="0" smtClean="0"/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26 Car toutes les fois que vous mangez ce pain et que vous buvez cette coupe, vous annoncez la mort du Seigneur, jusqu'à ce qu'il vienne.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27 C'est pourquoi celui qui mangera le pain ou boira la coupe du Seigneur indignement, sera coupable envers le corps et le sang du Seigneur.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Rounded MT Bold" pitchFamily="34" charset="0"/>
              </a:rPr>
              <a:t>28 Que chacun donc s'éprouve soi-même, et qu'ainsi il mange du pain et boive de la coupe;</a:t>
            </a:r>
            <a:endParaRPr lang="en-US" sz="4400" dirty="0" smtClean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 29 car celui qui mange et boit sans discerner le corps du Seigneur, mange et boit un jugement contre lui-même.</a:t>
            </a:r>
            <a:endParaRPr lang="en-US" sz="4400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 smtClean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 smtClean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Rounded MT Bold" pitchFamily="34" charset="0"/>
              </a:rPr>
              <a:t>Travaillons et luttons ! # 211 CEF</a:t>
            </a:r>
            <a:endParaRPr lang="en-US" sz="4000" b="1" dirty="0" smtClean="0">
              <a:solidFill>
                <a:srgbClr val="00FFCC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FR" sz="4000" b="1" dirty="0" smtClean="0">
                <a:solidFill>
                  <a:srgbClr val="00FFCC"/>
                </a:solidFill>
                <a:latin typeface="Arial Rounded MT Bold" pitchFamily="34" charset="0"/>
              </a:rPr>
              <a:t>1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Travaillons et luttons!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Nous sommes au Seigneur,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Suivons l’étroit sentier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Qui conduit à la vie!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Jésus marche avec nous,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Avançons sans frayeur,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Il nous garde, et son bras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Toujours nous fortifie.</a:t>
            </a:r>
            <a:endParaRPr lang="en-US" sz="40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[Refrain]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Travaillons et luttons, </a:t>
            </a:r>
            <a:r>
              <a:rPr lang="fr-FR" sz="6000" b="1" i="1" dirty="0" smtClean="0">
                <a:solidFill>
                  <a:srgbClr val="00FFCC"/>
                </a:solidFill>
                <a:latin typeface="Arial Rounded MT Bold" pitchFamily="34" charset="0"/>
              </a:rPr>
              <a:t>(bis)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Soyons prêts et prions,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Bientôt le Maitre va venir!</a:t>
            </a:r>
            <a:endParaRPr lang="en-US" sz="6000" b="1" dirty="0" smtClean="0">
              <a:solidFill>
                <a:srgbClr val="00FF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Rounded MT Bold" pitchFamily="34" charset="0"/>
              </a:rPr>
              <a:t>2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Travaillons et luttons!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Que les cœurs affligés,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Les perdus loin de Dieu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Retrouvent l’espérance!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Vers la croix, dirigeons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Leurs regards angoissés,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Pressons-les d’accepter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Jésus, leur délivrance.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[Refrain]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Travaillons et luttons, </a:t>
            </a:r>
            <a:r>
              <a:rPr lang="fr-FR" sz="6000" b="1" i="1" dirty="0" smtClean="0">
                <a:solidFill>
                  <a:srgbClr val="00FFCC"/>
                </a:solidFill>
                <a:latin typeface="Arial Rounded MT Bold" pitchFamily="34" charset="0"/>
              </a:rPr>
              <a:t>(bis)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Soyons prêts et prions,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Bientôt le Maitre va venir!</a:t>
            </a:r>
            <a:endParaRPr lang="en-US" sz="6000" b="1" dirty="0" smtClean="0">
              <a:solidFill>
                <a:srgbClr val="00FF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Rounded MT Bold" pitchFamily="34" charset="0"/>
              </a:rPr>
              <a:t>3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Travaillons et luttons!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Il nous appelle tous,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Le champ nous est ouvert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Et la moisson est grande!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Pour servir notre Chef,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Ne pensons plus à nous,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En avant vers le but!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Le Maitre le demande.</a:t>
            </a:r>
            <a:endParaRPr lang="en-US" sz="44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[Refrain]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Travaillons et luttons, </a:t>
            </a:r>
            <a:r>
              <a:rPr lang="fr-FR" sz="6000" b="1" i="1" dirty="0" smtClean="0">
                <a:solidFill>
                  <a:srgbClr val="00FFCC"/>
                </a:solidFill>
                <a:latin typeface="Arial Rounded MT Bold" pitchFamily="34" charset="0"/>
              </a:rPr>
              <a:t>(bis)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Soyons prêts et prions,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Bientôt le Maitre va venir!</a:t>
            </a:r>
            <a:endParaRPr lang="en-US" sz="6000" b="1" dirty="0" smtClean="0">
              <a:solidFill>
                <a:srgbClr val="00FF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 smtClean="0">
                <a:solidFill>
                  <a:srgbClr val="00FFCC"/>
                </a:solidFill>
                <a:latin typeface="Arial Rounded MT Bold" pitchFamily="34" charset="0"/>
              </a:rPr>
              <a:t>4</a:t>
            </a:r>
            <a:r>
              <a:rPr lang="fr-FR" sz="4400" dirty="0" smtClean="0">
                <a:latin typeface="Arial Rounded MT Bold" pitchFamily="34" charset="0"/>
              </a:rPr>
              <a:t/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Travaillons et luttons!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Sans jamais nous lasser,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De notre Rédempteur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Elevons la bannière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Fidèles jusqu’au bout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Sachons persévérer,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Le repos nous attend</a:t>
            </a:r>
            <a:br>
              <a:rPr lang="fr-FR" sz="4400" dirty="0" smtClean="0">
                <a:latin typeface="Arial Rounded MT Bold" pitchFamily="34" charset="0"/>
              </a:rPr>
            </a:br>
            <a:r>
              <a:rPr lang="fr-FR" sz="4400" dirty="0" smtClean="0">
                <a:latin typeface="Arial Rounded MT Bold" pitchFamily="34" charset="0"/>
              </a:rPr>
              <a:t>Dans la pleine lumière!</a:t>
            </a:r>
            <a:endParaRPr lang="en-US" sz="44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0066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latin typeface="Arial Rounded MT Bold" pitchFamily="34" charset="0"/>
              </a:rPr>
              <a:t>[Refrain]</a:t>
            </a:r>
            <a:r>
              <a:rPr lang="fr-FR" sz="2800" dirty="0" smtClean="0">
                <a:latin typeface="Arial Rounded MT Bold" pitchFamily="34" charset="0"/>
              </a:rPr>
              <a:t/>
            </a:r>
            <a:br>
              <a:rPr lang="fr-FR" sz="2800" dirty="0" smtClean="0"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Travaillons et luttons, </a:t>
            </a:r>
            <a:r>
              <a:rPr lang="fr-FR" sz="6000" b="1" i="1" dirty="0" smtClean="0">
                <a:solidFill>
                  <a:srgbClr val="00FFCC"/>
                </a:solidFill>
                <a:latin typeface="Arial Rounded MT Bold" pitchFamily="34" charset="0"/>
              </a:rPr>
              <a:t>(bis)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Soyons prêts et prions,</a:t>
            </a:r>
            <a: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  <a:t/>
            </a:r>
            <a:br>
              <a:rPr lang="fr-FR" sz="6000" dirty="0" smtClean="0">
                <a:solidFill>
                  <a:srgbClr val="00FFCC"/>
                </a:solidFill>
                <a:latin typeface="Arial Rounded MT Bold" pitchFamily="34" charset="0"/>
              </a:rPr>
            </a:br>
            <a:r>
              <a:rPr lang="fr-FR" sz="6000" b="1" dirty="0" smtClean="0">
                <a:solidFill>
                  <a:srgbClr val="00FFCC"/>
                </a:solidFill>
                <a:latin typeface="Arial Rounded MT Bold" pitchFamily="34" charset="0"/>
              </a:rPr>
              <a:t>Bientôt le Maitre va venir!</a:t>
            </a:r>
            <a:endParaRPr lang="en-US" sz="6000" b="1" dirty="0" smtClean="0">
              <a:solidFill>
                <a:srgbClr val="00FF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OFFRANDE MISSIONNAIRE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PRIERE FINALE / BENEDICTION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39610</TotalTime>
  <Words>3117</Words>
  <Application>Microsoft Office PowerPoint</Application>
  <PresentationFormat>On-screen Show (4:3)</PresentationFormat>
  <Paragraphs>308</Paragraphs>
  <Slides>97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98" baseType="lpstr">
      <vt:lpstr>Equity</vt:lpstr>
      <vt:lpstr>CHRIST THE ROCK CONGREGATION  WORSHIP SERVICE</vt:lpstr>
      <vt:lpstr>Slide 2</vt:lpstr>
      <vt:lpstr>MAY  5TH 2024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LECTURE ALTERNATIVE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DOXOLOGIE</vt:lpstr>
      <vt:lpstr>DOXOLOGIE</vt:lpstr>
      <vt:lpstr>DOXOLOGIE</vt:lpstr>
      <vt:lpstr>Slide 28</vt:lpstr>
      <vt:lpstr>Slide 29</vt:lpstr>
      <vt:lpstr>Slide 30</vt:lpstr>
      <vt:lpstr>Slide 31</vt:lpstr>
      <vt:lpstr>Slide 32</vt:lpstr>
      <vt:lpstr>PRIÈRE COMMUNE</vt:lpstr>
      <vt:lpstr>Slide 34</vt:lpstr>
      <vt:lpstr>Slide 35</vt:lpstr>
      <vt:lpstr>VISITORS WELCOME</vt:lpstr>
      <vt:lpstr>APRIL 7TH 2024</vt:lpstr>
      <vt:lpstr>MOMENT D’ADORATION  </vt:lpstr>
      <vt:lpstr>OFFRANDE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Priere pour l’OFFRANDE  ET LE SERMON</vt:lpstr>
      <vt:lpstr>CHRIST THE ROCK CONGREGATION SUNDAY MAY 5TH  2024  Sermon by  Pastor MARC  SIMEON 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SAINTE CÈNE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OFFRANDE MISSIONNAIRE  PRIERE FINALE / BENEDICTION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111</cp:revision>
  <dcterms:created xsi:type="dcterms:W3CDTF">2012-11-25T13:28:17Z</dcterms:created>
  <dcterms:modified xsi:type="dcterms:W3CDTF">2024-05-05T00:20:18Z</dcterms:modified>
</cp:coreProperties>
</file>