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305" r:id="rId4"/>
    <p:sldId id="306" r:id="rId5"/>
    <p:sldId id="293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04" r:id="rId15"/>
    <p:sldId id="315" r:id="rId16"/>
    <p:sldId id="316" r:id="rId17"/>
    <p:sldId id="259" r:id="rId18"/>
    <p:sldId id="317" r:id="rId19"/>
    <p:sldId id="318" r:id="rId20"/>
    <p:sldId id="295" r:id="rId21"/>
    <p:sldId id="319" r:id="rId22"/>
    <p:sldId id="320" r:id="rId23"/>
    <p:sldId id="276" r:id="rId24"/>
    <p:sldId id="321" r:id="rId25"/>
    <p:sldId id="260" r:id="rId26"/>
    <p:sldId id="322" r:id="rId27"/>
    <p:sldId id="323" r:id="rId28"/>
    <p:sldId id="288" r:id="rId29"/>
    <p:sldId id="324" r:id="rId30"/>
    <p:sldId id="325" r:id="rId31"/>
    <p:sldId id="326" r:id="rId32"/>
    <p:sldId id="277" r:id="rId33"/>
    <p:sldId id="327" r:id="rId34"/>
    <p:sldId id="328" r:id="rId35"/>
    <p:sldId id="289" r:id="rId36"/>
    <p:sldId id="329" r:id="rId37"/>
    <p:sldId id="330" r:id="rId38"/>
    <p:sldId id="278" r:id="rId39"/>
    <p:sldId id="331" r:id="rId40"/>
    <p:sldId id="332" r:id="rId41"/>
    <p:sldId id="333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008000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96A6C-231D-4FBD-A84B-F87577DE2DA6}" type="datetimeFigureOut">
              <a:rPr lang="en-US" smtClean="0"/>
              <a:pPr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E24C4-231B-4914-BF10-1F7D18CA53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sz="4000" dirty="0">
                <a:latin typeface="Arial Rounded MT Bold" pitchFamily="34" charset="0"/>
              </a:rPr>
              <a:t>CHRIST THE ROCK CONGREGATION</a:t>
            </a:r>
            <a:br>
              <a:rPr lang="en-US" sz="4000" dirty="0">
                <a:latin typeface="Arial Rounded MT Bold" pitchFamily="34" charset="0"/>
              </a:rPr>
            </a:br>
            <a:r>
              <a:rPr lang="en-US" sz="4000" dirty="0">
                <a:solidFill>
                  <a:srgbClr val="C00000"/>
                </a:solidFill>
                <a:latin typeface="Arial Rounded MT Bold" pitchFamily="34" charset="0"/>
              </a:rPr>
              <a:t>SUNDAY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APRIL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en-US" sz="40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TH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 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2024 </a:t>
            </a:r>
            <a:r>
              <a:rPr lang="en-US" sz="4000" dirty="0">
                <a:latin typeface="Arial Rounded MT Bold" pitchFamily="34" charset="0"/>
              </a:rPr>
              <a:t/>
            </a:r>
            <a:br>
              <a:rPr lang="en-US" sz="4000" dirty="0">
                <a:latin typeface="Arial Rounded MT Bold" pitchFamily="34" charset="0"/>
              </a:rPr>
            </a:br>
            <a:r>
              <a:rPr lang="en-US" sz="4000" dirty="0">
                <a:latin typeface="Arial Rounded MT Bold" pitchFamily="34" charset="0"/>
              </a:rPr>
              <a:t>Sermon by Pastor Marc E Simeon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rgbClr val="66FFFF"/>
          </a:solidFill>
        </p:spPr>
        <p:txBody>
          <a:bodyPr>
            <a:normAutofit/>
          </a:bodyPr>
          <a:lstStyle/>
          <a:p>
            <a:endParaRPr lang="fr-FR" sz="4000" b="1" dirty="0" smtClean="0">
              <a:solidFill>
                <a:srgbClr val="FFFF00"/>
              </a:solidFill>
            </a:endParaRPr>
          </a:p>
          <a:p>
            <a:r>
              <a:rPr lang="en-US" sz="4400" b="1" dirty="0" smtClean="0">
                <a:solidFill>
                  <a:schemeClr val="tx1"/>
                </a:solidFill>
              </a:rPr>
              <a:t>THE GREAT GAIN OF GODLINESS MIXED WITH CONTENTENTMENT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Arial Rounded MT Bold" pitchFamily="34" charset="0"/>
              </a:rPr>
              <a:t>1Timothee 6:6-12 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6 ¶ Now godliness with contentment is great gain.</a:t>
            </a: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Arial Rounded MT Bold" pitchFamily="34" charset="0"/>
              </a:rPr>
              <a:t>7 For we brought nothing into this world, and it is certain we can carry nothing out.</a:t>
            </a: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 8 And having food and clothing, with these we shall be content</a:t>
            </a:r>
            <a:r>
              <a:rPr lang="en-US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000" dirty="0" smtClean="0">
                <a:latin typeface="Arial Rounded MT Bold" pitchFamily="34" charset="0"/>
              </a:rPr>
              <a:t>9 </a:t>
            </a:r>
            <a:r>
              <a:rPr lang="en-US" sz="4000" dirty="0" smtClean="0">
                <a:latin typeface="Arial Rounded MT Bold" pitchFamily="34" charset="0"/>
              </a:rPr>
              <a:t>But those who desire to be rich fall into temptation and a snare, and into many foolish and harmful lusts which drown men in destruction and perdition.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10 For the love of money is a root of all kinds of evil, for which some have strayed from the faith in their greediness, and pierced themselves through with many sorrows.</a:t>
            </a:r>
          </a:p>
          <a:p>
            <a:pPr algn="just"/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 smtClean="0">
                <a:latin typeface="Arial Rounded MT Bold" pitchFamily="34" charset="0"/>
              </a:rPr>
              <a:t>11 </a:t>
            </a:r>
            <a:r>
              <a:rPr lang="en-US" sz="4000" dirty="0" smtClean="0">
                <a:latin typeface="Arial Rounded MT Bold" pitchFamily="34" charset="0"/>
              </a:rPr>
              <a:t>But you, O man of God, flee these things and pursue righteousness, godliness, faith, love, patience, gentleness.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12 Fight the good fight of faith, lay hold on eternal life, to which you were also called and have confessed the good confession in the presence of many witnesses</a:t>
            </a:r>
            <a:r>
              <a:rPr lang="en-US" sz="4000" i="1" dirty="0" smtClean="0">
                <a:solidFill>
                  <a:srgbClr val="FF0000"/>
                </a:solidFill>
              </a:rPr>
              <a:t>.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FF00"/>
                </a:solidFill>
                <a:latin typeface="Arial Rounded MT Bold" pitchFamily="34" charset="0"/>
              </a:rPr>
              <a:t>INTRODUCTION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Today I would like to talk about two disappearing virtues of our time.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The first one is godliness and the second one is contentment, 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Back in the days, the sense of value of a person had a lot to do with his godliness and his wisdom in the matters of life</a:t>
            </a:r>
            <a:r>
              <a:rPr lang="en-US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Before </a:t>
            </a:r>
            <a:r>
              <a:rPr lang="en-US" sz="4400" dirty="0" smtClean="0">
                <a:latin typeface="Arial Rounded MT Bold" pitchFamily="34" charset="0"/>
              </a:rPr>
              <a:t>people talked about the education or the social status and accomplishment of a person, the first interest used to be on character.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A lot of virtues used to come from the home education people received from their parents.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The schools used to be another advocate for good moral values</a:t>
            </a:r>
            <a:r>
              <a:rPr lang="en-US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The </a:t>
            </a:r>
            <a:r>
              <a:rPr lang="en-US" sz="4400" dirty="0" smtClean="0">
                <a:latin typeface="Arial Rounded MT Bold" pitchFamily="34" charset="0"/>
              </a:rPr>
              <a:t>churches used to be the powerhouses for higher ethics and godliness.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Even the norms of the culture and society at large used to foster a standard of godliness.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Although we are nowadays more trained and more skilful, more advanced in technology, yet our behaviors have taken a huge plunge toward anarchy and lawlessness.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 smtClean="0">
                <a:latin typeface="Arial Rounded MT Bold" pitchFamily="34" charset="0"/>
              </a:rPr>
              <a:t>The </a:t>
            </a:r>
            <a:r>
              <a:rPr lang="en-US" sz="4400" dirty="0" smtClean="0">
                <a:latin typeface="Arial Rounded MT Bold" pitchFamily="34" charset="0"/>
              </a:rPr>
              <a:t>sense of virtue, justice, truth, compassion, honor, righteousness and loyalty have been robbed out of the mainstreams of society.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We are bombarded by endless commercials to steer us in the wrong directions, yet no one seems to be indifferent about it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Look </a:t>
            </a:r>
            <a:r>
              <a:rPr lang="en-US" sz="4400" dirty="0" smtClean="0">
                <a:latin typeface="Arial Rounded MT Bold" pitchFamily="34" charset="0"/>
              </a:rPr>
              <a:t>at the beer commercials; look at the gambling commercials, look at the promotion of homosexuality in most of the advertisements.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If you look for the definition of the word pride, it is now synonymous to homosexuality.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If you look for the definition of choice, it is now synonymous to abortion</a:t>
            </a:r>
            <a:r>
              <a:rPr lang="en-US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An </a:t>
            </a:r>
            <a:r>
              <a:rPr lang="en-US" sz="4400" dirty="0" smtClean="0">
                <a:latin typeface="Arial Rounded MT Bold" pitchFamily="34" charset="0"/>
              </a:rPr>
              <a:t>ambitious person is viewed as a career oriented hard working person.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A greedy person is viewed as a person with good drive for success.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The word contentment is almost non-existent.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Contentment is synonymous to lack of vision, shallow minded, and laziness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Godliness </a:t>
            </a:r>
            <a:r>
              <a:rPr lang="en-US" sz="4400" dirty="0" smtClean="0">
                <a:latin typeface="Arial Rounded MT Bold" pitchFamily="34" charset="0"/>
              </a:rPr>
              <a:t>is now viewed as lame duck, the attitude of an ineffectual or unsuccessful person.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Since humanity has gotten ever-increasingly egocentric and evil, greed has become the underlying motto in most of our endeavors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 smtClean="0">
                <a:latin typeface="Arial Rounded MT Bold" pitchFamily="34" charset="0"/>
              </a:rPr>
              <a:t>Greed is the hidden or open motive of almost every known war past and present.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Greed 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is the hidden or open cause of many divorces of our days. </a:t>
            </a:r>
          </a:p>
          <a:p>
            <a:pPr lvl="0"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Greed can be found in both men and women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 smtClean="0">
                <a:latin typeface="Arial Rounded MT Bold" pitchFamily="34" charset="0"/>
              </a:rPr>
              <a:t>Many people are working several jobs to satisfy their greed. 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have 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become compulsive gamblers because of greed.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People lose all their possessions in the money market because of greed.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While people are hunting for every method to accumulate more wealth in aim of achieving joy and contentment,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Paul 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is flashing out a formula in I Tim 6:6 that deserves the full attention of the children of God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Paul </a:t>
            </a:r>
            <a:r>
              <a:rPr lang="en-US" sz="4800" dirty="0" smtClean="0">
                <a:latin typeface="Arial Rounded MT Bold" pitchFamily="34" charset="0"/>
              </a:rPr>
              <a:t>urges the Christian to mix two ingredients together. The first ingredient is </a:t>
            </a:r>
            <a:r>
              <a:rPr lang="en-US" sz="4800" b="1" dirty="0" smtClean="0">
                <a:latin typeface="Arial Rounded MT Bold" pitchFamily="34" charset="0"/>
              </a:rPr>
              <a:t>Godliness</a:t>
            </a:r>
            <a:r>
              <a:rPr lang="en-US" sz="4800" dirty="0" smtClean="0">
                <a:latin typeface="Arial Rounded MT Bold" pitchFamily="34" charset="0"/>
              </a:rPr>
              <a:t> and the second is </a:t>
            </a:r>
            <a:r>
              <a:rPr lang="en-US" sz="4800" b="1" dirty="0" smtClean="0">
                <a:latin typeface="Arial Rounded MT Bold" pitchFamily="34" charset="0"/>
              </a:rPr>
              <a:t>contentment</a:t>
            </a:r>
            <a:r>
              <a:rPr lang="en-US" sz="4800" dirty="0" smtClean="0">
                <a:latin typeface="Arial Rounded MT Bold" pitchFamily="34" charset="0"/>
              </a:rPr>
              <a:t>. 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Paul guarantees a great gain in life when these two ingredients are mixed</a:t>
            </a:r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 smtClean="0">
                <a:latin typeface="Arial Rounded MT Bold" pitchFamily="34" charset="0"/>
              </a:rPr>
              <a:t>That </a:t>
            </a:r>
            <a:r>
              <a:rPr lang="en-US" sz="4400" dirty="0" smtClean="0">
                <a:latin typeface="Arial Rounded MT Bold" pitchFamily="34" charset="0"/>
              </a:rPr>
              <a:t>means a more fulfilled life, a more worthy life, a more meaningful life, a higher quality of life, a more desired life, a more prosperous life, and a more blessed life</a:t>
            </a:r>
            <a:r>
              <a:rPr lang="en-US" sz="4400" dirty="0" smtClean="0">
                <a:latin typeface="Arial Rounded MT Bold" pitchFamily="34" charset="0"/>
              </a:rPr>
              <a:t>.</a:t>
            </a:r>
            <a:r>
              <a:rPr lang="en-US" sz="4400" b="1" dirty="0" smtClean="0"/>
              <a:t> </a:t>
            </a:r>
            <a:endParaRPr lang="en-US" sz="4400" b="1" dirty="0" smtClean="0"/>
          </a:p>
          <a:p>
            <a:pPr algn="just"/>
            <a:r>
              <a:rPr lang="en-US" sz="4400" b="1" dirty="0" smtClean="0">
                <a:solidFill>
                  <a:srgbClr val="FFFF00"/>
                </a:solidFill>
              </a:rPr>
              <a:t>Today </a:t>
            </a:r>
            <a:r>
              <a:rPr lang="en-US" sz="4400" b="1" dirty="0" smtClean="0">
                <a:solidFill>
                  <a:srgbClr val="FFFF00"/>
                </a:solidFill>
              </a:rPr>
              <a:t>in the light of the Bible, we will consider the effect of </a:t>
            </a:r>
            <a:r>
              <a:rPr lang="en-US" sz="4400" b="1" u="sng" dirty="0" smtClean="0">
                <a:solidFill>
                  <a:srgbClr val="FFFF00"/>
                </a:solidFill>
              </a:rPr>
              <a:t>contentment</a:t>
            </a:r>
            <a:r>
              <a:rPr lang="en-US" sz="4400" b="1" dirty="0" smtClean="0">
                <a:solidFill>
                  <a:srgbClr val="FFFF00"/>
                </a:solidFill>
              </a:rPr>
              <a:t>.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</a:p>
          <a:p>
            <a:pPr lvl="0" algn="just"/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ctr">
              <a:buNone/>
            </a:pPr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1Tim </a:t>
            </a:r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6:6-9</a:t>
            </a: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6 ¶ Now godliness with contentment is great gain.</a:t>
            </a:r>
          </a:p>
          <a:p>
            <a:pPr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 7 For we brought nothing into this world, and it is certain we can carry nothing out.</a:t>
            </a: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 8 And having food and clothing, with these we shall be content.</a:t>
            </a:r>
          </a:p>
          <a:p>
            <a:pPr algn="just">
              <a:buNone/>
            </a:pPr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9 </a:t>
            </a:r>
            <a:r>
              <a:rPr lang="en-US" sz="4400" dirty="0" smtClean="0">
                <a:latin typeface="Arial Rounded MT Bold" pitchFamily="34" charset="0"/>
              </a:rPr>
              <a:t>But those who desire to be rich fall into temptation and a snare, and into many foolish and harmful lusts which drown men in destruction and perdition. </a:t>
            </a:r>
          </a:p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Example of the fisherman and the businessman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6000" b="1" dirty="0" smtClean="0">
                <a:solidFill>
                  <a:srgbClr val="3333CC"/>
                </a:solidFill>
                <a:latin typeface="Arial Rounded MT Bold" pitchFamily="34" charset="0"/>
              </a:rPr>
              <a:t>A </a:t>
            </a:r>
            <a:r>
              <a:rPr lang="en-US" sz="6000" b="1" dirty="0" smtClean="0">
                <a:solidFill>
                  <a:srgbClr val="3333CC"/>
                </a:solidFill>
                <a:latin typeface="Arial Rounded MT Bold" pitchFamily="34" charset="0"/>
              </a:rPr>
              <a:t>contented person</a:t>
            </a:r>
            <a:r>
              <a:rPr lang="en-US" sz="6000" dirty="0" smtClean="0">
                <a:solidFill>
                  <a:srgbClr val="3333CC"/>
                </a:solidFill>
                <a:latin typeface="Arial Rounded MT Bold" pitchFamily="34" charset="0"/>
              </a:rPr>
              <a:t> </a:t>
            </a:r>
            <a:r>
              <a:rPr lang="en-US" sz="6000" dirty="0" smtClean="0">
                <a:latin typeface="Arial Rounded MT Bold" pitchFamily="34" charset="0"/>
              </a:rPr>
              <a:t>is a person who is satisfied, joyful, and grateful even with the least material blessing.</a:t>
            </a:r>
            <a:endParaRPr lang="en-US" sz="6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Rounded MT Bold" pitchFamily="34" charset="0"/>
              </a:rPr>
              <a:t>REACTION </a:t>
            </a:r>
            <a:r>
              <a:rPr lang="en-US" sz="4400" b="1" dirty="0" smtClean="0">
                <a:solidFill>
                  <a:srgbClr val="C00000"/>
                </a:solidFill>
                <a:latin typeface="Arial Rounded MT Bold" pitchFamily="34" charset="0"/>
              </a:rPr>
              <a:t>WHEN GODLINESS IS MIXED WITH CONTENTMENT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</a:p>
          <a:p>
            <a:pPr lvl="0" algn="just"/>
            <a:r>
              <a:rPr lang="en-US" sz="4400" b="1" dirty="0" smtClean="0">
                <a:latin typeface="Arial Rounded MT Bold" pitchFamily="34" charset="0"/>
              </a:rPr>
              <a:t>Godliness is to be: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In good standing with God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Being at peace with God with your conducts</a:t>
            </a: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Being an upright 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person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Being </a:t>
            </a:r>
            <a:r>
              <a:rPr lang="en-US" sz="4800" dirty="0" smtClean="0">
                <a:latin typeface="Arial Rounded MT Bold" pitchFamily="34" charset="0"/>
              </a:rPr>
              <a:t>a truthful person</a:t>
            </a: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Being a faithful person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Being a just, loving, and godly person</a:t>
            </a: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Being a Jesus like person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Being a sweet and amicable </a:t>
            </a:r>
            <a:r>
              <a:rPr lang="en-US" sz="4800" dirty="0" smtClean="0">
                <a:latin typeface="Arial Rounded MT Bold" pitchFamily="34" charset="0"/>
              </a:rPr>
              <a:t>person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Being </a:t>
            </a:r>
            <a:r>
              <a:rPr lang="en-US" sz="4400" dirty="0" smtClean="0">
                <a:latin typeface="Arial Rounded MT Bold" pitchFamily="34" charset="0"/>
              </a:rPr>
              <a:t>a pious person</a:t>
            </a: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Being a person who practices the true religion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A person of faith in God</a:t>
            </a: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A person who lives a life beyond reproach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A religious person inside and outside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Rounded MT Bold" pitchFamily="34" charset="0"/>
              </a:rPr>
              <a:t>Contentment has to do with: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</a:p>
          <a:p>
            <a:pPr lvl="0" algn="just"/>
            <a:r>
              <a:rPr lang="en-US" sz="4400" dirty="0" smtClean="0">
                <a:solidFill>
                  <a:srgbClr val="66FFFF"/>
                </a:solidFill>
                <a:latin typeface="Arial Rounded MT Bold" pitchFamily="34" charset="0"/>
              </a:rPr>
              <a:t>Quietness of heart; Being poised, joyful, selfless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Satisfied with life. Pleased with God</a:t>
            </a:r>
          </a:p>
          <a:p>
            <a:pPr algn="just"/>
            <a:r>
              <a:rPr lang="en-US" sz="4400" dirty="0" smtClean="0">
                <a:solidFill>
                  <a:srgbClr val="66FFFF"/>
                </a:solidFill>
                <a:latin typeface="Arial Rounded MT Bold" pitchFamily="34" charset="0"/>
              </a:rPr>
              <a:t>A sense of feeling blessed at all </a:t>
            </a:r>
            <a:r>
              <a:rPr lang="en-US" sz="4400" dirty="0" smtClean="0">
                <a:solidFill>
                  <a:srgbClr val="66FFFF"/>
                </a:solidFill>
                <a:latin typeface="Arial Rounded MT Bold" pitchFamily="34" charset="0"/>
              </a:rPr>
              <a:t>time</a:t>
            </a: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An </a:t>
            </a:r>
            <a:r>
              <a:rPr lang="en-US" sz="4400" dirty="0" smtClean="0">
                <a:latin typeface="Arial Rounded MT Bold" pitchFamily="34" charset="0"/>
              </a:rPr>
              <a:t>attitude of having no lack</a:t>
            </a:r>
          </a:p>
          <a:p>
            <a:pPr lvl="0" algn="just"/>
            <a:endParaRPr lang="en-US" sz="4400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Being </a:t>
            </a:r>
            <a:r>
              <a:rPr lang="en-US" sz="4400" dirty="0" smtClean="0">
                <a:latin typeface="Arial Rounded MT Bold" pitchFamily="34" charset="0"/>
              </a:rPr>
              <a:t>easily pleased</a:t>
            </a:r>
          </a:p>
          <a:p>
            <a:pPr lvl="0" algn="just"/>
            <a:r>
              <a:rPr lang="en-US" sz="4400" dirty="0" smtClean="0">
                <a:solidFill>
                  <a:srgbClr val="66FFFF"/>
                </a:solidFill>
                <a:latin typeface="Arial Rounded MT Bold" pitchFamily="34" charset="0"/>
              </a:rPr>
              <a:t>A focus on the positive side of things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A sense of being happy with what you get</a:t>
            </a:r>
          </a:p>
          <a:p>
            <a:pPr lvl="0" algn="just"/>
            <a:r>
              <a:rPr lang="en-US" sz="4400" dirty="0" smtClean="0">
                <a:solidFill>
                  <a:srgbClr val="66FFFF"/>
                </a:solidFill>
                <a:latin typeface="Arial Rounded MT Bold" pitchFamily="34" charset="0"/>
              </a:rPr>
              <a:t>A sense of feeling complete, achieved, fulfilled.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A sense of having enough</a:t>
            </a:r>
          </a:p>
          <a:p>
            <a:pPr lvl="0" algn="just"/>
            <a:r>
              <a:rPr lang="en-US" sz="4400" dirty="0" smtClean="0">
                <a:solidFill>
                  <a:srgbClr val="66FFFF"/>
                </a:solidFill>
                <a:latin typeface="Arial Rounded MT Bold" pitchFamily="34" charset="0"/>
              </a:rPr>
              <a:t>An attitude of thanksgiving over the blessings of the now.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en-US" sz="4400" b="1" dirty="0" smtClean="0">
                <a:latin typeface="Arial Rounded MT Bold" pitchFamily="34" charset="0"/>
              </a:rPr>
              <a:t>WHEN GODLINESS IS ADDED TO CONTENTMENT IT PRODUCES GREAT GAIN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</a:p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Great gain because:</a:t>
            </a:r>
          </a:p>
          <a:p>
            <a:pPr lvl="0" algn="just"/>
            <a:r>
              <a:rPr lang="en-US" sz="4400" dirty="0" smtClean="0">
                <a:solidFill>
                  <a:srgbClr val="FF0000"/>
                </a:solidFill>
                <a:latin typeface="Arial Rounded MT Bold" pitchFamily="34" charset="0"/>
              </a:rPr>
              <a:t>It keeps the doctor away</a:t>
            </a:r>
          </a:p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It keeps anxiety away</a:t>
            </a:r>
          </a:p>
          <a:p>
            <a:pPr lvl="0" algn="just"/>
            <a:r>
              <a:rPr lang="en-US" sz="4400" dirty="0" smtClean="0">
                <a:solidFill>
                  <a:srgbClr val="FF0000"/>
                </a:solidFill>
                <a:latin typeface="Arial Rounded MT Bold" pitchFamily="34" charset="0"/>
              </a:rPr>
              <a:t>It keeps worry away</a:t>
            </a:r>
          </a:p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It keeps greed </a:t>
            </a:r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away</a:t>
            </a:r>
            <a:endParaRPr lang="en-US" sz="4400" dirty="0" smtClean="0">
              <a:solidFill>
                <a:srgbClr val="33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It </a:t>
            </a:r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keeps envy away</a:t>
            </a:r>
          </a:p>
          <a:p>
            <a:pPr lvl="0" algn="just"/>
            <a:r>
              <a:rPr lang="en-US" sz="4400" dirty="0" smtClean="0">
                <a:solidFill>
                  <a:srgbClr val="FF0000"/>
                </a:solidFill>
                <a:latin typeface="Arial Rounded MT Bold" pitchFamily="34" charset="0"/>
              </a:rPr>
              <a:t>It keeps resentment away</a:t>
            </a:r>
          </a:p>
          <a:p>
            <a:pPr lvl="0" algn="just"/>
            <a:r>
              <a:rPr lang="en-US" sz="4400" b="1" dirty="0" smtClean="0">
                <a:solidFill>
                  <a:srgbClr val="3333CC"/>
                </a:solidFill>
                <a:latin typeface="Arial Rounded MT Bold" pitchFamily="34" charset="0"/>
              </a:rPr>
              <a:t>It keeps low self esteem away</a:t>
            </a:r>
            <a:endParaRPr lang="en-US" sz="4400" dirty="0" smtClean="0">
              <a:solidFill>
                <a:srgbClr val="3333CC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Rounded MT Bold" pitchFamily="34" charset="0"/>
              </a:rPr>
              <a:t>It keeps covetousness away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b="1" dirty="0" smtClean="0">
                <a:solidFill>
                  <a:srgbClr val="3333CC"/>
                </a:solidFill>
                <a:latin typeface="Arial Rounded MT Bold" pitchFamily="34" charset="0"/>
              </a:rPr>
              <a:t>It keeps jealousy away. It keeps pride </a:t>
            </a:r>
            <a:r>
              <a:rPr lang="en-US" sz="4400" b="1" dirty="0" smtClean="0">
                <a:solidFill>
                  <a:srgbClr val="3333CC"/>
                </a:solidFill>
                <a:latin typeface="Arial Rounded MT Bold" pitchFamily="34" charset="0"/>
              </a:rPr>
              <a:t>away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Rounded MT Bold" pitchFamily="34" charset="0"/>
              </a:rPr>
              <a:t>It keeps prison away. It keeps shame away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b="1" dirty="0" smtClean="0">
                <a:solidFill>
                  <a:srgbClr val="3333CC"/>
                </a:solidFill>
                <a:latin typeface="Arial Rounded MT Bold" pitchFamily="34" charset="0"/>
              </a:rPr>
              <a:t>It keeps anger away</a:t>
            </a:r>
            <a:endParaRPr lang="en-US" sz="4400" dirty="0" smtClean="0">
              <a:solidFill>
                <a:srgbClr val="33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It </a:t>
            </a:r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keeps you from feeling victimized all the time </a:t>
            </a:r>
          </a:p>
          <a:p>
            <a:pPr lvl="0" algn="just"/>
            <a:r>
              <a:rPr lang="en-US" sz="4400" dirty="0" smtClean="0">
                <a:solidFill>
                  <a:srgbClr val="FF0000"/>
                </a:solidFill>
                <a:latin typeface="Arial Rounded MT Bold" pitchFamily="34" charset="0"/>
              </a:rPr>
              <a:t>It allows you to enjoy life</a:t>
            </a:r>
          </a:p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It allows you to accept your lot in life</a:t>
            </a:r>
          </a:p>
          <a:p>
            <a:pPr lvl="0" algn="just"/>
            <a:r>
              <a:rPr lang="en-US" sz="4400" dirty="0" smtClean="0">
                <a:solidFill>
                  <a:srgbClr val="FF0000"/>
                </a:solidFill>
                <a:latin typeface="Arial Rounded MT Bold" pitchFamily="34" charset="0"/>
              </a:rPr>
              <a:t>It allows to be a positive person</a:t>
            </a:r>
          </a:p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It makes you a pleasant person to be around all the time</a:t>
            </a:r>
          </a:p>
          <a:p>
            <a:pPr lvl="0" algn="just"/>
            <a:r>
              <a:rPr lang="en-US" sz="4400" dirty="0" smtClean="0">
                <a:solidFill>
                  <a:srgbClr val="FF0000"/>
                </a:solidFill>
                <a:latin typeface="Arial Rounded MT Bold" pitchFamily="34" charset="0"/>
              </a:rPr>
              <a:t>It makes you a generous person</a:t>
            </a:r>
          </a:p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It makes you a role model for this generation</a:t>
            </a:r>
            <a:endParaRPr lang="en-US" sz="4400" dirty="0">
              <a:solidFill>
                <a:srgbClr val="33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txBody>
          <a:bodyPr>
            <a:normAutofit fontScale="92500"/>
          </a:bodyPr>
          <a:lstStyle/>
          <a:p>
            <a:pPr lvl="0" algn="ctr">
              <a:buNone/>
            </a:pPr>
            <a:r>
              <a:rPr lang="fr-FR" sz="4800" dirty="0">
                <a:solidFill>
                  <a:srgbClr val="FFFF00"/>
                </a:solidFill>
                <a:latin typeface="Arial Rounded MT Bold" pitchFamily="34" charset="0"/>
              </a:rPr>
              <a:t>  </a:t>
            </a: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THE FUTILITY OF GREED</a:t>
            </a:r>
            <a:r>
              <a:rPr lang="fr-FR" sz="4800" b="1" dirty="0" smtClean="0">
                <a:solidFill>
                  <a:srgbClr val="FFC000"/>
                </a:solidFill>
                <a:latin typeface="Arial Rounded MT Bold" pitchFamily="34" charset="0"/>
              </a:rPr>
              <a:t> 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</a:p>
          <a:p>
            <a:pPr lvl="0"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1Ti 6:7 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7 For we brought nothing into this world, and it is certain we can carry nothing out. (NKJV) 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We only make a foul out of ourselves like the squirrel that gets caught for trying to steal too many nuts at a time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Like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the snake that could not escape because it ate a too large of a prey from the barn.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We will ultimately be separated from our material possessions either before or after our death. 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8 And having food and clothing, with these we shall be content.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God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understands that we have basics needs for our survival.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Paul named two: food and clothing. </a:t>
            </a:r>
            <a:r>
              <a:rPr lang="en-US" sz="4800" u="sng" dirty="0" smtClean="0">
                <a:solidFill>
                  <a:srgbClr val="FFFF00"/>
                </a:solidFill>
                <a:latin typeface="Arial Rounded MT Bold" pitchFamily="34" charset="0"/>
              </a:rPr>
              <a:t>Food</a:t>
            </a:r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, because you would starve in the absence of it. 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Clothing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, because you would be declared insane and blaspheme to walk around naked.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lvl="0" algn="just"/>
            <a:r>
              <a:rPr lang="en-US" sz="6000" dirty="0" smtClean="0">
                <a:solidFill>
                  <a:schemeClr val="bg1"/>
                </a:solidFill>
                <a:latin typeface="Arial Rounded MT Bold" pitchFamily="34" charset="0"/>
              </a:rPr>
              <a:t>Let’s </a:t>
            </a:r>
            <a:r>
              <a:rPr lang="en-US" sz="6000" dirty="0" smtClean="0">
                <a:solidFill>
                  <a:schemeClr val="bg1"/>
                </a:solidFill>
                <a:latin typeface="Arial Rounded MT Bold" pitchFamily="34" charset="0"/>
              </a:rPr>
              <a:t>add a few more since our society is more restrictive than back then. </a:t>
            </a:r>
            <a:endParaRPr lang="en-US" sz="6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Let’s 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>add shelter, security, peace. </a:t>
            </a:r>
            <a:endParaRPr lang="en-US" sz="6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1Tim 9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But those who desire to be rich fall into temptation and a snare, and into many foolish and harmful lusts which drown men in destruction and perdition. </a:t>
            </a:r>
          </a:p>
          <a:p>
            <a:pPr lvl="0"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The blind pursuit of money leads to all kinds of temptations.</a:t>
            </a: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Many good people have turned bad in their pursuit of getting rich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False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insurance claim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Playing lottery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Not returning debt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Weak in the area of money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Unable to support the work of God in fear of giving too much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10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For the love of money is a root of all kinds of evil, for which some have strayed from the faith in their greediness, and pierced themselves through with many sorrows. </a:t>
            </a:r>
          </a:p>
          <a:p>
            <a:pPr lvl="0"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The love of money put a blinder on sin.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11 But you, O man of God, flee these things and pursue righteousness, godliness, faith, love, patience, gentleness. </a:t>
            </a:r>
          </a:p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The Christian is advised otherwise.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There is a higher expectation on the child of God because he is influenced with wisdom from above</a:t>
            </a:r>
            <a:r>
              <a:rPr lang="en-US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The </a:t>
            </a:r>
            <a:r>
              <a:rPr lang="en-US" sz="4400" dirty="0" smtClean="0">
                <a:latin typeface="Arial Rounded MT Bold" pitchFamily="34" charset="0"/>
              </a:rPr>
              <a:t>Christian to flee these things</a:t>
            </a:r>
          </a:p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The Christian to pursue righteousness, godliness, faith, love, patience, and gentleness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12 Fight the good fight of faith, lay hold on eternal life, to which you were also called and have confessed the good confession in the presence of many witnesses.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The </a:t>
            </a:r>
            <a:r>
              <a:rPr lang="en-US" sz="4400" dirty="0" smtClean="0">
                <a:latin typeface="Arial Rounded MT Bold" pitchFamily="34" charset="0"/>
              </a:rPr>
              <a:t>Christian is here advised fight on the good fight.</a:t>
            </a:r>
          </a:p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Lay hold of your eternal life which is your greatest possession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Forget not how you have begun the race and how far you have gotten thus far.</a:t>
            </a:r>
          </a:p>
          <a:p>
            <a:pPr lvl="0" algn="just"/>
            <a:r>
              <a:rPr lang="en-US" sz="4400" dirty="0" smtClean="0">
                <a:solidFill>
                  <a:srgbClr val="3333CC"/>
                </a:solidFill>
                <a:latin typeface="Arial Rounded MT Bold" pitchFamily="34" charset="0"/>
              </a:rPr>
              <a:t>And press on in the right direction.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CONCLUSION</a:t>
            </a:r>
          </a:p>
          <a:p>
            <a:pPr lvl="0" algn="just"/>
            <a:r>
              <a:rPr lang="en-US" sz="4000" b="1" dirty="0" smtClean="0">
                <a:solidFill>
                  <a:srgbClr val="008000"/>
                </a:solidFill>
                <a:latin typeface="Arial Rounded MT Bold" pitchFamily="34" charset="0"/>
              </a:rPr>
              <a:t>The Bible adds up to say:</a:t>
            </a:r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 </a:t>
            </a:r>
          </a:p>
          <a:p>
            <a:pPr lvl="0" algn="just"/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1Ti 4:8 For bodily exercise profits a little, but godliness is profitable for all things, having promise of the life that now is and of that which is to come.</a:t>
            </a:r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 </a:t>
            </a:r>
          </a:p>
          <a:p>
            <a:pPr lvl="0" algn="just"/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Ps 37:16 A little that a righteous man has Is better than the riches of many wicked</a:t>
            </a:r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8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solidFill>
                  <a:srgbClr val="008000"/>
                </a:solidFill>
                <a:latin typeface="Arial Rounded MT Bold" pitchFamily="34" charset="0"/>
              </a:rPr>
              <a:t>Pr </a:t>
            </a:r>
            <a:r>
              <a:rPr lang="en-US" sz="4800" dirty="0" smtClean="0">
                <a:solidFill>
                  <a:srgbClr val="008000"/>
                </a:solidFill>
                <a:latin typeface="Arial Rounded MT Bold" pitchFamily="34" charset="0"/>
              </a:rPr>
              <a:t>15:16 ¶ Better is a little with the fear of the LORD, Than great treasure with trouble. </a:t>
            </a:r>
          </a:p>
          <a:p>
            <a:pPr lvl="0" algn="just"/>
            <a:r>
              <a:rPr lang="en-US" sz="4800" dirty="0" smtClean="0">
                <a:solidFill>
                  <a:srgbClr val="3333CC"/>
                </a:solidFill>
                <a:latin typeface="Arial Rounded MT Bold" pitchFamily="34" charset="0"/>
              </a:rPr>
              <a:t>Pr 16:8 ¶ Better is a little with righteousness, Than vast revenues without justice</a:t>
            </a:r>
            <a:r>
              <a:rPr lang="en-US" sz="4800" dirty="0" smtClean="0">
                <a:solidFill>
                  <a:srgbClr val="3333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33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Heb </a:t>
            </a:r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13:5 Let your conduct be without covetousness; be content with such things as you have. For He Himself has said, "I will never leave you nor forsake you."</a:t>
            </a:r>
          </a:p>
          <a:p>
            <a:pPr lvl="0" algn="just"/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Mt 6:33 "But seek first the kingdom of God and His righteousness, and all these things shall be added to you. </a:t>
            </a: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 </a:t>
            </a:r>
            <a:endParaRPr lang="en-US" sz="4000" dirty="0" smtClean="0">
              <a:solidFill>
                <a:srgbClr val="3333CC"/>
              </a:solidFill>
              <a:latin typeface="Arial Rounded MT Bold" pitchFamily="34" charset="0"/>
            </a:endParaRPr>
          </a:p>
          <a:p>
            <a:pPr lvl="0" algn="r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Amen ! 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>
              <a:buNone/>
            </a:pPr>
            <a:endParaRPr lang="en-US" sz="4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lvl="0" algn="just"/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CONCLUSION</a:t>
            </a:r>
          </a:p>
          <a:p>
            <a:pPr lvl="0" algn="just"/>
            <a:r>
              <a:rPr lang="en-US" sz="4000" b="1" dirty="0" smtClean="0">
                <a:solidFill>
                  <a:srgbClr val="008000"/>
                </a:solidFill>
                <a:latin typeface="Arial Rounded MT Bold" pitchFamily="34" charset="0"/>
              </a:rPr>
              <a:t>The Bible adds up to say:</a:t>
            </a:r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 </a:t>
            </a:r>
          </a:p>
          <a:p>
            <a:pPr lvl="0" algn="just"/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1Ti 4:8 For bodily exercise profits a little, but godliness is profitable for all things, having promise of the life that now is and of that which is to come. </a:t>
            </a:r>
          </a:p>
          <a:p>
            <a:pPr lvl="0" algn="just"/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Ps 37:16 A little that a righteous man has Is better than the riches of many wicked.</a:t>
            </a:r>
          </a:p>
          <a:p>
            <a:pPr lvl="0" algn="just"/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Pr 15:16 ¶ Better is a little with the fear of the LORD, Than great treasure with trouble. </a:t>
            </a:r>
          </a:p>
          <a:p>
            <a:pPr lvl="0" algn="just"/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Pr 16:8 ¶ Better is a little with righteousness, Than vast revenues without justice.</a:t>
            </a:r>
          </a:p>
          <a:p>
            <a:pPr lvl="0" algn="just"/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Heb 13:5 Let your conduct be without covetousness; be content with such things as you have. For He Himself has said, "I will never leave you nor forsake you."</a:t>
            </a:r>
          </a:p>
          <a:p>
            <a:pPr lvl="0" algn="just"/>
            <a:r>
              <a:rPr lang="en-US" sz="4000" dirty="0" smtClean="0">
                <a:solidFill>
                  <a:srgbClr val="008000"/>
                </a:solidFill>
                <a:latin typeface="Arial Rounded MT Bold" pitchFamily="34" charset="0"/>
              </a:rPr>
              <a:t>Mt 6:33 "But seek first the kingdom of God and His righteousness, and all these things shall be added to you. (NKJV)  </a:t>
            </a:r>
          </a:p>
          <a:p>
            <a:pPr lvl="0" algn="just"/>
            <a:r>
              <a:rPr lang="fr-FR" sz="4000" dirty="0" smtClean="0">
                <a:solidFill>
                  <a:srgbClr val="008000"/>
                </a:solidFill>
                <a:latin typeface="Arial Rounded MT Bold" pitchFamily="34" charset="0"/>
              </a:rPr>
              <a:t>Amen ! </a:t>
            </a:r>
            <a:endParaRPr lang="en-US" sz="4000" dirty="0" smtClean="0">
              <a:solidFill>
                <a:srgbClr val="008000"/>
              </a:solidFill>
              <a:latin typeface="Arial Rounded MT Bold" pitchFamily="34" charset="0"/>
            </a:endParaRPr>
          </a:p>
          <a:p>
            <a:pPr>
              <a:buNone/>
            </a:pPr>
            <a:endParaRPr lang="en-US" sz="4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1685</Words>
  <Application>Microsoft Office PowerPoint</Application>
  <PresentationFormat>On-screen Show (4:3)</PresentationFormat>
  <Paragraphs>147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CHRIST THE ROCK CONGREGATION SUNDAY APRIL 14TH  2024  Sermon by Pastor Marc E Simeon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JUNE 21ST  2020  Sermon by Pastor Marc E Simeon</dc:title>
  <dc:creator>MARC EDOUARD SIMEON</dc:creator>
  <cp:lastModifiedBy>MARC EDOUARD SIMEON</cp:lastModifiedBy>
  <cp:revision>10</cp:revision>
  <dcterms:created xsi:type="dcterms:W3CDTF">2020-06-20T10:59:17Z</dcterms:created>
  <dcterms:modified xsi:type="dcterms:W3CDTF">2024-04-12T00:36:23Z</dcterms:modified>
</cp:coreProperties>
</file>