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34" r:id="rId4"/>
    <p:sldId id="335" r:id="rId5"/>
    <p:sldId id="336" r:id="rId6"/>
    <p:sldId id="294" r:id="rId7"/>
    <p:sldId id="337" r:id="rId8"/>
    <p:sldId id="338" r:id="rId9"/>
    <p:sldId id="339" r:id="rId10"/>
    <p:sldId id="340" r:id="rId11"/>
    <p:sldId id="341" r:id="rId12"/>
    <p:sldId id="342" r:id="rId13"/>
    <p:sldId id="343" r:id="rId14"/>
    <p:sldId id="293" r:id="rId15"/>
    <p:sldId id="344" r:id="rId16"/>
    <p:sldId id="345" r:id="rId17"/>
    <p:sldId id="346" r:id="rId18"/>
    <p:sldId id="347" r:id="rId19"/>
    <p:sldId id="300" r:id="rId20"/>
    <p:sldId id="348" r:id="rId21"/>
    <p:sldId id="349" r:id="rId22"/>
    <p:sldId id="350" r:id="rId23"/>
    <p:sldId id="351" r:id="rId24"/>
    <p:sldId id="352" r:id="rId25"/>
    <p:sldId id="357" r:id="rId26"/>
    <p:sldId id="295" r:id="rId27"/>
    <p:sldId id="353" r:id="rId28"/>
    <p:sldId id="354" r:id="rId29"/>
    <p:sldId id="355" r:id="rId30"/>
    <p:sldId id="356" r:id="rId31"/>
    <p:sldId id="296" r:id="rId32"/>
    <p:sldId id="359" r:id="rId33"/>
    <p:sldId id="360" r:id="rId34"/>
    <p:sldId id="361" r:id="rId35"/>
    <p:sldId id="36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33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80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096A6C-231D-4FBD-A84B-F87577DE2DA6}"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096A6C-231D-4FBD-A84B-F87577DE2DA6}" type="datetimeFigureOut">
              <a:rPr lang="en-US" smtClean="0"/>
              <a:pPr/>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096A6C-231D-4FBD-A84B-F87577DE2DA6}" type="datetimeFigureOut">
              <a:rPr lang="en-US" smtClean="0"/>
              <a:pPr/>
              <a:t>4/19/2024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096A6C-231D-4FBD-A84B-F87577DE2DA6}" type="datetimeFigureOut">
              <a:rPr lang="en-US" smtClean="0"/>
              <a:pPr/>
              <a:t>4/19/2024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96A6C-231D-4FBD-A84B-F87577DE2DA6}" type="datetimeFigureOut">
              <a:rPr lang="en-US" smtClean="0"/>
              <a:pPr/>
              <a:t>4/19/2024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096A6C-231D-4FBD-A84B-F87577DE2DA6}" type="datetimeFigureOut">
              <a:rPr lang="en-US" smtClean="0"/>
              <a:pPr/>
              <a:t>4/19/2024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096A6C-231D-4FBD-A84B-F87577DE2DA6}" type="datetimeFigureOut">
              <a:rPr lang="en-US" smtClean="0"/>
              <a:pPr/>
              <a:t>4/19/2024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E24C4-231B-4914-BF10-1F7D18CA5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96A6C-231D-4FBD-A84B-F87577DE2DA6}" type="datetimeFigureOut">
              <a:rPr lang="en-US" smtClean="0"/>
              <a:pPr/>
              <a:t>4/19/2024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E24C4-231B-4914-BF10-1F7D18CA5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rgbClr val="FFFF00"/>
          </a:solidFill>
        </p:spPr>
        <p:txBody>
          <a:bodyPr>
            <a:normAutofit fontScale="90000"/>
          </a:bodyPr>
          <a:lstStyle/>
          <a:p>
            <a:r>
              <a:rPr lang="en-US" sz="4000" dirty="0">
                <a:latin typeface="Arial Rounded MT Bold" pitchFamily="34" charset="0"/>
              </a:rPr>
              <a:t>CHRIST THE ROCK CONGREGATION</a:t>
            </a:r>
            <a:br>
              <a:rPr lang="en-US" sz="4000" dirty="0">
                <a:latin typeface="Arial Rounded MT Bold" pitchFamily="34" charset="0"/>
              </a:rPr>
            </a:br>
            <a:r>
              <a:rPr lang="en-US" sz="4000" dirty="0">
                <a:solidFill>
                  <a:srgbClr val="C00000"/>
                </a:solidFill>
                <a:latin typeface="Arial Rounded MT Bold" pitchFamily="34" charset="0"/>
              </a:rPr>
              <a:t>SUNDAY </a:t>
            </a:r>
            <a:r>
              <a:rPr lang="en-US" sz="4000" dirty="0" smtClean="0">
                <a:solidFill>
                  <a:srgbClr val="C00000"/>
                </a:solidFill>
                <a:latin typeface="Arial Rounded MT Bold" pitchFamily="34" charset="0"/>
              </a:rPr>
              <a:t>APRIL </a:t>
            </a:r>
            <a:r>
              <a:rPr lang="en-US" sz="4000" dirty="0" smtClean="0">
                <a:solidFill>
                  <a:srgbClr val="C00000"/>
                </a:solidFill>
                <a:latin typeface="Arial Rounded MT Bold" pitchFamily="34" charset="0"/>
              </a:rPr>
              <a:t>21</a:t>
            </a:r>
            <a:r>
              <a:rPr lang="en-US" sz="4000" baseline="30000" dirty="0" smtClean="0">
                <a:solidFill>
                  <a:srgbClr val="C00000"/>
                </a:solidFill>
                <a:latin typeface="Arial Rounded MT Bold" pitchFamily="34" charset="0"/>
              </a:rPr>
              <a:t>ST</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  </a:t>
            </a:r>
            <a:r>
              <a:rPr lang="en-US" sz="4000" dirty="0" smtClean="0">
                <a:solidFill>
                  <a:srgbClr val="C00000"/>
                </a:solidFill>
                <a:latin typeface="Arial Rounded MT Bold" pitchFamily="34" charset="0"/>
              </a:rPr>
              <a:t>2024 </a:t>
            </a:r>
            <a:r>
              <a:rPr lang="en-US" sz="4000" dirty="0">
                <a:latin typeface="Arial Rounded MT Bold" pitchFamily="34" charset="0"/>
              </a:rPr>
              <a:t/>
            </a:r>
            <a:br>
              <a:rPr lang="en-US" sz="4000" dirty="0">
                <a:latin typeface="Arial Rounded MT Bold" pitchFamily="34" charset="0"/>
              </a:rPr>
            </a:br>
            <a:r>
              <a:rPr lang="en-US" sz="4000" dirty="0">
                <a:latin typeface="Arial Rounded MT Bold" pitchFamily="34" charset="0"/>
              </a:rPr>
              <a:t>Sermon by </a:t>
            </a:r>
            <a:r>
              <a:rPr lang="en-US" sz="4000" dirty="0" smtClean="0">
                <a:latin typeface="Arial Rounded MT Bold" pitchFamily="34" charset="0"/>
              </a:rPr>
              <a:t/>
            </a:r>
            <a:br>
              <a:rPr lang="en-US" sz="4000" dirty="0" smtClean="0">
                <a:latin typeface="Arial Rounded MT Bold" pitchFamily="34" charset="0"/>
              </a:rPr>
            </a:br>
            <a:r>
              <a:rPr lang="en-US" sz="4000" dirty="0" smtClean="0">
                <a:latin typeface="Arial Rounded MT Bold" pitchFamily="34" charset="0"/>
              </a:rPr>
              <a:t>Pastor </a:t>
            </a:r>
            <a:r>
              <a:rPr lang="en-US" sz="4000" dirty="0" smtClean="0">
                <a:latin typeface="Arial Rounded MT Bold" pitchFamily="34" charset="0"/>
              </a:rPr>
              <a:t>MARC  SIMEON</a:t>
            </a:r>
            <a:r>
              <a:rPr lang="en-US" dirty="0"/>
              <a:t/>
            </a:r>
            <a:br>
              <a:rPr lang="en-US" dirty="0"/>
            </a:br>
            <a:endParaRPr lang="en-US" dirty="0"/>
          </a:p>
        </p:txBody>
      </p:sp>
      <p:sp>
        <p:nvSpPr>
          <p:cNvPr id="3" name="Subtitle 2"/>
          <p:cNvSpPr>
            <a:spLocks noGrp="1"/>
          </p:cNvSpPr>
          <p:nvPr>
            <p:ph type="subTitle" idx="1"/>
          </p:nvPr>
        </p:nvSpPr>
        <p:spPr>
          <a:xfrm>
            <a:off x="0" y="2743200"/>
            <a:ext cx="9144000" cy="4114800"/>
          </a:xfrm>
          <a:solidFill>
            <a:srgbClr val="66FFFF"/>
          </a:solidFill>
        </p:spPr>
        <p:txBody>
          <a:bodyPr>
            <a:normAutofit/>
          </a:bodyPr>
          <a:lstStyle/>
          <a:p>
            <a:endParaRPr lang="en-US" sz="4000" dirty="0">
              <a:solidFill>
                <a:srgbClr val="FFFF00"/>
              </a:solidFill>
            </a:endParaRPr>
          </a:p>
          <a:p>
            <a:endParaRPr lang="en-US" sz="4000" b="1" dirty="0" smtClean="0"/>
          </a:p>
          <a:p>
            <a:r>
              <a:rPr lang="fr-FR" sz="4000" b="1" dirty="0" smtClean="0">
                <a:solidFill>
                  <a:schemeClr val="tx1"/>
                </a:solidFill>
              </a:rPr>
              <a:t>THE COMPASSION OF JESUS TOWARD OTHERS</a:t>
            </a:r>
            <a:endParaRPr lang="en-US" sz="4000" dirty="0" smtClean="0">
              <a:solidFill>
                <a:schemeClr val="tx1"/>
              </a:solidFill>
            </a:endParaRPr>
          </a:p>
          <a:p>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ctr">
              <a:buNone/>
            </a:pPr>
            <a:r>
              <a:rPr lang="en-US" sz="4000" dirty="0" smtClean="0">
                <a:latin typeface="Arial Rounded MT Bold" pitchFamily="34" charset="0"/>
              </a:rPr>
              <a:t>READING:</a:t>
            </a:r>
            <a:r>
              <a:rPr lang="en-US" sz="4000" dirty="0" smtClean="0">
                <a:solidFill>
                  <a:srgbClr val="FF0000"/>
                </a:solidFill>
                <a:latin typeface="Arial Rounded MT Bold" pitchFamily="34" charset="0"/>
              </a:rPr>
              <a:t> MARK 8:1—9 </a:t>
            </a:r>
          </a:p>
          <a:p>
            <a:pPr algn="just"/>
            <a:r>
              <a:rPr lang="en-US" sz="4000" dirty="0" err="1" smtClean="0">
                <a:latin typeface="Arial Rounded MT Bold" pitchFamily="34" charset="0"/>
              </a:rPr>
              <a:t>Mr</a:t>
            </a:r>
            <a:r>
              <a:rPr lang="en-US" sz="4000" dirty="0" smtClean="0">
                <a:latin typeface="Arial Rounded MT Bold" pitchFamily="34" charset="0"/>
              </a:rPr>
              <a:t> 8:1 ¶ In those days, the multitude being very great and having nothing to eat, Jesus called His disciples to Him and said to them,</a:t>
            </a:r>
          </a:p>
          <a:p>
            <a:pPr algn="just"/>
            <a:r>
              <a:rPr lang="en-US" sz="4000" dirty="0" smtClean="0">
                <a:solidFill>
                  <a:srgbClr val="FF0000"/>
                </a:solidFill>
                <a:latin typeface="Arial Rounded MT Bold" pitchFamily="34" charset="0"/>
              </a:rPr>
              <a:t> 2 "I have compassion on the multitude, because they have now continued with Me three days and have nothing to eat.</a:t>
            </a:r>
          </a:p>
          <a:p>
            <a:pPr algn="just">
              <a:buNone/>
            </a:pPr>
            <a:endParaRPr lang="en-US" sz="4000" dirty="0">
              <a:solidFill>
                <a:srgbClr val="FF0000"/>
              </a:solidFill>
              <a:latin typeface="Arial Rounded MT Bold"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en-US" sz="4000" dirty="0" smtClean="0">
                <a:latin typeface="Arial Rounded MT Bold" pitchFamily="34" charset="0"/>
              </a:rPr>
              <a:t>3 </a:t>
            </a:r>
            <a:r>
              <a:rPr lang="en-US" sz="4000" dirty="0" smtClean="0">
                <a:latin typeface="Arial Rounded MT Bold" pitchFamily="34" charset="0"/>
              </a:rPr>
              <a:t>"And if I send them away hungry to their own houses, they will faint on the way; for some of them have come from afar."</a:t>
            </a:r>
          </a:p>
          <a:p>
            <a:pPr algn="just"/>
            <a:r>
              <a:rPr lang="en-US" sz="4000" dirty="0" smtClean="0">
                <a:solidFill>
                  <a:srgbClr val="FF0000"/>
                </a:solidFill>
                <a:latin typeface="Arial Rounded MT Bold" pitchFamily="34" charset="0"/>
              </a:rPr>
              <a:t> 4 Then His disciples answered Him, "How can one satisfy these people with bread here in the wilderness?"</a:t>
            </a:r>
          </a:p>
          <a:p>
            <a:pPr algn="just"/>
            <a:r>
              <a:rPr lang="en-US" sz="4000" dirty="0" smtClean="0">
                <a:latin typeface="Arial Rounded MT Bold" pitchFamily="34" charset="0"/>
              </a:rPr>
              <a:t> 5 He asked them, "How many loaves do you have?" And they said, "Seven</a:t>
            </a:r>
            <a:r>
              <a:rPr lang="en-US" sz="4000" dirty="0" smtClean="0">
                <a:latin typeface="Arial Rounded MT Bold" pitchFamily="34" charset="0"/>
              </a:rPr>
              <a:t>."</a:t>
            </a:r>
            <a:endParaRPr lang="en-US" sz="4000" dirty="0" smtClean="0">
              <a:latin typeface="Arial Rounded MT Bold"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000" dirty="0" smtClean="0">
                <a:latin typeface="Arial Rounded MT Bold" pitchFamily="34" charset="0"/>
              </a:rPr>
              <a:t>6 </a:t>
            </a:r>
            <a:r>
              <a:rPr lang="en-US" sz="4000" dirty="0" smtClean="0">
                <a:latin typeface="Arial Rounded MT Bold" pitchFamily="34" charset="0"/>
              </a:rPr>
              <a:t>So He commanded the multitude to sit down on the ground. And He took the seven loaves and gave thanks, broke them and gave them to His disciples to set before them ; and they set them before the multitude.</a:t>
            </a:r>
          </a:p>
          <a:p>
            <a:pPr algn="just"/>
            <a:r>
              <a:rPr lang="en-US" sz="4000" dirty="0" smtClean="0">
                <a:latin typeface="Arial Rounded MT Bold" pitchFamily="34" charset="0"/>
              </a:rPr>
              <a:t> </a:t>
            </a:r>
            <a:r>
              <a:rPr lang="en-US" sz="4000" dirty="0" smtClean="0">
                <a:solidFill>
                  <a:srgbClr val="FF0000"/>
                </a:solidFill>
                <a:latin typeface="Arial Rounded MT Bold" pitchFamily="34" charset="0"/>
              </a:rPr>
              <a:t>7 They also had a few small fish; and having blessed them, He said to set them also before them</a:t>
            </a:r>
            <a:r>
              <a:rPr lang="en-US" sz="4000" dirty="0" smtClean="0">
                <a:solidFill>
                  <a:srgbClr val="FF0000"/>
                </a:solidFill>
                <a:latin typeface="Arial Rounded MT Bold" pitchFamily="34" charset="0"/>
              </a:rPr>
              <a:t>.</a:t>
            </a:r>
            <a:endParaRPr lang="en-US" sz="4000" dirty="0" smtClean="0">
              <a:solidFill>
                <a:srgbClr val="FF0000"/>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800" dirty="0" smtClean="0">
                <a:latin typeface="Arial Rounded MT Bold" pitchFamily="34" charset="0"/>
              </a:rPr>
              <a:t>8 </a:t>
            </a:r>
            <a:r>
              <a:rPr lang="en-US" sz="4800" dirty="0" smtClean="0">
                <a:latin typeface="Arial Rounded MT Bold" pitchFamily="34" charset="0"/>
              </a:rPr>
              <a:t>So they ate and were filled, and they took up seven large baskets of leftover fragments.</a:t>
            </a:r>
          </a:p>
          <a:p>
            <a:pPr algn="just"/>
            <a:r>
              <a:rPr lang="en-US" sz="4800" dirty="0" smtClean="0">
                <a:solidFill>
                  <a:srgbClr val="FF0000"/>
                </a:solidFill>
                <a:latin typeface="Arial Rounded MT Bold" pitchFamily="34" charset="0"/>
              </a:rPr>
              <a:t> 9 Now those who had eaten were about four thousand. And He sent them away,</a:t>
            </a:r>
          </a:p>
          <a:p>
            <a:pPr algn="just">
              <a:buNone/>
            </a:pPr>
            <a:endParaRPr lang="en-US" sz="4000" dirty="0">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fr-FR" sz="4000" dirty="0" smtClean="0">
                <a:solidFill>
                  <a:srgbClr val="002060"/>
                </a:solidFill>
                <a:latin typeface="Arial Rounded MT Bold" pitchFamily="34" charset="0"/>
              </a:rPr>
              <a:t> </a:t>
            </a:r>
            <a:r>
              <a:rPr lang="en-US" sz="4400" dirty="0" smtClean="0">
                <a:solidFill>
                  <a:srgbClr val="002060"/>
                </a:solidFill>
                <a:latin typeface="Arial Rounded MT Bold" pitchFamily="34" charset="0"/>
              </a:rPr>
              <a:t>INTRODUCTION</a:t>
            </a:r>
          </a:p>
          <a:p>
            <a:pPr lvl="0" algn="just"/>
            <a:r>
              <a:rPr lang="en-US" sz="4400" dirty="0" smtClean="0">
                <a:solidFill>
                  <a:srgbClr val="C00000"/>
                </a:solidFill>
                <a:latin typeface="Arial Rounded MT Bold" pitchFamily="34" charset="0"/>
              </a:rPr>
              <a:t>Today we will ponder upon one of the great miracles of our Lord Jesus Christ during His earthly ministry.</a:t>
            </a:r>
          </a:p>
          <a:p>
            <a:pPr lvl="0" algn="just"/>
            <a:r>
              <a:rPr lang="en-US" sz="4400" dirty="0" smtClean="0">
                <a:solidFill>
                  <a:srgbClr val="002060"/>
                </a:solidFill>
                <a:latin typeface="Arial Rounded MT Bold" pitchFamily="34" charset="0"/>
              </a:rPr>
              <a:t>We will see how Jesus’ power was limitless.</a:t>
            </a:r>
          </a:p>
          <a:p>
            <a:pPr lvl="0" algn="just"/>
            <a:r>
              <a:rPr lang="en-US" sz="4400" dirty="0" smtClean="0">
                <a:solidFill>
                  <a:srgbClr val="C00000"/>
                </a:solidFill>
                <a:latin typeface="Arial Rounded MT Bold" pitchFamily="34" charset="0"/>
              </a:rPr>
              <a:t>We will see how out of 7 loafs of bread and a few fishes, Jesus was able to feed a</a:t>
            </a:r>
            <a:r>
              <a:rPr lang="en-US" sz="4400" dirty="0" smtClean="0">
                <a:solidFill>
                  <a:srgbClr val="C00000"/>
                </a:solidFill>
                <a:latin typeface="Arial Rounded MT Bold" pitchFamily="34" charset="0"/>
              </a:rPr>
              <a:t> </a:t>
            </a:r>
            <a:r>
              <a:rPr lang="en-US" sz="4400" dirty="0" smtClean="0">
                <a:solidFill>
                  <a:srgbClr val="C00000"/>
                </a:solidFill>
                <a:latin typeface="Arial Rounded MT Bold" pitchFamily="34" charset="0"/>
              </a:rPr>
              <a:t>multitude of about four thousand</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solidFill>
                  <a:srgbClr val="C00000"/>
                </a:solidFill>
                <a:latin typeface="Arial Rounded MT Bold" pitchFamily="34" charset="0"/>
              </a:rPr>
              <a:t>Many </a:t>
            </a:r>
            <a:r>
              <a:rPr lang="en-US" sz="4400" dirty="0" smtClean="0">
                <a:solidFill>
                  <a:srgbClr val="C00000"/>
                </a:solidFill>
                <a:latin typeface="Arial Rounded MT Bold" pitchFamily="34" charset="0"/>
              </a:rPr>
              <a:t>see the display of the power of Jesus as the striking point of this narrative.</a:t>
            </a:r>
          </a:p>
          <a:p>
            <a:pPr lvl="0" algn="just"/>
            <a:r>
              <a:rPr lang="en-US" sz="4400" dirty="0" smtClean="0">
                <a:solidFill>
                  <a:srgbClr val="002060"/>
                </a:solidFill>
                <a:latin typeface="Arial Rounded MT Bold" pitchFamily="34" charset="0"/>
              </a:rPr>
              <a:t>Yet, it was the deep compassion of </a:t>
            </a:r>
            <a:r>
              <a:rPr lang="en-US" sz="4400" dirty="0" smtClean="0">
                <a:solidFill>
                  <a:srgbClr val="002060"/>
                </a:solidFill>
                <a:latin typeface="Arial Rounded MT Bold" pitchFamily="34" charset="0"/>
              </a:rPr>
              <a:t>Jesus for people </a:t>
            </a:r>
            <a:r>
              <a:rPr lang="en-US" sz="4400" dirty="0" smtClean="0">
                <a:solidFill>
                  <a:srgbClr val="002060"/>
                </a:solidFill>
                <a:latin typeface="Arial Rounded MT Bold" pitchFamily="34" charset="0"/>
              </a:rPr>
              <a:t>that propelled the miracle.</a:t>
            </a:r>
          </a:p>
          <a:p>
            <a:pPr lvl="0" algn="just"/>
            <a:r>
              <a:rPr lang="en-US" sz="4400" dirty="0" smtClean="0">
                <a:solidFill>
                  <a:srgbClr val="C00000"/>
                </a:solidFill>
                <a:latin typeface="Arial Rounded MT Bold" pitchFamily="34" charset="0"/>
              </a:rPr>
              <a:t>While Jesus was despised by </a:t>
            </a:r>
            <a:r>
              <a:rPr lang="en-US" sz="4400" dirty="0" smtClean="0">
                <a:solidFill>
                  <a:srgbClr val="C00000"/>
                </a:solidFill>
                <a:latin typeface="Arial Rounded MT Bold" pitchFamily="34" charset="0"/>
              </a:rPr>
              <a:t>many of the </a:t>
            </a:r>
            <a:r>
              <a:rPr lang="en-US" sz="4400" dirty="0" smtClean="0">
                <a:solidFill>
                  <a:srgbClr val="C00000"/>
                </a:solidFill>
                <a:latin typeface="Arial Rounded MT Bold" pitchFamily="34" charset="0"/>
              </a:rPr>
              <a:t>religious rulers and </a:t>
            </a:r>
            <a:r>
              <a:rPr lang="en-US" sz="4400" dirty="0" smtClean="0">
                <a:solidFill>
                  <a:srgbClr val="C00000"/>
                </a:solidFill>
                <a:latin typeface="Arial Rounded MT Bold" pitchFamily="34" charset="0"/>
              </a:rPr>
              <a:t>aristocrats </a:t>
            </a:r>
            <a:r>
              <a:rPr lang="en-US" sz="4400" dirty="0" smtClean="0">
                <a:solidFill>
                  <a:srgbClr val="C00000"/>
                </a:solidFill>
                <a:latin typeface="Arial Rounded MT Bold" pitchFamily="34" charset="0"/>
              </a:rPr>
              <a:t>of his time, He was nevertheless very revered among the poor and the deprived.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rgbClr val="C00000"/>
                </a:solidFill>
                <a:latin typeface="Arial Rounded MT Bold" pitchFamily="34" charset="0"/>
              </a:rPr>
              <a:t>A </a:t>
            </a:r>
            <a:r>
              <a:rPr lang="en-US" sz="4400" dirty="0" smtClean="0">
                <a:solidFill>
                  <a:srgbClr val="C00000"/>
                </a:solidFill>
                <a:latin typeface="Arial Rounded MT Bold" pitchFamily="34" charset="0"/>
              </a:rPr>
              <a:t>personal encounter with Jesus meant everything for </a:t>
            </a:r>
            <a:r>
              <a:rPr lang="en-US" sz="4400" dirty="0" smtClean="0">
                <a:solidFill>
                  <a:srgbClr val="C00000"/>
                </a:solidFill>
                <a:latin typeface="Arial Rounded MT Bold" pitchFamily="34" charset="0"/>
              </a:rPr>
              <a:t>the crowd.</a:t>
            </a:r>
            <a:endParaRPr lang="en-US" sz="4400" dirty="0" smtClean="0">
              <a:solidFill>
                <a:srgbClr val="C00000"/>
              </a:solidFill>
              <a:latin typeface="Arial Rounded MT Bold" pitchFamily="34" charset="0"/>
            </a:endParaRPr>
          </a:p>
          <a:p>
            <a:pPr lvl="0" algn="just"/>
            <a:r>
              <a:rPr lang="en-US" sz="4400" dirty="0" smtClean="0">
                <a:solidFill>
                  <a:srgbClr val="002060"/>
                </a:solidFill>
                <a:latin typeface="Arial Rounded MT Bold" pitchFamily="34" charset="0"/>
              </a:rPr>
              <a:t>Some got their </a:t>
            </a:r>
            <a:r>
              <a:rPr lang="en-US" sz="4400" dirty="0" smtClean="0">
                <a:solidFill>
                  <a:srgbClr val="002060"/>
                </a:solidFill>
                <a:latin typeface="Arial Rounded MT Bold" pitchFamily="34" charset="0"/>
              </a:rPr>
              <a:t>healing.</a:t>
            </a:r>
            <a:endParaRPr lang="en-US" sz="4400" dirty="0" smtClean="0">
              <a:solidFill>
                <a:srgbClr val="002060"/>
              </a:solidFill>
              <a:latin typeface="Arial Rounded MT Bold" pitchFamily="34" charset="0"/>
            </a:endParaRPr>
          </a:p>
          <a:p>
            <a:pPr lvl="0" algn="just"/>
            <a:r>
              <a:rPr lang="en-US" sz="4400" dirty="0" smtClean="0">
                <a:solidFill>
                  <a:srgbClr val="C00000"/>
                </a:solidFill>
                <a:latin typeface="Arial Rounded MT Bold" pitchFamily="34" charset="0"/>
              </a:rPr>
              <a:t>Some got their demons casted out.</a:t>
            </a:r>
          </a:p>
          <a:p>
            <a:pPr lvl="0" algn="just"/>
            <a:r>
              <a:rPr lang="en-US" sz="4400" dirty="0" smtClean="0">
                <a:solidFill>
                  <a:srgbClr val="002060"/>
                </a:solidFill>
                <a:latin typeface="Arial Rounded MT Bold" pitchFamily="34" charset="0"/>
              </a:rPr>
              <a:t>Some regained their zest for life.</a:t>
            </a:r>
          </a:p>
          <a:p>
            <a:pPr lvl="0" algn="just"/>
            <a:r>
              <a:rPr lang="en-US" sz="4400" dirty="0" smtClean="0">
                <a:solidFill>
                  <a:srgbClr val="C00000"/>
                </a:solidFill>
                <a:latin typeface="Arial Rounded MT Bold" pitchFamily="34" charset="0"/>
              </a:rPr>
              <a:t>Some got their generational curses casted out of them</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lnSpcReduction="10000"/>
          </a:bodyPr>
          <a:lstStyle/>
          <a:p>
            <a:pPr lvl="0" algn="just"/>
            <a:r>
              <a:rPr lang="en-US" sz="4400" dirty="0" smtClean="0">
                <a:solidFill>
                  <a:srgbClr val="C00000"/>
                </a:solidFill>
                <a:latin typeface="Arial Rounded MT Bold" pitchFamily="34" charset="0"/>
              </a:rPr>
              <a:t>Some </a:t>
            </a:r>
            <a:r>
              <a:rPr lang="en-US" sz="4400" dirty="0" smtClean="0">
                <a:solidFill>
                  <a:srgbClr val="C00000"/>
                </a:solidFill>
                <a:latin typeface="Arial Rounded MT Bold" pitchFamily="34" charset="0"/>
              </a:rPr>
              <a:t>got their faith in God restored.</a:t>
            </a:r>
          </a:p>
          <a:p>
            <a:pPr lvl="0" algn="just"/>
            <a:r>
              <a:rPr lang="en-US" sz="4400" dirty="0" smtClean="0">
                <a:solidFill>
                  <a:srgbClr val="002060"/>
                </a:solidFill>
                <a:latin typeface="Arial Rounded MT Bold" pitchFamily="34" charset="0"/>
              </a:rPr>
              <a:t>Some got </a:t>
            </a:r>
            <a:r>
              <a:rPr lang="en-US" sz="4400" dirty="0" smtClean="0">
                <a:solidFill>
                  <a:srgbClr val="002060"/>
                </a:solidFill>
                <a:latin typeface="Arial Rounded MT Bold" pitchFamily="34" charset="0"/>
              </a:rPr>
              <a:t>a rare </a:t>
            </a:r>
            <a:r>
              <a:rPr lang="en-US" sz="4400" dirty="0" smtClean="0">
                <a:solidFill>
                  <a:srgbClr val="002060"/>
                </a:solidFill>
                <a:latin typeface="Arial Rounded MT Bold" pitchFamily="34" charset="0"/>
              </a:rPr>
              <a:t>equal treat with others for the first time.</a:t>
            </a:r>
          </a:p>
          <a:p>
            <a:pPr lvl="0" algn="just"/>
            <a:r>
              <a:rPr lang="en-US" sz="4400" dirty="0" smtClean="0">
                <a:solidFill>
                  <a:srgbClr val="C00000"/>
                </a:solidFill>
                <a:latin typeface="Arial Rounded MT Bold" pitchFamily="34" charset="0"/>
              </a:rPr>
              <a:t>Some got to witness some great miracles.</a:t>
            </a:r>
          </a:p>
          <a:p>
            <a:pPr lvl="0" algn="just"/>
            <a:r>
              <a:rPr lang="en-US" sz="4400" dirty="0" smtClean="0">
                <a:solidFill>
                  <a:srgbClr val="002060"/>
                </a:solidFill>
                <a:latin typeface="Arial Rounded MT Bold" pitchFamily="34" charset="0"/>
              </a:rPr>
              <a:t>Some came to hear the greatest preacher of all times.</a:t>
            </a:r>
          </a:p>
          <a:p>
            <a:pPr lvl="0" algn="just"/>
            <a:r>
              <a:rPr lang="en-US" sz="4400" dirty="0" smtClean="0">
                <a:solidFill>
                  <a:srgbClr val="C00000"/>
                </a:solidFill>
                <a:latin typeface="Arial Rounded MT Bold" pitchFamily="34" charset="0"/>
              </a:rPr>
              <a:t>Some came to get a word of prophecy from Jesus</a:t>
            </a:r>
            <a:r>
              <a:rPr lang="en-US" sz="4400" dirty="0" smtClean="0">
                <a:solidFill>
                  <a:srgbClr val="C00000"/>
                </a:solidFill>
                <a:latin typeface="Arial Rounded MT Bold" pitchFamily="34" charset="0"/>
              </a:rPr>
              <a:t>.</a:t>
            </a:r>
            <a:endParaRPr lang="en-US" sz="4400" dirty="0" smtClean="0">
              <a:solidFill>
                <a:srgbClr val="C00000"/>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solidFill>
                  <a:srgbClr val="C00000"/>
                </a:solidFill>
                <a:latin typeface="Arial Rounded MT Bold" pitchFamily="34" charset="0"/>
              </a:rPr>
              <a:t>A </a:t>
            </a:r>
            <a:r>
              <a:rPr lang="en-US" sz="4400" dirty="0" smtClean="0">
                <a:solidFill>
                  <a:srgbClr val="C00000"/>
                </a:solidFill>
                <a:latin typeface="Arial Rounded MT Bold" pitchFamily="34" charset="0"/>
              </a:rPr>
              <a:t>personal encounter </a:t>
            </a:r>
            <a:r>
              <a:rPr lang="en-US" sz="4400" dirty="0" smtClean="0">
                <a:solidFill>
                  <a:srgbClr val="C00000"/>
                </a:solidFill>
                <a:latin typeface="Arial Rounded MT Bold" pitchFamily="34" charset="0"/>
              </a:rPr>
              <a:t>with Jesus was </a:t>
            </a:r>
            <a:r>
              <a:rPr lang="en-US" sz="4400" dirty="0" smtClean="0">
                <a:solidFill>
                  <a:srgbClr val="C00000"/>
                </a:solidFill>
                <a:latin typeface="Arial Rounded MT Bold" pitchFamily="34" charset="0"/>
              </a:rPr>
              <a:t>like the chance of a lifetime.</a:t>
            </a:r>
          </a:p>
          <a:p>
            <a:pPr lvl="0" algn="just"/>
            <a:r>
              <a:rPr lang="en-US" sz="4400" dirty="0" smtClean="0">
                <a:solidFill>
                  <a:srgbClr val="002060"/>
                </a:solidFill>
                <a:latin typeface="Arial Rounded MT Bold" pitchFamily="34" charset="0"/>
              </a:rPr>
              <a:t>The crowd in Mark 8 was a little more desperate, because </a:t>
            </a:r>
            <a:r>
              <a:rPr lang="en-US" sz="4400" dirty="0" smtClean="0">
                <a:solidFill>
                  <a:srgbClr val="002060"/>
                </a:solidFill>
                <a:latin typeface="Arial Rounded MT Bold" pitchFamily="34" charset="0"/>
              </a:rPr>
              <a:t>many of them </a:t>
            </a:r>
            <a:r>
              <a:rPr lang="en-US" sz="4400" dirty="0" smtClean="0">
                <a:solidFill>
                  <a:srgbClr val="002060"/>
                </a:solidFill>
                <a:latin typeface="Arial Rounded MT Bold" pitchFamily="34" charset="0"/>
              </a:rPr>
              <a:t>came from afar.</a:t>
            </a:r>
          </a:p>
          <a:p>
            <a:pPr lvl="0" algn="just"/>
            <a:r>
              <a:rPr lang="en-US" sz="4400" dirty="0" smtClean="0">
                <a:solidFill>
                  <a:srgbClr val="C00000"/>
                </a:solidFill>
                <a:latin typeface="Arial Rounded MT Bold" pitchFamily="34" charset="0"/>
              </a:rPr>
              <a:t>They came unprepared for the </a:t>
            </a:r>
            <a:r>
              <a:rPr lang="en-US" sz="4400" dirty="0" smtClean="0">
                <a:solidFill>
                  <a:srgbClr val="C00000"/>
                </a:solidFill>
                <a:latin typeface="Arial Rounded MT Bold" pitchFamily="34" charset="0"/>
              </a:rPr>
              <a:t>length of the service.</a:t>
            </a:r>
            <a:endParaRPr lang="en-US" sz="4400" dirty="0" smtClean="0">
              <a:solidFill>
                <a:srgbClr val="C00000"/>
              </a:solidFill>
              <a:latin typeface="Arial Rounded MT Bold" pitchFamily="34" charset="0"/>
            </a:endParaRPr>
          </a:p>
          <a:p>
            <a:pPr lvl="0" algn="just"/>
            <a:r>
              <a:rPr lang="en-US" sz="4400" dirty="0" smtClean="0">
                <a:solidFill>
                  <a:srgbClr val="002060"/>
                </a:solidFill>
                <a:latin typeface="Arial Rounded MT Bold" pitchFamily="34" charset="0"/>
              </a:rPr>
              <a:t>Determined to meet one on one with Jesus, some did not mind </a:t>
            </a:r>
            <a:r>
              <a:rPr lang="en-US" sz="4400" dirty="0" smtClean="0">
                <a:solidFill>
                  <a:srgbClr val="002060"/>
                </a:solidFill>
                <a:latin typeface="Arial Rounded MT Bold" pitchFamily="34" charset="0"/>
              </a:rPr>
              <a:t>putting </a:t>
            </a:r>
            <a:r>
              <a:rPr lang="en-US" sz="4400" dirty="0" smtClean="0">
                <a:solidFill>
                  <a:srgbClr val="002060"/>
                </a:solidFill>
                <a:latin typeface="Arial Rounded MT Bold" pitchFamily="34" charset="0"/>
              </a:rPr>
              <a:t>three days in the effort</a:t>
            </a:r>
            <a:r>
              <a:rPr lang="en-US" sz="4400" dirty="0" smtClean="0">
                <a:solidFill>
                  <a:srgbClr val="002060"/>
                </a:solidFill>
                <a:latin typeface="Arial Rounded MT Bold" pitchFamily="34" charset="0"/>
              </a:rPr>
              <a:t>.</a:t>
            </a:r>
            <a:endParaRPr lang="en-US" sz="4400" dirty="0" smtClean="0">
              <a:solidFill>
                <a:srgbClr val="002060"/>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lvl="0" algn="just"/>
            <a:r>
              <a:rPr lang="en-US" sz="4400" dirty="0" smtClean="0">
                <a:solidFill>
                  <a:srgbClr val="C00000"/>
                </a:solidFill>
                <a:latin typeface="Arial Rounded MT Bold" pitchFamily="34" charset="0"/>
              </a:rPr>
              <a:t>Going </a:t>
            </a:r>
            <a:r>
              <a:rPr lang="en-US" sz="4400" dirty="0" smtClean="0">
                <a:solidFill>
                  <a:srgbClr val="C00000"/>
                </a:solidFill>
                <a:latin typeface="Arial Rounded MT Bold" pitchFamily="34" charset="0"/>
              </a:rPr>
              <a:t>back empty handed was not an option; so, </a:t>
            </a:r>
            <a:r>
              <a:rPr lang="en-US" sz="4400" dirty="0" smtClean="0">
                <a:solidFill>
                  <a:srgbClr val="C00000"/>
                </a:solidFill>
                <a:latin typeface="Arial Rounded MT Bold" pitchFamily="34" charset="0"/>
              </a:rPr>
              <a:t>they hanged </a:t>
            </a:r>
            <a:r>
              <a:rPr lang="en-US" sz="4400" dirty="0" smtClean="0">
                <a:solidFill>
                  <a:srgbClr val="C00000"/>
                </a:solidFill>
                <a:latin typeface="Arial Rounded MT Bold" pitchFamily="34" charset="0"/>
              </a:rPr>
              <a:t>in there for three days without food.</a:t>
            </a:r>
          </a:p>
          <a:p>
            <a:pPr lvl="0" algn="just"/>
            <a:r>
              <a:rPr lang="en-US" sz="4400" dirty="0" smtClean="0">
                <a:solidFill>
                  <a:srgbClr val="002060"/>
                </a:solidFill>
                <a:latin typeface="Arial Rounded MT Bold" pitchFamily="34" charset="0"/>
              </a:rPr>
              <a:t>In all of these </a:t>
            </a:r>
            <a:r>
              <a:rPr lang="en-US" sz="4400" dirty="0" smtClean="0">
                <a:solidFill>
                  <a:srgbClr val="002060"/>
                </a:solidFill>
                <a:latin typeface="Arial Rounded MT Bold" pitchFamily="34" charset="0"/>
              </a:rPr>
              <a:t>gatherings, Jesus had </a:t>
            </a:r>
            <a:r>
              <a:rPr lang="en-US" sz="4400" dirty="0" smtClean="0">
                <a:solidFill>
                  <a:srgbClr val="002060"/>
                </a:solidFill>
                <a:latin typeface="Arial Rounded MT Bold" pitchFamily="34" charset="0"/>
              </a:rPr>
              <a:t>to make an official </a:t>
            </a:r>
            <a:r>
              <a:rPr lang="en-US" sz="4400" dirty="0" smtClean="0">
                <a:solidFill>
                  <a:srgbClr val="002060"/>
                </a:solidFill>
                <a:latin typeface="Arial Rounded MT Bold" pitchFamily="34" charset="0"/>
              </a:rPr>
              <a:t>end of service, because the </a:t>
            </a:r>
            <a:r>
              <a:rPr lang="en-US" sz="4400" dirty="0" smtClean="0">
                <a:solidFill>
                  <a:srgbClr val="002060"/>
                </a:solidFill>
                <a:latin typeface="Arial Rounded MT Bold" pitchFamily="34" charset="0"/>
              </a:rPr>
              <a:t>people would keep coming.</a:t>
            </a:r>
          </a:p>
          <a:p>
            <a:pPr lvl="0" algn="just"/>
            <a:r>
              <a:rPr lang="en-US" sz="4400" dirty="0" smtClean="0">
                <a:solidFill>
                  <a:srgbClr val="C00000"/>
                </a:solidFill>
                <a:latin typeface="Arial Rounded MT Bold" pitchFamily="34" charset="0"/>
              </a:rPr>
              <a:t>After the benediction, those who lived nearby just retrieved their way back </a:t>
            </a:r>
            <a:r>
              <a:rPr lang="en-US" sz="4400" dirty="0" smtClean="0">
                <a:solidFill>
                  <a:srgbClr val="C00000"/>
                </a:solidFill>
                <a:latin typeface="Arial Rounded MT Bold" pitchFamily="34" charset="0"/>
              </a:rPr>
              <a:t>to their homes.</a:t>
            </a:r>
            <a:endParaRPr lang="en-US" sz="4400" dirty="0" smtClean="0">
              <a:solidFill>
                <a:srgbClr val="C00000"/>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C00000"/>
                </a:solidFill>
                <a:latin typeface="Arial Rounded MT Bold" pitchFamily="34" charset="0"/>
              </a:rPr>
              <a:t>Jesus </a:t>
            </a:r>
            <a:r>
              <a:rPr lang="en-US" sz="4400" dirty="0" smtClean="0">
                <a:solidFill>
                  <a:srgbClr val="C00000"/>
                </a:solidFill>
                <a:latin typeface="Arial Rounded MT Bold" pitchFamily="34" charset="0"/>
              </a:rPr>
              <a:t>cared about the unfortunate ones.</a:t>
            </a:r>
          </a:p>
          <a:p>
            <a:pPr lvl="0" algn="just"/>
            <a:r>
              <a:rPr lang="en-US" sz="4400" dirty="0" smtClean="0">
                <a:solidFill>
                  <a:srgbClr val="002060"/>
                </a:solidFill>
                <a:latin typeface="Arial Rounded MT Bold" pitchFamily="34" charset="0"/>
              </a:rPr>
              <a:t>Jesus healed them, casted demons out of them, taught them, yet He still felt indebted to their </a:t>
            </a:r>
            <a:r>
              <a:rPr lang="en-US" sz="4400" dirty="0" smtClean="0">
                <a:solidFill>
                  <a:srgbClr val="002060"/>
                </a:solidFill>
                <a:latin typeface="Arial Rounded MT Bold" pitchFamily="34" charset="0"/>
              </a:rPr>
              <a:t>total wellbeing</a:t>
            </a:r>
            <a:r>
              <a:rPr lang="en-US" sz="4400" dirty="0" smtClean="0">
                <a:solidFill>
                  <a:srgbClr val="002060"/>
                </a:solidFill>
                <a:latin typeface="Arial Rounded MT Bold" pitchFamily="34" charset="0"/>
              </a:rPr>
              <a:t>.</a:t>
            </a:r>
          </a:p>
          <a:p>
            <a:pPr lvl="0" algn="just"/>
            <a:r>
              <a:rPr lang="en-US" sz="4400" dirty="0" smtClean="0">
                <a:solidFill>
                  <a:srgbClr val="C00000"/>
                </a:solidFill>
                <a:latin typeface="Arial Rounded MT Bold" pitchFamily="34" charset="0"/>
              </a:rPr>
              <a:t>How are they going to make all the way home with an empty stomach?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solidFill>
                  <a:srgbClr val="002060"/>
                </a:solidFill>
                <a:latin typeface="Arial Rounded MT Bold" pitchFamily="34" charset="0"/>
              </a:rPr>
              <a:t>What </a:t>
            </a:r>
            <a:r>
              <a:rPr lang="en-US" sz="4400" dirty="0" smtClean="0">
                <a:solidFill>
                  <a:srgbClr val="002060"/>
                </a:solidFill>
                <a:latin typeface="Arial Rounded MT Bold" pitchFamily="34" charset="0"/>
              </a:rPr>
              <a:t>if they faint on </a:t>
            </a:r>
            <a:r>
              <a:rPr lang="en-US" sz="4400" dirty="0" smtClean="0">
                <a:solidFill>
                  <a:srgbClr val="002060"/>
                </a:solidFill>
                <a:latin typeface="Arial Rounded MT Bold" pitchFamily="34" charset="0"/>
              </a:rPr>
              <a:t>their </a:t>
            </a:r>
            <a:r>
              <a:rPr lang="en-US" sz="4400" dirty="0" smtClean="0">
                <a:solidFill>
                  <a:srgbClr val="002060"/>
                </a:solidFill>
                <a:latin typeface="Arial Rounded MT Bold" pitchFamily="34" charset="0"/>
              </a:rPr>
              <a:t>way </a:t>
            </a:r>
            <a:r>
              <a:rPr lang="en-US" sz="4400" dirty="0" smtClean="0">
                <a:solidFill>
                  <a:srgbClr val="002060"/>
                </a:solidFill>
                <a:latin typeface="Arial Rounded MT Bold" pitchFamily="34" charset="0"/>
              </a:rPr>
              <a:t> </a:t>
            </a:r>
            <a:r>
              <a:rPr lang="en-US" sz="4400" dirty="0" smtClean="0">
                <a:solidFill>
                  <a:srgbClr val="002060"/>
                </a:solidFill>
                <a:latin typeface="Arial Rounded MT Bold" pitchFamily="34" charset="0"/>
              </a:rPr>
              <a:t>home?</a:t>
            </a:r>
          </a:p>
          <a:p>
            <a:pPr lvl="0" algn="just"/>
            <a:r>
              <a:rPr lang="en-US" sz="4400" dirty="0" smtClean="0">
                <a:solidFill>
                  <a:srgbClr val="C00000"/>
                </a:solidFill>
                <a:latin typeface="Arial Rounded MT Bold" pitchFamily="34" charset="0"/>
              </a:rPr>
              <a:t>What can we do about that?</a:t>
            </a:r>
          </a:p>
          <a:p>
            <a:pPr lvl="0" algn="just"/>
            <a:r>
              <a:rPr lang="en-US" sz="4400" dirty="0" smtClean="0">
                <a:solidFill>
                  <a:srgbClr val="002060"/>
                </a:solidFill>
                <a:latin typeface="Arial Rounded MT Bold" pitchFamily="34" charset="0"/>
              </a:rPr>
              <a:t>It was a poignant and teachable moment for the disciples of Jesus </a:t>
            </a:r>
            <a:r>
              <a:rPr lang="en-US" sz="4400" dirty="0" smtClean="0">
                <a:solidFill>
                  <a:srgbClr val="002060"/>
                </a:solidFill>
                <a:latin typeface="Arial Rounded MT Bold" pitchFamily="34" charset="0"/>
              </a:rPr>
              <a:t>who </a:t>
            </a:r>
            <a:r>
              <a:rPr lang="en-US" sz="4400" dirty="0" smtClean="0">
                <a:solidFill>
                  <a:srgbClr val="002060"/>
                </a:solidFill>
                <a:latin typeface="Arial Rounded MT Bold" pitchFamily="34" charset="0"/>
              </a:rPr>
              <a:t>accompanied </a:t>
            </a:r>
            <a:r>
              <a:rPr lang="en-US" sz="4400" dirty="0" smtClean="0">
                <a:solidFill>
                  <a:srgbClr val="002060"/>
                </a:solidFill>
                <a:latin typeface="Arial Rounded MT Bold" pitchFamily="34" charset="0"/>
              </a:rPr>
              <a:t>Him, </a:t>
            </a:r>
            <a:r>
              <a:rPr lang="en-US" sz="4400" dirty="0" smtClean="0">
                <a:solidFill>
                  <a:srgbClr val="002060"/>
                </a:solidFill>
                <a:latin typeface="Arial Rounded MT Bold" pitchFamily="34" charset="0"/>
              </a:rPr>
              <a:t>and also for the rest of us who would follow their path as Jesus’ disciples.</a:t>
            </a:r>
            <a:endParaRPr lang="en-US" sz="4400" dirty="0">
              <a:solidFill>
                <a:srgbClr val="002060"/>
              </a:solidFill>
              <a:latin typeface="Arial Rounded MT Bold"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en-US" sz="4400" dirty="0" smtClean="0">
                <a:solidFill>
                  <a:srgbClr val="3333CC"/>
                </a:solidFill>
                <a:latin typeface="Arial Rounded MT Bold" pitchFamily="34" charset="0"/>
              </a:rPr>
              <a:t>THE BUSINESS MEETING BETWEEN JESUS AND HIS DISCIPLES</a:t>
            </a:r>
          </a:p>
          <a:p>
            <a:pPr algn="just"/>
            <a:r>
              <a:rPr lang="en-US" sz="4400" dirty="0" err="1" smtClean="0">
                <a:latin typeface="Arial Rounded MT Bold" pitchFamily="34" charset="0"/>
              </a:rPr>
              <a:t>Mr</a:t>
            </a:r>
            <a:r>
              <a:rPr lang="en-US" sz="4400" dirty="0" smtClean="0">
                <a:latin typeface="Arial Rounded MT Bold" pitchFamily="34" charset="0"/>
              </a:rPr>
              <a:t> </a:t>
            </a:r>
            <a:r>
              <a:rPr lang="en-US" sz="4400" dirty="0" smtClean="0">
                <a:latin typeface="Arial Rounded MT Bold" pitchFamily="34" charset="0"/>
              </a:rPr>
              <a:t>8:1-3 </a:t>
            </a:r>
            <a:r>
              <a:rPr lang="en-US" sz="4400" dirty="0" smtClean="0">
                <a:latin typeface="Arial Rounded MT Bold" pitchFamily="34" charset="0"/>
              </a:rPr>
              <a:t>¶ In those days, the multitude being very great and having nothing to eat, Jesus called His disciples to Him and said to them,</a:t>
            </a:r>
          </a:p>
          <a:p>
            <a:pPr algn="just"/>
            <a:r>
              <a:rPr lang="en-US" sz="4400" dirty="0" smtClean="0">
                <a:latin typeface="Arial Rounded MT Bold" pitchFamily="34" charset="0"/>
              </a:rPr>
              <a:t> </a:t>
            </a:r>
            <a:r>
              <a:rPr lang="en-US" sz="4400" dirty="0" smtClean="0">
                <a:solidFill>
                  <a:srgbClr val="3333CC"/>
                </a:solidFill>
                <a:latin typeface="Arial Rounded MT Bold" pitchFamily="34" charset="0"/>
              </a:rPr>
              <a:t>2 "I have compassion on the multitude, because they have now continued with Me three days and have nothing to eat</a:t>
            </a:r>
            <a:r>
              <a:rPr lang="en-US" sz="4400" dirty="0" smtClean="0">
                <a:solidFill>
                  <a:srgbClr val="3333CC"/>
                </a:solidFill>
                <a:latin typeface="Arial Rounded MT Bold" pitchFamily="34" charset="0"/>
              </a:rPr>
              <a:t>.</a:t>
            </a:r>
            <a:endParaRPr lang="en-US" sz="4400" dirty="0" smtClean="0">
              <a:solidFill>
                <a:srgbClr val="3333CC"/>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4400" dirty="0" smtClean="0">
                <a:latin typeface="Arial Rounded MT Bold" pitchFamily="34" charset="0"/>
              </a:rPr>
              <a:t>3 </a:t>
            </a:r>
            <a:r>
              <a:rPr lang="en-US" sz="4400" dirty="0" smtClean="0">
                <a:latin typeface="Arial Rounded MT Bold" pitchFamily="34" charset="0"/>
              </a:rPr>
              <a:t>"And if I send them away hungry to their own houses, they will faint on the way; for some of them have come from afar."</a:t>
            </a:r>
          </a:p>
          <a:p>
            <a:pPr lvl="0" algn="just"/>
            <a:r>
              <a:rPr lang="en-US" sz="4400" dirty="0" smtClean="0">
                <a:solidFill>
                  <a:srgbClr val="3333CC"/>
                </a:solidFill>
                <a:latin typeface="Arial Rounded MT Bold" pitchFamily="34" charset="0"/>
              </a:rPr>
              <a:t>It is amazing how humble Jesus was to take counsel with the disciples.</a:t>
            </a:r>
          </a:p>
          <a:p>
            <a:pPr lvl="0" algn="just"/>
            <a:r>
              <a:rPr lang="en-US" sz="4400" dirty="0" smtClean="0">
                <a:latin typeface="Arial Rounded MT Bold" pitchFamily="34" charset="0"/>
              </a:rPr>
              <a:t>Jesus wasn’t always passing out orders to the disciples, but he treated them with respect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en-US" sz="4400" dirty="0" smtClean="0">
                <a:latin typeface="Arial Rounded MT Bold" pitchFamily="34" charset="0"/>
              </a:rPr>
              <a:t>We </a:t>
            </a:r>
            <a:r>
              <a:rPr lang="en-US" sz="4400" dirty="0" smtClean="0">
                <a:latin typeface="Arial Rounded MT Bold" pitchFamily="34" charset="0"/>
              </a:rPr>
              <a:t>have a critical situation here, what can we do about it?</a:t>
            </a:r>
          </a:p>
          <a:p>
            <a:pPr lvl="0" algn="just"/>
            <a:r>
              <a:rPr lang="en-US" sz="4400" dirty="0" smtClean="0">
                <a:solidFill>
                  <a:srgbClr val="3333CC"/>
                </a:solidFill>
                <a:latin typeface="Arial Rounded MT Bold" pitchFamily="34" charset="0"/>
              </a:rPr>
              <a:t>We have a responsibility toward these people who came to be in our company although they cannot make any claim of it.</a:t>
            </a:r>
          </a:p>
          <a:p>
            <a:pPr lvl="0" algn="just"/>
            <a:r>
              <a:rPr lang="en-US" sz="4400" dirty="0" smtClean="0">
                <a:latin typeface="Arial Rounded MT Bold" pitchFamily="34" charset="0"/>
              </a:rPr>
              <a:t>Jesus was teaching the disciples that they had a responsibility toward </a:t>
            </a:r>
            <a:r>
              <a:rPr lang="en-US" sz="4400" dirty="0" smtClean="0">
                <a:latin typeface="Arial Rounded MT Bold" pitchFamily="34" charset="0"/>
              </a:rPr>
              <a:t>their </a:t>
            </a:r>
            <a:r>
              <a:rPr lang="en-US" sz="4400" dirty="0" smtClean="0">
                <a:latin typeface="Arial Rounded MT Bold" pitchFamily="34" charset="0"/>
              </a:rPr>
              <a:t>parishioners that extends beyond the final prayer and benediction</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How </a:t>
            </a:r>
            <a:r>
              <a:rPr lang="en-US" sz="4400" dirty="0" smtClean="0">
                <a:latin typeface="Arial Rounded MT Bold" pitchFamily="34" charset="0"/>
              </a:rPr>
              <a:t>are they going to make it home?</a:t>
            </a:r>
          </a:p>
          <a:p>
            <a:pPr lvl="0" algn="just"/>
            <a:r>
              <a:rPr lang="en-US" sz="4400" dirty="0" smtClean="0">
                <a:solidFill>
                  <a:srgbClr val="3333CC"/>
                </a:solidFill>
                <a:latin typeface="Arial Rounded MT Bold" pitchFamily="34" charset="0"/>
              </a:rPr>
              <a:t>They have not eaten, and </a:t>
            </a:r>
            <a:r>
              <a:rPr lang="en-US" sz="4400" dirty="0" smtClean="0">
                <a:solidFill>
                  <a:srgbClr val="3333CC"/>
                </a:solidFill>
                <a:latin typeface="Arial Rounded MT Bold" pitchFamily="34" charset="0"/>
              </a:rPr>
              <a:t>assumingly, most </a:t>
            </a:r>
            <a:r>
              <a:rPr lang="en-US" sz="4400" dirty="0" smtClean="0">
                <a:solidFill>
                  <a:srgbClr val="3333CC"/>
                </a:solidFill>
                <a:latin typeface="Arial Rounded MT Bold" pitchFamily="34" charset="0"/>
              </a:rPr>
              <a:t>didn’t have monetary means to buy </a:t>
            </a:r>
            <a:r>
              <a:rPr lang="en-US" sz="4400" dirty="0" smtClean="0">
                <a:solidFill>
                  <a:srgbClr val="3333CC"/>
                </a:solidFill>
                <a:latin typeface="Arial Rounded MT Bold" pitchFamily="34" charset="0"/>
              </a:rPr>
              <a:t>food</a:t>
            </a:r>
            <a:r>
              <a:rPr lang="en-US" sz="4400" dirty="0" smtClean="0">
                <a:solidFill>
                  <a:srgbClr val="3333CC"/>
                </a:solidFill>
                <a:latin typeface="Arial Rounded MT Bold" pitchFamily="34" charset="0"/>
              </a:rPr>
              <a:t>.</a:t>
            </a:r>
          </a:p>
          <a:p>
            <a:pPr lvl="0" algn="just"/>
            <a:r>
              <a:rPr lang="en-US" sz="4400" dirty="0" smtClean="0">
                <a:latin typeface="Arial Rounded MT Bold" pitchFamily="34" charset="0"/>
              </a:rPr>
              <a:t>Some of them have come from afar.</a:t>
            </a:r>
          </a:p>
          <a:p>
            <a:pPr lvl="0" algn="just"/>
            <a:r>
              <a:rPr lang="en-US" sz="4400" dirty="0" smtClean="0">
                <a:solidFill>
                  <a:srgbClr val="3333CC"/>
                </a:solidFill>
                <a:latin typeface="Arial Rounded MT Bold" pitchFamily="34" charset="0"/>
              </a:rPr>
              <a:t>They may faint on the way home</a:t>
            </a:r>
            <a:r>
              <a:rPr lang="en-US" sz="4400" dirty="0" smtClean="0">
                <a:solidFill>
                  <a:srgbClr val="3333CC"/>
                </a:solidFill>
                <a:latin typeface="Arial Rounded MT Bold" pitchFamily="34" charset="0"/>
              </a:rPr>
              <a:t>.</a:t>
            </a:r>
            <a:endParaRPr lang="en-US" sz="4400" dirty="0" smtClean="0">
              <a:solidFill>
                <a:srgbClr val="3333CC"/>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Although </a:t>
            </a:r>
            <a:r>
              <a:rPr lang="en-US" sz="4400" dirty="0" smtClean="0">
                <a:latin typeface="Arial Rounded MT Bold" pitchFamily="34" charset="0"/>
              </a:rPr>
              <a:t>they will no longer be under our jurisdiction, yet we still have a responsibility toward them.</a:t>
            </a:r>
          </a:p>
          <a:p>
            <a:pPr lvl="0" algn="just"/>
            <a:r>
              <a:rPr lang="en-US" sz="4400" dirty="0" smtClean="0">
                <a:solidFill>
                  <a:srgbClr val="3333CC"/>
                </a:solidFill>
                <a:latin typeface="Arial Rounded MT Bold" pitchFamily="34" charset="0"/>
              </a:rPr>
              <a:t>What if they faint in the way for lack of food, God </a:t>
            </a:r>
            <a:r>
              <a:rPr lang="en-US" sz="4400" dirty="0" smtClean="0">
                <a:solidFill>
                  <a:srgbClr val="3333CC"/>
                </a:solidFill>
                <a:latin typeface="Arial Rounded MT Bold" pitchFamily="34" charset="0"/>
              </a:rPr>
              <a:t>would </a:t>
            </a:r>
            <a:r>
              <a:rPr lang="en-US" sz="4400" dirty="0" smtClean="0">
                <a:solidFill>
                  <a:srgbClr val="3333CC"/>
                </a:solidFill>
                <a:latin typeface="Arial Rounded MT Bold" pitchFamily="34" charset="0"/>
              </a:rPr>
              <a:t>not be </a:t>
            </a:r>
            <a:r>
              <a:rPr lang="en-US" sz="4400" dirty="0" smtClean="0">
                <a:solidFill>
                  <a:srgbClr val="3333CC"/>
                </a:solidFill>
                <a:latin typeface="Arial Rounded MT Bold" pitchFamily="34" charset="0"/>
              </a:rPr>
              <a:t>pleased and honored</a:t>
            </a:r>
            <a:r>
              <a:rPr lang="en-US" sz="4400" dirty="0" smtClean="0">
                <a:solidFill>
                  <a:srgbClr val="3333CC"/>
                </a:solidFill>
                <a:latin typeface="Arial Rounded MT Bold" pitchFamily="34" charset="0"/>
              </a:rPr>
              <a:t>?</a:t>
            </a:r>
          </a:p>
          <a:p>
            <a:pPr lvl="0" algn="just"/>
            <a:r>
              <a:rPr lang="en-US" sz="4400" dirty="0" smtClean="0">
                <a:latin typeface="Arial Rounded MT Bold" pitchFamily="34" charset="0"/>
              </a:rPr>
              <a:t>What are we going to do about </a:t>
            </a:r>
            <a:r>
              <a:rPr lang="en-US" sz="4400" dirty="0" smtClean="0">
                <a:latin typeface="Arial Rounded MT Bold" pitchFamily="34" charset="0"/>
              </a:rPr>
              <a:t>it?”  </a:t>
            </a:r>
            <a:endParaRPr lang="en-US" sz="4400" dirty="0">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4400" dirty="0" smtClean="0">
                <a:solidFill>
                  <a:srgbClr val="C00000"/>
                </a:solidFill>
                <a:latin typeface="Arial Rounded MT Bold" pitchFamily="34" charset="0"/>
              </a:rPr>
              <a:t>THE REPLY OF THE DISCIPLES</a:t>
            </a:r>
          </a:p>
          <a:p>
            <a:pPr algn="just"/>
            <a:r>
              <a:rPr lang="en-US" sz="4400" dirty="0" smtClean="0">
                <a:latin typeface="Arial Rounded MT Bold" pitchFamily="34" charset="0"/>
              </a:rPr>
              <a:t>4 Then His disciples answered Him, "How can one satisfy these people with bread here in the wilderness?"</a:t>
            </a:r>
          </a:p>
          <a:p>
            <a:pPr lvl="0" algn="just"/>
            <a:r>
              <a:rPr lang="en-US" sz="4400" dirty="0" smtClean="0">
                <a:solidFill>
                  <a:srgbClr val="C00000"/>
                </a:solidFill>
                <a:latin typeface="Arial Rounded MT Bold" pitchFamily="34" charset="0"/>
              </a:rPr>
              <a:t>In other words, “Master, we have a logistic issue here.”</a:t>
            </a:r>
          </a:p>
          <a:p>
            <a:pPr lvl="0" algn="just"/>
            <a:r>
              <a:rPr lang="en-US" sz="4400" dirty="0" smtClean="0">
                <a:latin typeface="Arial Rounded MT Bold" pitchFamily="34" charset="0"/>
              </a:rPr>
              <a:t>“We have </a:t>
            </a:r>
            <a:r>
              <a:rPr lang="en-US" sz="4400" dirty="0" smtClean="0">
                <a:latin typeface="Arial Rounded MT Bold" pitchFamily="34" charset="0"/>
              </a:rPr>
              <a:t>a budget </a:t>
            </a:r>
            <a:r>
              <a:rPr lang="en-US" sz="4400" dirty="0" smtClean="0">
                <a:latin typeface="Arial Rounded MT Bold" pitchFamily="34" charset="0"/>
              </a:rPr>
              <a:t>issue here</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a:t>
            </a:r>
            <a:r>
              <a:rPr lang="en-US" sz="4400" dirty="0" smtClean="0">
                <a:latin typeface="Arial Rounded MT Bold" pitchFamily="34" charset="0"/>
              </a:rPr>
              <a:t>We have a common sense issue here.”</a:t>
            </a:r>
          </a:p>
          <a:p>
            <a:pPr lvl="0" algn="just"/>
            <a:r>
              <a:rPr lang="en-US" sz="4400" dirty="0" smtClean="0">
                <a:solidFill>
                  <a:srgbClr val="C00000"/>
                </a:solidFill>
                <a:latin typeface="Arial Rounded MT Bold" pitchFamily="34" charset="0"/>
              </a:rPr>
              <a:t>“We have impossibility here.”</a:t>
            </a:r>
          </a:p>
          <a:p>
            <a:pPr lvl="0" algn="just"/>
            <a:r>
              <a:rPr lang="en-US" sz="4400" dirty="0" smtClean="0">
                <a:latin typeface="Arial Rounded MT Bold" pitchFamily="34" charset="0"/>
              </a:rPr>
              <a:t>The human element will always surface to show that there’s nothing that can be done.</a:t>
            </a:r>
          </a:p>
          <a:p>
            <a:pPr lvl="0" algn="just"/>
            <a:r>
              <a:rPr lang="en-US" sz="4400" dirty="0" smtClean="0">
                <a:solidFill>
                  <a:srgbClr val="C00000"/>
                </a:solidFill>
                <a:latin typeface="Arial Rounded MT Bold" pitchFamily="34" charset="0"/>
              </a:rPr>
              <a:t>“I wish I could” </a:t>
            </a:r>
            <a:endParaRPr lang="en-US" sz="4400" dirty="0" smtClean="0">
              <a:solidFill>
                <a:srgbClr val="C00000"/>
              </a:solidFill>
              <a:latin typeface="Arial Rounded MT Bold" pitchFamily="34" charset="0"/>
            </a:endParaRPr>
          </a:p>
          <a:p>
            <a:pPr lvl="0" algn="just"/>
            <a:r>
              <a:rPr lang="en-US" sz="4400" dirty="0" smtClean="0">
                <a:solidFill>
                  <a:schemeClr val="tx1"/>
                </a:solidFill>
                <a:latin typeface="Arial Rounded MT Bold" pitchFamily="34" charset="0"/>
              </a:rPr>
              <a:t>“Maybe next time”</a:t>
            </a:r>
            <a:endParaRPr lang="en-US" sz="4400" dirty="0" smtClean="0">
              <a:solidFill>
                <a:schemeClr val="tx1"/>
              </a:solidFill>
              <a:latin typeface="Arial Rounded MT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4400" dirty="0" smtClean="0">
                <a:latin typeface="Arial Rounded MT Bold" pitchFamily="34" charset="0"/>
              </a:rPr>
              <a:t>5 </a:t>
            </a:r>
            <a:r>
              <a:rPr lang="en-US" sz="4400" dirty="0" smtClean="0">
                <a:latin typeface="Arial Rounded MT Bold" pitchFamily="34" charset="0"/>
              </a:rPr>
              <a:t>He asked them, "How many loaves do you have?" And they said, "Seven."</a:t>
            </a:r>
          </a:p>
          <a:p>
            <a:pPr lvl="0" algn="just"/>
            <a:r>
              <a:rPr lang="en-US" sz="4400" dirty="0" smtClean="0">
                <a:solidFill>
                  <a:srgbClr val="C00000"/>
                </a:solidFill>
                <a:latin typeface="Arial Rounded MT Bold" pitchFamily="34" charset="0"/>
              </a:rPr>
              <a:t>The deep compassion of Jesus </a:t>
            </a:r>
            <a:r>
              <a:rPr lang="en-US" sz="4400" dirty="0" smtClean="0">
                <a:solidFill>
                  <a:srgbClr val="C00000"/>
                </a:solidFill>
                <a:latin typeface="Arial Rounded MT Bold" pitchFamily="34" charset="0"/>
              </a:rPr>
              <a:t>called </a:t>
            </a:r>
            <a:r>
              <a:rPr lang="en-US" sz="4400" dirty="0" smtClean="0">
                <a:solidFill>
                  <a:srgbClr val="C00000"/>
                </a:solidFill>
                <a:latin typeface="Arial Rounded MT Bold" pitchFamily="34" charset="0"/>
              </a:rPr>
              <a:t>for divine interventions.</a:t>
            </a:r>
          </a:p>
          <a:p>
            <a:pPr lvl="0" algn="just"/>
            <a:r>
              <a:rPr lang="en-US" sz="4400" dirty="0" smtClean="0">
                <a:latin typeface="Arial Rounded MT Bold" pitchFamily="34" charset="0"/>
              </a:rPr>
              <a:t>If it’s humanly impossible, then, let’s seek the intervention of the Creator of the universe on it</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The </a:t>
            </a:r>
            <a:r>
              <a:rPr lang="en-US" sz="4400" dirty="0" smtClean="0">
                <a:latin typeface="Arial Rounded MT Bold" pitchFamily="34" charset="0"/>
              </a:rPr>
              <a:t>deep compassion for others will generate the faith necessary to assist them.</a:t>
            </a:r>
          </a:p>
          <a:p>
            <a:pPr lvl="0" algn="just"/>
            <a:r>
              <a:rPr lang="en-US" sz="4400" dirty="0" smtClean="0">
                <a:solidFill>
                  <a:srgbClr val="C00000"/>
                </a:solidFill>
                <a:latin typeface="Arial Rounded MT Bold" pitchFamily="34" charset="0"/>
              </a:rPr>
              <a:t>Jesus was always compassionate toward those who came to see him.</a:t>
            </a:r>
          </a:p>
          <a:p>
            <a:pPr lvl="0" algn="just"/>
            <a:r>
              <a:rPr lang="en-US" sz="4400" dirty="0" smtClean="0">
                <a:latin typeface="Arial Rounded MT Bold" pitchFamily="34" charset="0"/>
              </a:rPr>
              <a:t>He felt that they were like sheep without a shepherd</a:t>
            </a:r>
            <a:r>
              <a:rPr lang="en-US" sz="4400" dirty="0" smtClean="0">
                <a:latin typeface="Arial Rounded MT Bold" pitchFamily="34" charset="0"/>
              </a:rPr>
              <a:t>.</a:t>
            </a:r>
            <a:endParaRPr lang="en-US" sz="4400" dirty="0" smtClean="0">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800" dirty="0" smtClean="0">
                <a:latin typeface="Arial Rounded MT Bold" pitchFamily="34" charset="0"/>
              </a:rPr>
              <a:t>Your </a:t>
            </a:r>
            <a:r>
              <a:rPr lang="en-US" sz="4800" dirty="0" smtClean="0">
                <a:latin typeface="Arial Rounded MT Bold" pitchFamily="34" charset="0"/>
              </a:rPr>
              <a:t>compassion for others will strengthen you to </a:t>
            </a:r>
            <a:r>
              <a:rPr lang="en-US" sz="4800" dirty="0" smtClean="0">
                <a:latin typeface="Arial Rounded MT Bold" pitchFamily="34" charset="0"/>
              </a:rPr>
              <a:t>make </a:t>
            </a:r>
            <a:r>
              <a:rPr lang="en-US" sz="4800" dirty="0" smtClean="0">
                <a:latin typeface="Arial Rounded MT Bold" pitchFamily="34" charset="0"/>
              </a:rPr>
              <a:t>the extra mile that seemed impossible.</a:t>
            </a:r>
          </a:p>
          <a:p>
            <a:pPr lvl="0" algn="just"/>
            <a:r>
              <a:rPr lang="en-US" sz="4800" dirty="0" smtClean="0">
                <a:solidFill>
                  <a:srgbClr val="C00000"/>
                </a:solidFill>
                <a:latin typeface="Arial Rounded MT Bold" pitchFamily="34" charset="0"/>
              </a:rPr>
              <a:t>Most </a:t>
            </a:r>
            <a:r>
              <a:rPr lang="en-US" sz="4800" dirty="0" smtClean="0">
                <a:solidFill>
                  <a:srgbClr val="C00000"/>
                </a:solidFill>
                <a:latin typeface="Arial Rounded MT Bold" pitchFamily="34" charset="0"/>
              </a:rPr>
              <a:t>of the people </a:t>
            </a:r>
            <a:r>
              <a:rPr lang="en-US" sz="4800" dirty="0" smtClean="0">
                <a:solidFill>
                  <a:srgbClr val="C00000"/>
                </a:solidFill>
                <a:latin typeface="Arial Rounded MT Bold" pitchFamily="34" charset="0"/>
              </a:rPr>
              <a:t>who </a:t>
            </a:r>
            <a:r>
              <a:rPr lang="en-US" sz="4800" dirty="0" smtClean="0">
                <a:solidFill>
                  <a:srgbClr val="C00000"/>
                </a:solidFill>
                <a:latin typeface="Arial Rounded MT Bold" pitchFamily="34" charset="0"/>
              </a:rPr>
              <a:t>did  </a:t>
            </a:r>
            <a:r>
              <a:rPr lang="en-US" sz="4800" dirty="0" smtClean="0">
                <a:solidFill>
                  <a:srgbClr val="C00000"/>
                </a:solidFill>
                <a:latin typeface="Arial Rounded MT Bold" pitchFamily="34" charset="0"/>
              </a:rPr>
              <a:t>much for humanity lacked the means </a:t>
            </a:r>
            <a:r>
              <a:rPr lang="en-US" sz="4800" dirty="0" smtClean="0">
                <a:solidFill>
                  <a:srgbClr val="C00000"/>
                </a:solidFill>
                <a:latin typeface="Arial Rounded MT Bold" pitchFamily="34" charset="0"/>
              </a:rPr>
              <a:t>necessary to do so </a:t>
            </a:r>
            <a:r>
              <a:rPr lang="en-US" sz="4800" dirty="0" smtClean="0">
                <a:solidFill>
                  <a:srgbClr val="C00000"/>
                </a:solidFill>
                <a:latin typeface="Arial Rounded MT Bold" pitchFamily="34" charset="0"/>
              </a:rPr>
              <a:t>at </a:t>
            </a:r>
            <a:r>
              <a:rPr lang="en-US" sz="4800" dirty="0" smtClean="0">
                <a:solidFill>
                  <a:srgbClr val="C00000"/>
                </a:solidFill>
                <a:latin typeface="Arial Rounded MT Bold" pitchFamily="34" charset="0"/>
              </a:rPr>
              <a:t>first.</a:t>
            </a:r>
            <a:endParaRPr lang="en-US" sz="4800" dirty="0" smtClean="0">
              <a:solidFill>
                <a:srgbClr val="C00000"/>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6">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4400" dirty="0" smtClean="0">
                <a:latin typeface="Arial Rounded MT Bold" pitchFamily="34" charset="0"/>
              </a:rPr>
              <a:t>Their </a:t>
            </a:r>
            <a:r>
              <a:rPr lang="en-US" sz="4400" dirty="0" smtClean="0">
                <a:latin typeface="Arial Rounded MT Bold" pitchFamily="34" charset="0"/>
              </a:rPr>
              <a:t>deep concerns for others led them to a realm of wonders that </a:t>
            </a:r>
            <a:r>
              <a:rPr lang="en-US" sz="4400" dirty="0" smtClean="0">
                <a:latin typeface="Arial Rounded MT Bold" pitchFamily="34" charset="0"/>
              </a:rPr>
              <a:t>cannot be explained.</a:t>
            </a:r>
            <a:endParaRPr lang="en-US" sz="4400" dirty="0" smtClean="0">
              <a:latin typeface="Arial Rounded MT Bold" pitchFamily="34" charset="0"/>
            </a:endParaRPr>
          </a:p>
          <a:p>
            <a:pPr lvl="0" algn="just"/>
            <a:r>
              <a:rPr lang="en-US" sz="4400" dirty="0" smtClean="0">
                <a:solidFill>
                  <a:srgbClr val="C00000"/>
                </a:solidFill>
                <a:latin typeface="Arial Rounded MT Bold" pitchFamily="34" charset="0"/>
              </a:rPr>
              <a:t>They’ve </a:t>
            </a:r>
            <a:r>
              <a:rPr lang="en-US" sz="4400" dirty="0" smtClean="0">
                <a:solidFill>
                  <a:srgbClr val="C00000"/>
                </a:solidFill>
                <a:latin typeface="Arial Rounded MT Bold" pitchFamily="34" charset="0"/>
              </a:rPr>
              <a:t>all tapped </a:t>
            </a:r>
            <a:r>
              <a:rPr lang="en-US" sz="4400" dirty="0" smtClean="0">
                <a:solidFill>
                  <a:srgbClr val="C00000"/>
                </a:solidFill>
                <a:latin typeface="Arial Rounded MT Bold" pitchFamily="34" charset="0"/>
              </a:rPr>
              <a:t>into </a:t>
            </a:r>
            <a:r>
              <a:rPr lang="en-US" sz="4400" dirty="0" smtClean="0">
                <a:solidFill>
                  <a:srgbClr val="C00000"/>
                </a:solidFill>
                <a:latin typeface="Arial Rounded MT Bold" pitchFamily="34" charset="0"/>
              </a:rPr>
              <a:t>the infinite resources of God </a:t>
            </a:r>
            <a:r>
              <a:rPr lang="en-US" sz="4400" dirty="0" smtClean="0">
                <a:solidFill>
                  <a:srgbClr val="C00000"/>
                </a:solidFill>
                <a:latin typeface="Arial Rounded MT Bold" pitchFamily="34" charset="0"/>
              </a:rPr>
              <a:t>set aside </a:t>
            </a:r>
            <a:r>
              <a:rPr lang="en-US" sz="4400" dirty="0" smtClean="0">
                <a:solidFill>
                  <a:srgbClr val="C00000"/>
                </a:solidFill>
                <a:latin typeface="Arial Rounded MT Bold" pitchFamily="34" charset="0"/>
              </a:rPr>
              <a:t>for </a:t>
            </a:r>
            <a:r>
              <a:rPr lang="en-US" sz="4400" dirty="0" smtClean="0">
                <a:solidFill>
                  <a:srgbClr val="C00000"/>
                </a:solidFill>
                <a:latin typeface="Arial Rounded MT Bold" pitchFamily="34" charset="0"/>
              </a:rPr>
              <a:t>liked minded people, </a:t>
            </a:r>
            <a:r>
              <a:rPr lang="en-US" sz="4400" dirty="0" smtClean="0">
                <a:solidFill>
                  <a:srgbClr val="C00000"/>
                </a:solidFill>
                <a:latin typeface="Arial Rounded MT Bold" pitchFamily="34" charset="0"/>
              </a:rPr>
              <a:t>who are compassionate, who put the </a:t>
            </a:r>
            <a:r>
              <a:rPr lang="en-US" sz="4400" dirty="0" smtClean="0">
                <a:solidFill>
                  <a:srgbClr val="C00000"/>
                </a:solidFill>
                <a:latin typeface="Arial Rounded MT Bold" pitchFamily="34" charset="0"/>
              </a:rPr>
              <a:t>needs </a:t>
            </a:r>
            <a:r>
              <a:rPr lang="en-US" sz="4400" dirty="0" smtClean="0">
                <a:solidFill>
                  <a:srgbClr val="C00000"/>
                </a:solidFill>
                <a:latin typeface="Arial Rounded MT Bold" pitchFamily="34" charset="0"/>
              </a:rPr>
              <a:t>of others before their own. </a:t>
            </a:r>
            <a:endParaRPr lang="en-US" sz="4400" dirty="0">
              <a:solidFill>
                <a:srgbClr val="C00000"/>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ctr">
              <a:buNone/>
            </a:pPr>
            <a:r>
              <a:rPr lang="en-US" sz="5400" dirty="0" smtClean="0">
                <a:solidFill>
                  <a:srgbClr val="C00000"/>
                </a:solidFill>
                <a:latin typeface="Arial Rounded MT Bold" pitchFamily="34" charset="0"/>
              </a:rPr>
              <a:t>THE </a:t>
            </a:r>
            <a:r>
              <a:rPr lang="en-US" sz="5400" dirty="0" smtClean="0">
                <a:solidFill>
                  <a:srgbClr val="C00000"/>
                </a:solidFill>
                <a:latin typeface="Arial Rounded MT Bold" pitchFamily="34" charset="0"/>
              </a:rPr>
              <a:t>MIRACLE OF THE MULTIPLICATION </a:t>
            </a:r>
            <a:endParaRPr lang="en-US" sz="5400" dirty="0" smtClean="0">
              <a:solidFill>
                <a:srgbClr val="C00000"/>
              </a:solidFill>
              <a:latin typeface="Arial Rounded MT Bold" pitchFamily="34" charset="0"/>
            </a:endParaRPr>
          </a:p>
          <a:p>
            <a:pPr algn="just"/>
            <a:r>
              <a:rPr lang="en-US" sz="5400" dirty="0" smtClean="0">
                <a:latin typeface="Arial Rounded MT Bold" pitchFamily="34" charset="0"/>
              </a:rPr>
              <a:t>6 So He commanded the multitude to sit down on the ground. And He took the seven loaves and gave thanks, broke them and gave them to His disciples to set before them ; and they set them before the multitude.</a:t>
            </a:r>
          </a:p>
          <a:p>
            <a:pPr algn="just"/>
            <a:endParaRPr lang="en-US" sz="5400" dirty="0" smtClean="0">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just"/>
            <a:r>
              <a:rPr lang="en-US" sz="5400" dirty="0" smtClean="0">
                <a:latin typeface="Arial Rounded MT Bold" pitchFamily="34" charset="0"/>
              </a:rPr>
              <a:t>7 </a:t>
            </a:r>
            <a:r>
              <a:rPr lang="en-US" sz="5400" dirty="0" smtClean="0">
                <a:latin typeface="Arial Rounded MT Bold" pitchFamily="34" charset="0"/>
              </a:rPr>
              <a:t>They also had a few small fish; and having blessed them, He said to set them also before them.</a:t>
            </a:r>
          </a:p>
          <a:p>
            <a:pPr algn="just"/>
            <a:r>
              <a:rPr lang="en-US" sz="5400" dirty="0" smtClean="0">
                <a:latin typeface="Arial Rounded MT Bold" pitchFamily="34" charset="0"/>
              </a:rPr>
              <a:t> </a:t>
            </a:r>
            <a:r>
              <a:rPr lang="en-US" sz="5400" dirty="0" smtClean="0">
                <a:solidFill>
                  <a:srgbClr val="C00000"/>
                </a:solidFill>
                <a:latin typeface="Arial Rounded MT Bold" pitchFamily="34" charset="0"/>
              </a:rPr>
              <a:t>8 So they ate and were filled, and they took up seven large baskets of leftover fragments.</a:t>
            </a:r>
          </a:p>
          <a:p>
            <a:pPr lvl="0" algn="just"/>
            <a:r>
              <a:rPr lang="en-US" sz="5400" dirty="0" smtClean="0">
                <a:latin typeface="Arial Rounded MT Bold" pitchFamily="34" charset="0"/>
              </a:rPr>
              <a:t>God is always nearby to partner with us in selfless </a:t>
            </a:r>
            <a:r>
              <a:rPr lang="en-US" sz="5400" dirty="0" smtClean="0">
                <a:latin typeface="Arial Rounded MT Bold" pitchFamily="34" charset="0"/>
              </a:rPr>
              <a:t>ventures such as this one.</a:t>
            </a:r>
            <a:endParaRPr lang="en-US" sz="5400" dirty="0" smtClean="0">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lvl="0" algn="just"/>
            <a:r>
              <a:rPr lang="en-US" sz="5400" dirty="0" smtClean="0">
                <a:latin typeface="Arial Rounded MT Bold" pitchFamily="34" charset="0"/>
              </a:rPr>
              <a:t>What </a:t>
            </a:r>
            <a:r>
              <a:rPr lang="en-US" sz="5400" dirty="0" smtClean="0">
                <a:latin typeface="Arial Rounded MT Bold" pitchFamily="34" charset="0"/>
              </a:rPr>
              <a:t>the disciples needed was the compassion and the faith.</a:t>
            </a:r>
          </a:p>
          <a:p>
            <a:pPr lvl="0" algn="just"/>
            <a:r>
              <a:rPr lang="en-US" sz="5400" dirty="0" smtClean="0">
                <a:solidFill>
                  <a:srgbClr val="C00000"/>
                </a:solidFill>
                <a:latin typeface="Arial Rounded MT Bold" pitchFamily="34" charset="0"/>
              </a:rPr>
              <a:t>Someone had to have a little bit of bread and some fishes.</a:t>
            </a:r>
          </a:p>
          <a:p>
            <a:pPr lvl="0" algn="just"/>
            <a:r>
              <a:rPr lang="en-US" sz="5400" dirty="0" smtClean="0">
                <a:latin typeface="Arial Rounded MT Bold" pitchFamily="34" charset="0"/>
              </a:rPr>
              <a:t>God owns the first 3D printer.</a:t>
            </a:r>
          </a:p>
          <a:p>
            <a:pPr lvl="0" algn="just"/>
            <a:r>
              <a:rPr lang="en-US" sz="5400" dirty="0" smtClean="0">
                <a:solidFill>
                  <a:srgbClr val="C00000"/>
                </a:solidFill>
                <a:latin typeface="Arial Rounded MT Bold" pitchFamily="34" charset="0"/>
              </a:rPr>
              <a:t>Out of the first </a:t>
            </a:r>
            <a:r>
              <a:rPr lang="en-US" sz="5400" dirty="0" smtClean="0">
                <a:solidFill>
                  <a:srgbClr val="C00000"/>
                </a:solidFill>
                <a:latin typeface="Arial Rounded MT Bold" pitchFamily="34" charset="0"/>
              </a:rPr>
              <a:t>sample, </a:t>
            </a:r>
            <a:r>
              <a:rPr lang="en-US" sz="5400" dirty="0" smtClean="0">
                <a:solidFill>
                  <a:srgbClr val="C00000"/>
                </a:solidFill>
                <a:latin typeface="Arial Rounded MT Bold" pitchFamily="34" charset="0"/>
              </a:rPr>
              <a:t>you just </a:t>
            </a:r>
            <a:r>
              <a:rPr lang="en-US" sz="5400" dirty="0" smtClean="0">
                <a:solidFill>
                  <a:srgbClr val="C00000"/>
                </a:solidFill>
                <a:latin typeface="Arial Rounded MT Bold" pitchFamily="34" charset="0"/>
              </a:rPr>
              <a:t>have </a:t>
            </a:r>
            <a:r>
              <a:rPr lang="en-US" sz="5400" dirty="0" smtClean="0">
                <a:solidFill>
                  <a:srgbClr val="C00000"/>
                </a:solidFill>
                <a:latin typeface="Arial Rounded MT Bold" pitchFamily="34" charset="0"/>
              </a:rPr>
              <a:t>to </a:t>
            </a:r>
            <a:r>
              <a:rPr lang="en-US" sz="5400" dirty="0" smtClean="0">
                <a:solidFill>
                  <a:srgbClr val="C00000"/>
                </a:solidFill>
                <a:latin typeface="Arial Rounded MT Bold" pitchFamily="34" charset="0"/>
              </a:rPr>
              <a:t>indicate to God </a:t>
            </a:r>
            <a:r>
              <a:rPr lang="en-US" sz="5400" dirty="0" smtClean="0">
                <a:solidFill>
                  <a:srgbClr val="C00000"/>
                </a:solidFill>
                <a:latin typeface="Arial Rounded MT Bold" pitchFamily="34" charset="0"/>
              </a:rPr>
              <a:t>how many copies you needed</a:t>
            </a:r>
            <a:r>
              <a:rPr lang="en-US" sz="5400"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lvl="0" algn="just"/>
            <a:r>
              <a:rPr lang="en-US" sz="5400" dirty="0" smtClean="0">
                <a:latin typeface="Arial Rounded MT Bold" pitchFamily="34" charset="0"/>
              </a:rPr>
              <a:t>Jesus </a:t>
            </a:r>
            <a:r>
              <a:rPr lang="en-US" sz="5400" dirty="0" smtClean="0">
                <a:latin typeface="Arial Rounded MT Bold" pitchFamily="34" charset="0"/>
              </a:rPr>
              <a:t>might have said ”We need 4500 copies.”</a:t>
            </a:r>
          </a:p>
          <a:p>
            <a:pPr lvl="0" algn="just"/>
            <a:r>
              <a:rPr lang="en-US" sz="5400" dirty="0" smtClean="0">
                <a:solidFill>
                  <a:srgbClr val="C00000"/>
                </a:solidFill>
                <a:latin typeface="Arial Rounded MT Bold" pitchFamily="34" charset="0"/>
              </a:rPr>
              <a:t>The God part was </a:t>
            </a:r>
            <a:r>
              <a:rPr lang="en-US" sz="5400" dirty="0" smtClean="0">
                <a:solidFill>
                  <a:srgbClr val="C00000"/>
                </a:solidFill>
                <a:latin typeface="Arial Rounded MT Bold" pitchFamily="34" charset="0"/>
              </a:rPr>
              <a:t>issue to </a:t>
            </a:r>
            <a:r>
              <a:rPr lang="en-US" sz="5400" dirty="0" smtClean="0">
                <a:solidFill>
                  <a:srgbClr val="C00000"/>
                </a:solidFill>
                <a:latin typeface="Arial Rounded MT Bold" pitchFamily="34" charset="0"/>
              </a:rPr>
              <a:t>Him.</a:t>
            </a:r>
          </a:p>
          <a:p>
            <a:pPr lvl="0" algn="just"/>
            <a:r>
              <a:rPr lang="en-US" sz="5400" dirty="0" smtClean="0">
                <a:latin typeface="Arial Rounded MT Bold" pitchFamily="34" charset="0"/>
              </a:rPr>
              <a:t>God called the universe to existence by His command.</a:t>
            </a:r>
          </a:p>
          <a:p>
            <a:pPr lvl="0" algn="just"/>
            <a:r>
              <a:rPr lang="en-US" sz="5400" dirty="0" smtClean="0">
                <a:solidFill>
                  <a:srgbClr val="C00000"/>
                </a:solidFill>
                <a:latin typeface="Arial Rounded MT Bold" pitchFamily="34" charset="0"/>
              </a:rPr>
              <a:t>When our hearts are steered in God’s direction and the motive of our actions is pure and selfless, there no telling how much glory God can display to validate our efforts.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algn="just"/>
            <a:r>
              <a:rPr lang="en-US" sz="5400" dirty="0" smtClean="0">
                <a:latin typeface="Arial Rounded MT Bold" pitchFamily="34" charset="0"/>
              </a:rPr>
              <a:t>9 </a:t>
            </a:r>
            <a:r>
              <a:rPr lang="en-US" sz="5400" dirty="0" smtClean="0">
                <a:latin typeface="Arial Rounded MT Bold" pitchFamily="34" charset="0"/>
              </a:rPr>
              <a:t>Now those who had eaten were about four thousand. And He sent them away,</a:t>
            </a:r>
          </a:p>
          <a:p>
            <a:pPr lvl="0" algn="just"/>
            <a:r>
              <a:rPr lang="en-US" sz="5400" dirty="0" smtClean="0">
                <a:solidFill>
                  <a:srgbClr val="C00000"/>
                </a:solidFill>
                <a:latin typeface="Arial Rounded MT Bold" pitchFamily="34" charset="0"/>
              </a:rPr>
              <a:t>Now, the service can be over.</a:t>
            </a:r>
          </a:p>
          <a:p>
            <a:pPr lvl="0" algn="just"/>
            <a:r>
              <a:rPr lang="en-US" sz="5400" dirty="0" smtClean="0">
                <a:latin typeface="Arial Rounded MT Bold" pitchFamily="34" charset="0"/>
              </a:rPr>
              <a:t>Now we can dismiss them.</a:t>
            </a:r>
          </a:p>
          <a:p>
            <a:pPr lvl="0" algn="just"/>
            <a:r>
              <a:rPr lang="en-US" sz="5400" dirty="0" smtClean="0">
                <a:solidFill>
                  <a:srgbClr val="C00000"/>
                </a:solidFill>
                <a:latin typeface="Arial Rounded MT Bold" pitchFamily="34" charset="0"/>
              </a:rPr>
              <a:t>Now, we can disengage ourselves from them</a:t>
            </a:r>
            <a:r>
              <a:rPr lang="en-US" sz="5400" dirty="0" smtClean="0">
                <a:solidFill>
                  <a:srgbClr val="C00000"/>
                </a:solidFill>
                <a:latin typeface="Arial Rounded MT Bold" pitchFamily="34" charset="0"/>
              </a:rPr>
              <a:t>.</a:t>
            </a:r>
            <a:endParaRPr lang="en-US" sz="5400" dirty="0" smtClean="0">
              <a:solidFill>
                <a:srgbClr val="C00000"/>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66FFFF"/>
          </a:solidFill>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en-US" sz="5400" dirty="0" smtClean="0">
                <a:latin typeface="Arial Rounded MT Bold" pitchFamily="34" charset="0"/>
              </a:rPr>
              <a:t>Now</a:t>
            </a:r>
            <a:r>
              <a:rPr lang="en-US" sz="5400" dirty="0" smtClean="0">
                <a:latin typeface="Arial Rounded MT Bold" pitchFamily="34" charset="0"/>
              </a:rPr>
              <a:t>, we can give the final benediction.</a:t>
            </a:r>
          </a:p>
          <a:p>
            <a:pPr lvl="0" algn="just"/>
            <a:r>
              <a:rPr lang="en-US" sz="5400" dirty="0" smtClean="0">
                <a:solidFill>
                  <a:srgbClr val="C00000"/>
                </a:solidFill>
                <a:latin typeface="Arial Rounded MT Bold" pitchFamily="34" charset="0"/>
              </a:rPr>
              <a:t>Now, we are freed to engage to another project.</a:t>
            </a:r>
          </a:p>
          <a:p>
            <a:pPr lvl="0" algn="just"/>
            <a:r>
              <a:rPr lang="en-US" sz="5400" dirty="0" smtClean="0">
                <a:latin typeface="Arial Rounded MT Bold" pitchFamily="34" charset="0"/>
              </a:rPr>
              <a:t>Now, we can go to another city.</a:t>
            </a:r>
            <a:endParaRPr lang="en-US" sz="5400" dirty="0">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buNone/>
            </a:pPr>
            <a:r>
              <a:rPr lang="fr-FR" sz="4400" dirty="0" smtClean="0">
                <a:solidFill>
                  <a:srgbClr val="FFFF00"/>
                </a:solidFill>
                <a:latin typeface="Arial Rounded MT Bold" pitchFamily="34" charset="0"/>
              </a:rPr>
              <a:t>                  </a:t>
            </a:r>
            <a:r>
              <a:rPr lang="fr-FR" sz="4400" dirty="0" smtClean="0">
                <a:solidFill>
                  <a:srgbClr val="66FFFF"/>
                </a:solidFill>
                <a:latin typeface="Arial Rounded MT Bold" pitchFamily="34" charset="0"/>
              </a:rPr>
              <a:t> </a:t>
            </a:r>
            <a:r>
              <a:rPr lang="en-US" sz="4400" dirty="0" smtClean="0">
                <a:solidFill>
                  <a:srgbClr val="66FFFF"/>
                </a:solidFill>
                <a:latin typeface="Arial Rounded MT Bold" pitchFamily="34" charset="0"/>
              </a:rPr>
              <a:t>CONCLUSION</a:t>
            </a:r>
          </a:p>
          <a:p>
            <a:pPr lvl="0" algn="just"/>
            <a:r>
              <a:rPr lang="en-US" sz="4400" dirty="0" smtClean="0">
                <a:solidFill>
                  <a:srgbClr val="FFFF00"/>
                </a:solidFill>
                <a:latin typeface="Arial Rounded MT Bold" pitchFamily="34" charset="0"/>
              </a:rPr>
              <a:t>It will always easy to do the religious stuffs like preaching, evangelizing and baptizing.</a:t>
            </a:r>
          </a:p>
          <a:p>
            <a:pPr algn="just"/>
            <a:r>
              <a:rPr lang="en-US" sz="4400" dirty="0" smtClean="0">
                <a:solidFill>
                  <a:srgbClr val="66FFFF"/>
                </a:solidFill>
                <a:latin typeface="Arial Rounded MT Bold" pitchFamily="34" charset="0"/>
              </a:rPr>
              <a:t>Our work is not </a:t>
            </a:r>
            <a:r>
              <a:rPr lang="en-US" sz="4400" dirty="0" smtClean="0">
                <a:solidFill>
                  <a:srgbClr val="66FFFF"/>
                </a:solidFill>
                <a:latin typeface="Arial Rounded MT Bold" pitchFamily="34" charset="0"/>
              </a:rPr>
              <a:t>completed </a:t>
            </a:r>
            <a:r>
              <a:rPr lang="en-US" sz="4400" dirty="0" smtClean="0">
                <a:solidFill>
                  <a:srgbClr val="66FFFF"/>
                </a:solidFill>
                <a:latin typeface="Arial Rounded MT Bold" pitchFamily="34" charset="0"/>
              </a:rPr>
              <a:t>until we touch the people integrally </a:t>
            </a:r>
            <a:r>
              <a:rPr lang="en-US" sz="4400" dirty="0" smtClean="0">
                <a:solidFill>
                  <a:srgbClr val="66FFFF"/>
                </a:solidFill>
                <a:latin typeface="Arial Rounded MT Bold" pitchFamily="34" charset="0"/>
              </a:rPr>
              <a:t>in every area in their lives.</a:t>
            </a:r>
            <a:r>
              <a:rPr lang="en-US" sz="4400" dirty="0" smtClean="0">
                <a:solidFill>
                  <a:srgbClr val="FFFF00"/>
                </a:solidFill>
                <a:latin typeface="Arial Rounded MT Bold" pitchFamily="34" charset="0"/>
              </a:rPr>
              <a:t> </a:t>
            </a:r>
          </a:p>
          <a:p>
            <a:pPr algn="just"/>
            <a:r>
              <a:rPr lang="en-US" sz="4400" dirty="0" smtClean="0">
                <a:solidFill>
                  <a:srgbClr val="FFFF00"/>
                </a:solidFill>
                <a:latin typeface="Arial Rounded MT Bold" pitchFamily="34" charset="0"/>
              </a:rPr>
              <a:t>What </a:t>
            </a:r>
            <a:r>
              <a:rPr lang="en-US" sz="4400" dirty="0" smtClean="0">
                <a:solidFill>
                  <a:srgbClr val="FFFF00"/>
                </a:solidFill>
                <a:latin typeface="Arial Rounded MT Bold" pitchFamily="34" charset="0"/>
              </a:rPr>
              <a:t>does it profit to call yourself a Christian if you are not Christ like?</a:t>
            </a:r>
          </a:p>
          <a:p>
            <a:pPr lvl="0" algn="just"/>
            <a:endParaRPr lang="en-US" sz="4400" dirty="0" smtClean="0">
              <a:solidFill>
                <a:srgbClr val="66FFFF"/>
              </a:solidFill>
              <a:latin typeface="Arial Rounded MT Bold"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lgn="just"/>
            <a:r>
              <a:rPr lang="en-US" sz="4400" dirty="0" smtClean="0">
                <a:solidFill>
                  <a:srgbClr val="66FFFF"/>
                </a:solidFill>
                <a:latin typeface="Arial Rounded MT Bold" pitchFamily="34" charset="0"/>
              </a:rPr>
              <a:t>Jas </a:t>
            </a:r>
            <a:r>
              <a:rPr lang="en-US" sz="4400" dirty="0" smtClean="0">
                <a:solidFill>
                  <a:srgbClr val="66FFFF"/>
                </a:solidFill>
                <a:latin typeface="Arial Rounded MT Bold" pitchFamily="34" charset="0"/>
              </a:rPr>
              <a:t>2:14-16</a:t>
            </a:r>
          </a:p>
          <a:p>
            <a:pPr algn="just"/>
            <a:r>
              <a:rPr lang="en-US" sz="4400" dirty="0" smtClean="0">
                <a:solidFill>
                  <a:srgbClr val="FFFF00"/>
                </a:solidFill>
                <a:latin typeface="Arial Rounded MT Bold" pitchFamily="34" charset="0"/>
              </a:rPr>
              <a:t>14 ¶ What does it profit, my brethren, if someone says he has faith but does not have works? Can faith save him?</a:t>
            </a:r>
          </a:p>
          <a:p>
            <a:pPr algn="just"/>
            <a:r>
              <a:rPr lang="en-US" sz="4400" dirty="0" smtClean="0">
                <a:solidFill>
                  <a:srgbClr val="FFFF00"/>
                </a:solidFill>
                <a:latin typeface="Arial Rounded MT Bold" pitchFamily="34" charset="0"/>
              </a:rPr>
              <a:t> </a:t>
            </a:r>
            <a:r>
              <a:rPr lang="en-US" sz="4400" dirty="0" smtClean="0">
                <a:solidFill>
                  <a:srgbClr val="66FFFF"/>
                </a:solidFill>
                <a:latin typeface="Arial Rounded MT Bold" pitchFamily="34" charset="0"/>
              </a:rPr>
              <a:t>15 If a brother or sister is naked and destitute of daily food,</a:t>
            </a:r>
          </a:p>
          <a:p>
            <a:pPr algn="just"/>
            <a:r>
              <a:rPr lang="en-US" sz="4400" dirty="0" smtClean="0">
                <a:solidFill>
                  <a:srgbClr val="FFFF00"/>
                </a:solidFill>
                <a:latin typeface="Arial Rounded MT Bold" pitchFamily="34" charset="0"/>
              </a:rPr>
              <a:t> 16 and one of you says to them, "Depart in peace, be warmed and filled," but you do not give them the things which are needed for the body, what does it profit</a:t>
            </a:r>
            <a:r>
              <a:rPr lang="en-US" sz="4400" dirty="0" smtClean="0">
                <a:solidFill>
                  <a:srgbClr val="FFFF00"/>
                </a:solidFill>
                <a:latin typeface="Arial Rounded MT Bold" pitchFamily="34" charset="0"/>
              </a:rPr>
              <a:t>?</a:t>
            </a:r>
            <a:endParaRPr lang="en-US" sz="4400" dirty="0" smtClean="0">
              <a:solidFill>
                <a:srgbClr val="FFFF00"/>
              </a:solidFill>
              <a:latin typeface="Arial Rounded MT Bold"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400" dirty="0" smtClean="0">
                <a:solidFill>
                  <a:srgbClr val="FFFF00"/>
                </a:solidFill>
                <a:latin typeface="Arial Rounded MT Bold" pitchFamily="34" charset="0"/>
              </a:rPr>
              <a:t>This </a:t>
            </a:r>
            <a:r>
              <a:rPr lang="en-US" sz="4400" dirty="0" smtClean="0">
                <a:solidFill>
                  <a:srgbClr val="FFFF00"/>
                </a:solidFill>
                <a:latin typeface="Arial Rounded MT Bold" pitchFamily="34" charset="0"/>
              </a:rPr>
              <a:t>world is in need of God in every aspect.</a:t>
            </a:r>
          </a:p>
          <a:p>
            <a:pPr lvl="0" algn="just"/>
            <a:r>
              <a:rPr lang="en-US" sz="4400" dirty="0" smtClean="0">
                <a:solidFill>
                  <a:srgbClr val="66FFFF"/>
                </a:solidFill>
                <a:latin typeface="Arial Rounded MT Bold" pitchFamily="34" charset="0"/>
              </a:rPr>
              <a:t>They need to be rescued from the eternal damnation of their souls, yet they also need the temporary assistance to make it to the next day.</a:t>
            </a:r>
          </a:p>
          <a:p>
            <a:pPr lvl="0" algn="just"/>
            <a:r>
              <a:rPr lang="en-US" sz="4400" dirty="0" smtClean="0">
                <a:solidFill>
                  <a:srgbClr val="FFFF00"/>
                </a:solidFill>
                <a:latin typeface="Arial Rounded MT Bold" pitchFamily="34" charset="0"/>
              </a:rPr>
              <a:t>Be ready to serve God and others with words and actions.</a:t>
            </a:r>
          </a:p>
          <a:p>
            <a:pPr lvl="0" algn="r"/>
            <a:r>
              <a:rPr lang="en-US" sz="4400" dirty="0" smtClean="0">
                <a:solidFill>
                  <a:srgbClr val="66FFFF"/>
                </a:solidFill>
                <a:latin typeface="Arial Rounded MT Bold" pitchFamily="34" charset="0"/>
              </a:rPr>
              <a:t>AMEN! </a:t>
            </a:r>
            <a:endParaRPr lang="en-US" sz="4400" dirty="0">
              <a:solidFill>
                <a:srgbClr val="66FFFF"/>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47500" lnSpcReduction="20000"/>
          </a:bodyPr>
          <a:lstStyle/>
          <a:p>
            <a:pPr algn="just"/>
            <a:r>
              <a:rPr lang="fr-FR" sz="4400" dirty="0" smtClean="0">
                <a:solidFill>
                  <a:srgbClr val="FFFF00"/>
                </a:solidFill>
                <a:latin typeface="Arial Rounded MT Bold" pitchFamily="34" charset="0"/>
              </a:rPr>
              <a:t>                   </a:t>
            </a:r>
            <a:r>
              <a:rPr lang="en-US" sz="4400" dirty="0" smtClean="0">
                <a:solidFill>
                  <a:srgbClr val="FFFF00"/>
                </a:solidFill>
                <a:latin typeface="Arial Rounded MT Bold" pitchFamily="34" charset="0"/>
              </a:rPr>
              <a:t>CONCLUSION</a:t>
            </a:r>
          </a:p>
          <a:p>
            <a:pPr lvl="0" algn="just"/>
            <a:r>
              <a:rPr lang="en-US" sz="4400" dirty="0" smtClean="0">
                <a:solidFill>
                  <a:srgbClr val="FFFF00"/>
                </a:solidFill>
                <a:latin typeface="Arial Rounded MT Bold" pitchFamily="34" charset="0"/>
              </a:rPr>
              <a:t>It will always easy to do the religious stuffs like preaching, evangelizing and baptizing.</a:t>
            </a:r>
          </a:p>
          <a:p>
            <a:pPr lvl="0" algn="just"/>
            <a:r>
              <a:rPr lang="en-US" sz="4400" dirty="0" smtClean="0">
                <a:solidFill>
                  <a:srgbClr val="FFFF00"/>
                </a:solidFill>
                <a:latin typeface="Arial Rounded MT Bold" pitchFamily="34" charset="0"/>
              </a:rPr>
              <a:t>Our work is not complete until we touch the people integrally with everything that’s going on with them.</a:t>
            </a:r>
          </a:p>
          <a:p>
            <a:pPr lvl="0" algn="just"/>
            <a:r>
              <a:rPr lang="en-US" sz="4400" dirty="0" smtClean="0">
                <a:solidFill>
                  <a:srgbClr val="FFFF00"/>
                </a:solidFill>
                <a:latin typeface="Arial Rounded MT Bold" pitchFamily="34" charset="0"/>
              </a:rPr>
              <a:t>What does it profit to call yourself a Christian if you are not Christ like?</a:t>
            </a:r>
          </a:p>
          <a:p>
            <a:pPr algn="just"/>
            <a:r>
              <a:rPr lang="en-US" sz="4400" dirty="0" smtClean="0">
                <a:solidFill>
                  <a:srgbClr val="FFFF00"/>
                </a:solidFill>
                <a:latin typeface="Arial Rounded MT Bold" pitchFamily="34" charset="0"/>
              </a:rPr>
              <a:t>Jas 2:14-16</a:t>
            </a:r>
          </a:p>
          <a:p>
            <a:pPr algn="just"/>
            <a:r>
              <a:rPr lang="en-US" sz="4400" dirty="0" smtClean="0">
                <a:solidFill>
                  <a:srgbClr val="FFFF00"/>
                </a:solidFill>
                <a:latin typeface="Arial Rounded MT Bold" pitchFamily="34" charset="0"/>
              </a:rPr>
              <a:t>14 ¶ What does it profit, my brethren, if someone says he has faith but does not have works? Can faith save him?</a:t>
            </a:r>
          </a:p>
          <a:p>
            <a:pPr algn="just"/>
            <a:r>
              <a:rPr lang="en-US" sz="4400" dirty="0" smtClean="0">
                <a:solidFill>
                  <a:srgbClr val="FFFF00"/>
                </a:solidFill>
                <a:latin typeface="Arial Rounded MT Bold" pitchFamily="34" charset="0"/>
              </a:rPr>
              <a:t> 15 If a brother or sister is naked and destitute of daily food,</a:t>
            </a:r>
          </a:p>
          <a:p>
            <a:pPr algn="just"/>
            <a:r>
              <a:rPr lang="en-US" sz="4400" dirty="0" smtClean="0">
                <a:solidFill>
                  <a:srgbClr val="FFFF00"/>
                </a:solidFill>
                <a:latin typeface="Arial Rounded MT Bold" pitchFamily="34" charset="0"/>
              </a:rPr>
              <a:t> 16 and one of you says to them, "Depart in peace, be warmed and filled," but you do not give them the things which are needed for the body, what does it profit?</a:t>
            </a:r>
          </a:p>
          <a:p>
            <a:pPr lvl="0" algn="just"/>
            <a:r>
              <a:rPr lang="en-US" sz="4400" dirty="0" smtClean="0">
                <a:solidFill>
                  <a:srgbClr val="FFFF00"/>
                </a:solidFill>
                <a:latin typeface="Arial Rounded MT Bold" pitchFamily="34" charset="0"/>
              </a:rPr>
              <a:t>This world is in need of God in every aspect.</a:t>
            </a:r>
          </a:p>
          <a:p>
            <a:pPr lvl="0" algn="just"/>
            <a:r>
              <a:rPr lang="en-US" sz="4400" dirty="0" smtClean="0">
                <a:solidFill>
                  <a:srgbClr val="FFFF00"/>
                </a:solidFill>
                <a:latin typeface="Arial Rounded MT Bold" pitchFamily="34" charset="0"/>
              </a:rPr>
              <a:t>They need to be rescued from the eternal damnation of their souls, yet they also need the temporary assistance to make it to the next day.</a:t>
            </a:r>
          </a:p>
          <a:p>
            <a:pPr lvl="0" algn="just"/>
            <a:r>
              <a:rPr lang="en-US" sz="4400" dirty="0" smtClean="0">
                <a:solidFill>
                  <a:srgbClr val="FFFF00"/>
                </a:solidFill>
                <a:latin typeface="Arial Rounded MT Bold" pitchFamily="34" charset="0"/>
              </a:rPr>
              <a:t>Be ready to serve God and others with words and actions.</a:t>
            </a:r>
          </a:p>
          <a:p>
            <a:pPr lvl="0" algn="just"/>
            <a:r>
              <a:rPr lang="en-US" sz="4400" dirty="0" smtClean="0">
                <a:solidFill>
                  <a:srgbClr val="FFFF00"/>
                </a:solidFill>
                <a:latin typeface="Arial Rounded MT Bold" pitchFamily="34" charset="0"/>
              </a:rPr>
              <a:t>AMEN! </a:t>
            </a:r>
            <a:endParaRPr lang="en-US" sz="4400" dirty="0">
              <a:solidFill>
                <a:srgbClr val="FFFF00"/>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47500" lnSpcReduction="20000"/>
          </a:bodyPr>
          <a:lstStyle/>
          <a:p>
            <a:pPr algn="just"/>
            <a:r>
              <a:rPr lang="fr-FR" sz="4400" dirty="0" smtClean="0">
                <a:solidFill>
                  <a:srgbClr val="FFFF00"/>
                </a:solidFill>
                <a:latin typeface="Arial Rounded MT Bold" pitchFamily="34" charset="0"/>
              </a:rPr>
              <a:t>                   </a:t>
            </a:r>
            <a:r>
              <a:rPr lang="en-US" sz="4400" dirty="0" smtClean="0">
                <a:solidFill>
                  <a:srgbClr val="FFFF00"/>
                </a:solidFill>
                <a:latin typeface="Arial Rounded MT Bold" pitchFamily="34" charset="0"/>
              </a:rPr>
              <a:t>CONCLUSION</a:t>
            </a:r>
          </a:p>
          <a:p>
            <a:pPr lvl="0" algn="just"/>
            <a:r>
              <a:rPr lang="en-US" sz="4400" dirty="0" smtClean="0">
                <a:solidFill>
                  <a:srgbClr val="FFFF00"/>
                </a:solidFill>
                <a:latin typeface="Arial Rounded MT Bold" pitchFamily="34" charset="0"/>
              </a:rPr>
              <a:t>It will always easy to do the religious stuffs like preaching, evangelizing and baptizing.</a:t>
            </a:r>
          </a:p>
          <a:p>
            <a:pPr lvl="0" algn="just"/>
            <a:r>
              <a:rPr lang="en-US" sz="4400" dirty="0" smtClean="0">
                <a:solidFill>
                  <a:srgbClr val="FFFF00"/>
                </a:solidFill>
                <a:latin typeface="Arial Rounded MT Bold" pitchFamily="34" charset="0"/>
              </a:rPr>
              <a:t>Our work is not complete until we touch the people integrally with everything that’s going on with them.</a:t>
            </a:r>
          </a:p>
          <a:p>
            <a:pPr lvl="0" algn="just"/>
            <a:r>
              <a:rPr lang="en-US" sz="4400" dirty="0" smtClean="0">
                <a:solidFill>
                  <a:srgbClr val="FFFF00"/>
                </a:solidFill>
                <a:latin typeface="Arial Rounded MT Bold" pitchFamily="34" charset="0"/>
              </a:rPr>
              <a:t>What does it profit to call yourself a Christian if you are not Christ like?</a:t>
            </a:r>
          </a:p>
          <a:p>
            <a:pPr algn="just"/>
            <a:r>
              <a:rPr lang="en-US" sz="4400" dirty="0" smtClean="0">
                <a:solidFill>
                  <a:srgbClr val="FFFF00"/>
                </a:solidFill>
                <a:latin typeface="Arial Rounded MT Bold" pitchFamily="34" charset="0"/>
              </a:rPr>
              <a:t>Jas 2:14-16</a:t>
            </a:r>
          </a:p>
          <a:p>
            <a:pPr algn="just"/>
            <a:r>
              <a:rPr lang="en-US" sz="4400" dirty="0" smtClean="0">
                <a:solidFill>
                  <a:srgbClr val="FFFF00"/>
                </a:solidFill>
                <a:latin typeface="Arial Rounded MT Bold" pitchFamily="34" charset="0"/>
              </a:rPr>
              <a:t>14 ¶ What does it profit, my brethren, if someone says he has faith but does not have works? Can faith save him?</a:t>
            </a:r>
          </a:p>
          <a:p>
            <a:pPr algn="just"/>
            <a:r>
              <a:rPr lang="en-US" sz="4400" dirty="0" smtClean="0">
                <a:solidFill>
                  <a:srgbClr val="FFFF00"/>
                </a:solidFill>
                <a:latin typeface="Arial Rounded MT Bold" pitchFamily="34" charset="0"/>
              </a:rPr>
              <a:t> 15 If a brother or sister is naked and destitute of daily food,</a:t>
            </a:r>
          </a:p>
          <a:p>
            <a:pPr algn="just"/>
            <a:r>
              <a:rPr lang="en-US" sz="4400" dirty="0" smtClean="0">
                <a:solidFill>
                  <a:srgbClr val="FFFF00"/>
                </a:solidFill>
                <a:latin typeface="Arial Rounded MT Bold" pitchFamily="34" charset="0"/>
              </a:rPr>
              <a:t> 16 and one of you says to them, "Depart in peace, be warmed and filled," but you do not give them the things which are needed for the body, what does it profit?</a:t>
            </a:r>
          </a:p>
          <a:p>
            <a:pPr lvl="0" algn="just"/>
            <a:r>
              <a:rPr lang="en-US" sz="4400" dirty="0" smtClean="0">
                <a:solidFill>
                  <a:srgbClr val="FFFF00"/>
                </a:solidFill>
                <a:latin typeface="Arial Rounded MT Bold" pitchFamily="34" charset="0"/>
              </a:rPr>
              <a:t>This world is in need of God in every aspect.</a:t>
            </a:r>
          </a:p>
          <a:p>
            <a:pPr lvl="0" algn="just"/>
            <a:r>
              <a:rPr lang="en-US" sz="4400" dirty="0" smtClean="0">
                <a:solidFill>
                  <a:srgbClr val="FFFF00"/>
                </a:solidFill>
                <a:latin typeface="Arial Rounded MT Bold" pitchFamily="34" charset="0"/>
              </a:rPr>
              <a:t>They need to be rescued from the eternal damnation of their souls, yet they also need the temporary assistance to make it to the next day.</a:t>
            </a:r>
          </a:p>
          <a:p>
            <a:pPr lvl="0" algn="just"/>
            <a:r>
              <a:rPr lang="en-US" sz="4400" dirty="0" smtClean="0">
                <a:solidFill>
                  <a:srgbClr val="FFFF00"/>
                </a:solidFill>
                <a:latin typeface="Arial Rounded MT Bold" pitchFamily="34" charset="0"/>
              </a:rPr>
              <a:t>Be ready to serve God and others with words and actions.</a:t>
            </a:r>
          </a:p>
          <a:p>
            <a:pPr lvl="0" algn="just"/>
            <a:r>
              <a:rPr lang="en-US" sz="4400" dirty="0" smtClean="0">
                <a:solidFill>
                  <a:srgbClr val="FFFF00"/>
                </a:solidFill>
                <a:latin typeface="Arial Rounded MT Bold" pitchFamily="34" charset="0"/>
              </a:rPr>
              <a:t>AMEN! </a:t>
            </a:r>
            <a:endParaRPr lang="en-US" sz="4400" dirty="0">
              <a:solidFill>
                <a:srgbClr val="FFFF00"/>
              </a:solidFill>
              <a:latin typeface="Arial Rounded MT Bold"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855</TotalTime>
  <Words>1571</Words>
  <Application>Microsoft Office PowerPoint</Application>
  <PresentationFormat>On-screen Show (4:3)</PresentationFormat>
  <Paragraphs>135</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CHRIST THE ROCK CONGREGATION SUNDAY APRIL 21ST   2024  Sermon by  Pastor MARC  SIMEON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JUNE 21ST  2020  Sermon by Pastor Marc E Simeon</dc:title>
  <dc:creator>MARC EDOUARD SIMEON</dc:creator>
  <cp:lastModifiedBy>MARC EDOUARD SIMEON</cp:lastModifiedBy>
  <cp:revision>20</cp:revision>
  <dcterms:created xsi:type="dcterms:W3CDTF">2020-06-20T10:59:17Z</dcterms:created>
  <dcterms:modified xsi:type="dcterms:W3CDTF">2024-04-20T00:05:01Z</dcterms:modified>
</cp:coreProperties>
</file>