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94" r:id="rId4"/>
    <p:sldId id="293" r:id="rId5"/>
    <p:sldId id="300" r:id="rId6"/>
    <p:sldId id="295" r:id="rId7"/>
    <p:sldId id="296" r:id="rId8"/>
    <p:sldId id="301" r:id="rId9"/>
    <p:sldId id="276" r:id="rId10"/>
    <p:sldId id="302" r:id="rId11"/>
    <p:sldId id="303" r:id="rId12"/>
    <p:sldId id="304" r:id="rId13"/>
    <p:sldId id="260" r:id="rId14"/>
    <p:sldId id="305" r:id="rId15"/>
    <p:sldId id="306" r:id="rId16"/>
    <p:sldId id="288" r:id="rId17"/>
    <p:sldId id="307" r:id="rId18"/>
    <p:sldId id="308" r:id="rId19"/>
    <p:sldId id="309" r:id="rId20"/>
    <p:sldId id="310" r:id="rId21"/>
    <p:sldId id="311" r:id="rId22"/>
    <p:sldId id="312" r:id="rId23"/>
    <p:sldId id="277" r:id="rId24"/>
    <p:sldId id="313" r:id="rId25"/>
    <p:sldId id="314" r:id="rId26"/>
    <p:sldId id="315" r:id="rId27"/>
    <p:sldId id="316" r:id="rId28"/>
    <p:sldId id="317" r:id="rId29"/>
    <p:sldId id="289" r:id="rId30"/>
    <p:sldId id="318" r:id="rId31"/>
    <p:sldId id="319" r:id="rId32"/>
    <p:sldId id="320" r:id="rId33"/>
    <p:sldId id="321" r:id="rId34"/>
    <p:sldId id="322" r:id="rId35"/>
    <p:sldId id="323" r:id="rId36"/>
    <p:sldId id="278" r:id="rId37"/>
    <p:sldId id="324" r:id="rId38"/>
    <p:sldId id="325" r:id="rId39"/>
    <p:sldId id="326" r:id="rId40"/>
    <p:sldId id="327" r:id="rId41"/>
    <p:sldId id="261" r:id="rId42"/>
    <p:sldId id="328" r:id="rId43"/>
    <p:sldId id="329" r:id="rId44"/>
    <p:sldId id="330" r:id="rId45"/>
    <p:sldId id="331" r:id="rId46"/>
    <p:sldId id="279" r:id="rId47"/>
    <p:sldId id="334" r:id="rId48"/>
    <p:sldId id="335" r:id="rId49"/>
    <p:sldId id="336" r:id="rId50"/>
    <p:sldId id="337" r:id="rId51"/>
    <p:sldId id="332" r:id="rId52"/>
    <p:sldId id="333"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804" y="-1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096A6C-231D-4FBD-A84B-F87577DE2DA6}" type="datetimeFigureOut">
              <a:rPr lang="en-US" smtClean="0"/>
              <a:pPr/>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096A6C-231D-4FBD-A84B-F87577DE2DA6}" type="datetimeFigureOut">
              <a:rPr lang="en-US" smtClean="0"/>
              <a:pPr/>
              <a:t>4/13/2024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096A6C-231D-4FBD-A84B-F87577DE2DA6}" type="datetimeFigureOut">
              <a:rPr lang="en-US" smtClean="0"/>
              <a:pPr/>
              <a:t>4/13/2024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96A6C-231D-4FBD-A84B-F87577DE2DA6}" type="datetimeFigureOut">
              <a:rPr lang="en-US" smtClean="0"/>
              <a:pPr/>
              <a:t>4/13/2024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96A6C-231D-4FBD-A84B-F87577DE2DA6}" type="datetimeFigureOut">
              <a:rPr lang="en-US" smtClean="0"/>
              <a:pPr/>
              <a:t>4/13/2024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4/13/2024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4/13/2024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96A6C-231D-4FBD-A84B-F87577DE2DA6}" type="datetimeFigureOut">
              <a:rPr lang="en-US" smtClean="0"/>
              <a:pPr/>
              <a:t>4/13/2024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E24C4-231B-4914-BF10-1F7D18CA5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accent4">
              <a:lumMod val="20000"/>
              <a:lumOff val="80000"/>
            </a:schemeClr>
          </a:solidFill>
        </p:spPr>
        <p:txBody>
          <a:bodyPr>
            <a:normAutofit fontScale="90000"/>
          </a:bodyPr>
          <a:lstStyle/>
          <a:p>
            <a:r>
              <a:rPr lang="en-US" sz="4000" dirty="0">
                <a:latin typeface="Arial Rounded MT Bold" pitchFamily="34" charset="0"/>
              </a:rPr>
              <a:t>CHRIST THE ROCK CONGREGATION</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APRIL </a:t>
            </a:r>
            <a:r>
              <a:rPr lang="en-US" sz="4000" dirty="0" smtClean="0">
                <a:solidFill>
                  <a:srgbClr val="C00000"/>
                </a:solidFill>
                <a:latin typeface="Arial Rounded MT Bold" pitchFamily="34" charset="0"/>
              </a:rPr>
              <a:t>14</a:t>
            </a:r>
            <a:r>
              <a:rPr lang="en-US" sz="4000" baseline="30000" dirty="0" smtClean="0">
                <a:solidFill>
                  <a:srgbClr val="C00000"/>
                </a:solidFill>
                <a:latin typeface="Arial Rounded MT Bold" pitchFamily="34" charset="0"/>
              </a:rPr>
              <a:t>TH</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latin typeface="Arial Rounded MT Bold" pitchFamily="34" charset="0"/>
              </a:rPr>
              <a:t>Sermon by </a:t>
            </a:r>
            <a:r>
              <a:rPr lang="en-US" sz="4000" dirty="0" smtClean="0">
                <a:latin typeface="Arial Rounded MT Bold" pitchFamily="34" charset="0"/>
              </a:rPr>
              <a:t/>
            </a:r>
            <a:br>
              <a:rPr lang="en-US" sz="4000" dirty="0" smtClean="0">
                <a:latin typeface="Arial Rounded MT Bold" pitchFamily="34" charset="0"/>
              </a:rPr>
            </a:br>
            <a:r>
              <a:rPr lang="en-US" sz="4000" dirty="0" smtClean="0">
                <a:latin typeface="Arial Rounded MT Bold" pitchFamily="34" charset="0"/>
              </a:rPr>
              <a:t>Pastor Jean Claude Jean </a:t>
            </a:r>
            <a:r>
              <a:rPr lang="en-US" sz="4000" dirty="0" err="1" smtClean="0">
                <a:latin typeface="Arial Rounded MT Bold" pitchFamily="34" charset="0"/>
              </a:rPr>
              <a:t>Baptiste</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66FFFF"/>
          </a:solidFill>
        </p:spPr>
        <p:txBody>
          <a:bodyPr>
            <a:normAutofit/>
          </a:bodyPr>
          <a:lstStyle/>
          <a:p>
            <a:endParaRPr lang="en-US" sz="4000" dirty="0">
              <a:solidFill>
                <a:srgbClr val="FFFF00"/>
              </a:solidFill>
            </a:endParaRPr>
          </a:p>
          <a:p>
            <a:endParaRPr lang="en-US" sz="4000" b="1" dirty="0" smtClean="0"/>
          </a:p>
          <a:p>
            <a:r>
              <a:rPr lang="fr-FR" sz="4000" b="1" dirty="0" smtClean="0">
                <a:solidFill>
                  <a:schemeClr val="tx1"/>
                </a:solidFill>
              </a:rPr>
              <a:t>JONAS LE MISSIONAIRE DEMISSIONAIRE</a:t>
            </a:r>
            <a:endParaRPr lang="en-US" sz="4000" dirty="0" smtClean="0">
              <a:solidFill>
                <a:schemeClr val="tx1"/>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FF0000"/>
                </a:solidFill>
                <a:latin typeface="Arial Rounded MT Bold" pitchFamily="34" charset="0"/>
              </a:rPr>
              <a:t>LECTURE JONAS 1: 1-3</a:t>
            </a:r>
            <a:endParaRPr lang="en-US" sz="4000" dirty="0" smtClean="0">
              <a:solidFill>
                <a:srgbClr val="FF0000"/>
              </a:solidFill>
              <a:latin typeface="Arial Rounded MT Bold" pitchFamily="34" charset="0"/>
            </a:endParaRPr>
          </a:p>
          <a:p>
            <a:pPr algn="just"/>
            <a:r>
              <a:rPr lang="fr-FR" sz="4400" dirty="0" smtClean="0">
                <a:latin typeface="Arial Rounded MT Bold" pitchFamily="34" charset="0"/>
              </a:rPr>
              <a:t>Jon 1:1 ¶ La parole de l'Éternel fut adressée à Jonas, fils d'</a:t>
            </a:r>
            <a:r>
              <a:rPr lang="fr-FR" sz="4400" dirty="0" err="1" smtClean="0">
                <a:latin typeface="Arial Rounded MT Bold" pitchFamily="34" charset="0"/>
              </a:rPr>
              <a:t>Amitthaï</a:t>
            </a:r>
            <a:r>
              <a:rPr lang="fr-FR" sz="4400" dirty="0" smtClean="0">
                <a:latin typeface="Arial Rounded MT Bold" pitchFamily="34" charset="0"/>
              </a:rPr>
              <a:t>, en ces mots:</a:t>
            </a:r>
            <a:endParaRPr lang="en-US" sz="4400" dirty="0" smtClean="0">
              <a:latin typeface="Arial Rounded MT Bold" pitchFamily="34" charset="0"/>
            </a:endParaRPr>
          </a:p>
          <a:p>
            <a:pPr algn="just"/>
            <a:r>
              <a:rPr lang="fr-FR" sz="4400" dirty="0" smtClean="0">
                <a:solidFill>
                  <a:srgbClr val="FF0000"/>
                </a:solidFill>
                <a:latin typeface="Arial Rounded MT Bold" pitchFamily="34" charset="0"/>
              </a:rPr>
              <a:t> 2 Lève-toi, va à Ninive, la grande ville, et crie contre elle! car sa méchanceté est montée jusqu'à moi</a:t>
            </a:r>
            <a:r>
              <a:rPr lang="fr-FR" sz="4400" dirty="0" smtClean="0">
                <a:solidFill>
                  <a:srgbClr val="FF0000"/>
                </a:solidFill>
                <a:latin typeface="Arial Rounded MT Bold" pitchFamily="34" charset="0"/>
              </a:rPr>
              <a:t>.</a:t>
            </a:r>
          </a:p>
          <a:p>
            <a:pPr algn="just">
              <a:buNone/>
            </a:pPr>
            <a:endParaRPr lang="en-US" sz="4000" dirty="0">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 </a:t>
            </a:r>
            <a:r>
              <a:rPr lang="fr-FR" sz="4400" dirty="0" smtClean="0">
                <a:latin typeface="Arial Rounded MT Bold" pitchFamily="34" charset="0"/>
              </a:rPr>
              <a:t>3 Et Jonas se leva pour s'enfuir à </a:t>
            </a:r>
            <a:r>
              <a:rPr lang="fr-FR" sz="4400" dirty="0" err="1" smtClean="0">
                <a:latin typeface="Arial Rounded MT Bold" pitchFamily="34" charset="0"/>
              </a:rPr>
              <a:t>Tarsis</a:t>
            </a:r>
            <a:r>
              <a:rPr lang="fr-FR" sz="4400" dirty="0" smtClean="0">
                <a:latin typeface="Arial Rounded MT Bold" pitchFamily="34" charset="0"/>
              </a:rPr>
              <a:t>, loin de la face de l'Éternel. Il descendit à </a:t>
            </a:r>
            <a:r>
              <a:rPr lang="fr-FR" sz="4400" dirty="0" err="1" smtClean="0">
                <a:latin typeface="Arial Rounded MT Bold" pitchFamily="34" charset="0"/>
              </a:rPr>
              <a:t>Japho</a:t>
            </a:r>
            <a:r>
              <a:rPr lang="fr-FR" sz="4400" dirty="0" smtClean="0">
                <a:latin typeface="Arial Rounded MT Bold" pitchFamily="34" charset="0"/>
              </a:rPr>
              <a:t>, et il trouva un navire qui allait à </a:t>
            </a:r>
            <a:r>
              <a:rPr lang="fr-FR" sz="4400" dirty="0" err="1" smtClean="0">
                <a:latin typeface="Arial Rounded MT Bold" pitchFamily="34" charset="0"/>
              </a:rPr>
              <a:t>Tarsis</a:t>
            </a:r>
            <a:r>
              <a:rPr lang="fr-FR" sz="4400" dirty="0" smtClean="0">
                <a:latin typeface="Arial Rounded MT Bold" pitchFamily="34" charset="0"/>
              </a:rPr>
              <a:t>; il paya le prix du transport, et s'embarqua pour aller avec les passagers à </a:t>
            </a:r>
            <a:r>
              <a:rPr lang="fr-FR" sz="4400" dirty="0" err="1" smtClean="0">
                <a:latin typeface="Arial Rounded MT Bold" pitchFamily="34" charset="0"/>
              </a:rPr>
              <a:t>Tarsis</a:t>
            </a:r>
            <a:r>
              <a:rPr lang="fr-FR" sz="4400" dirty="0" smtClean="0">
                <a:latin typeface="Arial Rounded MT Bold" pitchFamily="34" charset="0"/>
              </a:rPr>
              <a:t>, loin de la face de l'Éternel.</a:t>
            </a:r>
            <a:endParaRPr lang="en-US" sz="4400" dirty="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400" b="1" dirty="0" smtClean="0">
                <a:solidFill>
                  <a:srgbClr val="C00000"/>
                </a:solidFill>
                <a:latin typeface="Arial Rounded MT Bold" pitchFamily="34" charset="0"/>
              </a:rPr>
              <a:t>INTRODUCTION- </a:t>
            </a:r>
            <a:endParaRPr lang="en-US" sz="4400" dirty="0" smtClean="0">
              <a:solidFill>
                <a:srgbClr val="C00000"/>
              </a:solidFill>
              <a:latin typeface="Arial Rounded MT Bold" pitchFamily="34" charset="0"/>
            </a:endParaRPr>
          </a:p>
          <a:p>
            <a:pPr lvl="0" algn="just"/>
            <a:r>
              <a:rPr lang="fr-FR" sz="5400" dirty="0" smtClean="0">
                <a:solidFill>
                  <a:srgbClr val="3333CC"/>
                </a:solidFill>
                <a:latin typeface="Arial Rounded MT Bold" pitchFamily="34" charset="0"/>
              </a:rPr>
              <a:t>L’histoire de Jonas est une histoire captivante qui renferme des leçons profondes : On ne peut pas se cacher pour Dieu, se dérober à Dieu. </a:t>
            </a:r>
            <a:endParaRPr lang="en-US" sz="5400" dirty="0" smtClean="0">
              <a:solidFill>
                <a:srgbClr val="3333CC"/>
              </a:solidFill>
              <a:latin typeface="Arial Rounded MT Bold" pitchFamily="34" charset="0"/>
            </a:endParaRPr>
          </a:p>
          <a:p>
            <a:pPr algn="just">
              <a:buNone/>
            </a:pPr>
            <a:endParaRPr lang="en-US" sz="4400" dirty="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smtClean="0">
                <a:solidFill>
                  <a:srgbClr val="3333CC"/>
                </a:solidFill>
                <a:latin typeface="Arial Rounded MT Bold" pitchFamily="34" charset="0"/>
              </a:rPr>
              <a:t>Souventes </a:t>
            </a:r>
            <a:r>
              <a:rPr lang="fr-FR" sz="4400" dirty="0" smtClean="0">
                <a:solidFill>
                  <a:srgbClr val="3333CC"/>
                </a:solidFill>
                <a:latin typeface="Arial Rounded MT Bold" pitchFamily="34" charset="0"/>
              </a:rPr>
              <a:t>fois Dieu veut se servir de nous pour une grande cause, mais hélas! </a:t>
            </a:r>
            <a:r>
              <a:rPr lang="fr-FR" sz="4400" dirty="0" smtClean="0">
                <a:solidFill>
                  <a:srgbClr val="C00000"/>
                </a:solidFill>
                <a:latin typeface="Arial Rounded MT Bold" pitchFamily="34" charset="0"/>
              </a:rPr>
              <a:t>nous nous sentons parfois pas à la hauteur de la tâche, trop petit, trop insignifiant et parfois aussi nous avons nos propres plans </a:t>
            </a:r>
            <a:r>
              <a:rPr lang="fr-FR" sz="4400" dirty="0" smtClean="0">
                <a:solidFill>
                  <a:srgbClr val="3333CC"/>
                </a:solidFill>
                <a:latin typeface="Arial Rounded MT Bold" pitchFamily="34" charset="0"/>
              </a:rPr>
              <a:t>et choisissons d’aller dans notre propre direction ou rester dans notre propre position</a:t>
            </a:r>
            <a:r>
              <a:rPr lang="fr-FR" sz="4400" dirty="0" smtClean="0">
                <a:solidFill>
                  <a:srgbClr val="3333CC"/>
                </a:solidFill>
                <a:latin typeface="Arial Rounded MT Bold" pitchFamily="34" charset="0"/>
              </a:rPr>
              <a:t>.</a:t>
            </a:r>
            <a:endParaRPr lang="en-US" sz="4400" dirty="0" smtClean="0">
              <a:solidFill>
                <a:srgbClr val="3333CC"/>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400" dirty="0" smtClean="0">
                <a:solidFill>
                  <a:srgbClr val="3333CC"/>
                </a:solidFill>
                <a:latin typeface="Arial Rounded MT Bold" pitchFamily="34" charset="0"/>
              </a:rPr>
              <a:t>Moise </a:t>
            </a:r>
            <a:r>
              <a:rPr lang="fr-FR" sz="5400" dirty="0" smtClean="0">
                <a:solidFill>
                  <a:srgbClr val="3333CC"/>
                </a:solidFill>
                <a:latin typeface="Arial Rounded MT Bold" pitchFamily="34" charset="0"/>
              </a:rPr>
              <a:t>fut choisi par l’Eternel pour faire sortir Israël de l’esclavage en Egypte malgré les signes qui lui furent donnés, il essaya par tous les moyens de résister</a:t>
            </a:r>
            <a:r>
              <a:rPr lang="fr-FR" sz="5400" dirty="0" smtClean="0">
                <a:solidFill>
                  <a:srgbClr val="3333CC"/>
                </a:solidFill>
                <a:latin typeface="Arial Rounded MT Bold" pitchFamily="34" charset="0"/>
              </a:rPr>
              <a:t>.</a:t>
            </a:r>
            <a:endParaRPr lang="en-US" sz="5400" dirty="0" smtClean="0">
              <a:solidFill>
                <a:srgbClr val="3333CC"/>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    Exode 4: 10-13</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Ex 4:10 ¶ Moïse dit à l'Éternel: Ah! Seigneur, je ne suis pas un homme qui ait la parole facile, et ce n'est ni d'hier ni d'avant-hier, ni même depuis que tu parles à ton serviteur; car j'ai la bouche et la langue embarrassées.</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11 L'Éternel lui dit: Qui a fait la bouche de l'homme? et qui rend muet ou sourd, voyant ou aveugle? N'est-ce pas moi, l'Éternel?</a:t>
            </a:r>
            <a:endParaRPr lang="en-US" sz="4400" dirty="0" smtClean="0">
              <a:solidFill>
                <a:srgbClr val="C00000"/>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5400" dirty="0" smtClean="0">
                <a:latin typeface="Arial Rounded MT Bold" pitchFamily="34" charset="0"/>
              </a:rPr>
              <a:t> 12 Va donc, je serai avec ta bouche, et je t'enseignerai ce que tu auras à dire.</a:t>
            </a:r>
            <a:endParaRPr lang="en-US" sz="5400" dirty="0" smtClean="0">
              <a:latin typeface="Arial Rounded MT Bold" pitchFamily="34" charset="0"/>
            </a:endParaRPr>
          </a:p>
          <a:p>
            <a:pPr algn="just"/>
            <a:r>
              <a:rPr lang="fr-FR" sz="5400" dirty="0" smtClean="0">
                <a:latin typeface="Arial Rounded MT Bold" pitchFamily="34" charset="0"/>
              </a:rPr>
              <a:t> </a:t>
            </a:r>
            <a:r>
              <a:rPr lang="fr-FR" sz="5400" dirty="0" smtClean="0">
                <a:solidFill>
                  <a:srgbClr val="C00000"/>
                </a:solidFill>
                <a:latin typeface="Arial Rounded MT Bold" pitchFamily="34" charset="0"/>
              </a:rPr>
              <a:t>13 Moïse dit: Ah! Seigneur, envoie qui tu voudras envoyer.</a:t>
            </a:r>
            <a:endParaRPr lang="en-US" sz="5400" dirty="0">
              <a:solidFill>
                <a:srgbClr val="C0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latin typeface="Arial Rounded MT Bold" pitchFamily="34" charset="0"/>
              </a:rPr>
              <a:t>Le grand prophète Jérémie essaya de repousser son appel prétextant n’avoir du talent, invoquant son jeune âge.           </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err="1" smtClean="0">
                <a:solidFill>
                  <a:srgbClr val="66FFFF"/>
                </a:solidFill>
                <a:latin typeface="Arial Rounded MT Bold" pitchFamily="34" charset="0"/>
              </a:rPr>
              <a:t>Jeremie</a:t>
            </a:r>
            <a:r>
              <a:rPr lang="fr-FR" sz="4400" dirty="0" smtClean="0">
                <a:solidFill>
                  <a:srgbClr val="66FFFF"/>
                </a:solidFill>
                <a:latin typeface="Arial Rounded MT Bold" pitchFamily="34" charset="0"/>
              </a:rPr>
              <a:t> </a:t>
            </a:r>
            <a:r>
              <a:rPr lang="fr-FR" sz="4400" dirty="0" smtClean="0">
                <a:solidFill>
                  <a:srgbClr val="66FFFF"/>
                </a:solidFill>
                <a:latin typeface="Arial Rounded MT Bold" pitchFamily="34" charset="0"/>
              </a:rPr>
              <a:t>1: </a:t>
            </a:r>
            <a:r>
              <a:rPr lang="fr-FR" sz="4400" dirty="0" smtClean="0">
                <a:solidFill>
                  <a:srgbClr val="66FFFF"/>
                </a:solidFill>
                <a:latin typeface="Arial Rounded MT Bold" pitchFamily="34" charset="0"/>
              </a:rPr>
              <a:t>4-10</a:t>
            </a:r>
            <a:r>
              <a:rPr lang="en-US" sz="4400" dirty="0" smtClean="0">
                <a:solidFill>
                  <a:srgbClr val="66FFFF"/>
                </a:solidFill>
                <a:latin typeface="Arial Rounded MT Bold" pitchFamily="34" charset="0"/>
              </a:rPr>
              <a:t> </a:t>
            </a:r>
            <a:r>
              <a:rPr lang="fr-FR" sz="4400" dirty="0" smtClean="0">
                <a:solidFill>
                  <a:srgbClr val="FFFF00"/>
                </a:solidFill>
                <a:latin typeface="Arial Rounded MT Bold" pitchFamily="34" charset="0"/>
              </a:rPr>
              <a:t>¶ </a:t>
            </a:r>
            <a:r>
              <a:rPr lang="fr-FR" sz="4400" dirty="0" smtClean="0">
                <a:solidFill>
                  <a:srgbClr val="FFFF00"/>
                </a:solidFill>
                <a:latin typeface="Arial Rounded MT Bold" pitchFamily="34" charset="0"/>
              </a:rPr>
              <a:t>La parole de l'Éternel me fut adressée, en ces mots:</a:t>
            </a:r>
            <a:endParaRPr lang="en-US" sz="4400" dirty="0" smtClean="0">
              <a:solidFill>
                <a:srgbClr val="FFFF00"/>
              </a:solidFill>
              <a:latin typeface="Arial Rounded MT Bold" pitchFamily="34" charset="0"/>
            </a:endParaRPr>
          </a:p>
          <a:p>
            <a:pPr algn="just"/>
            <a:r>
              <a:rPr lang="fr-FR" sz="4400" dirty="0" smtClean="0">
                <a:latin typeface="Arial Rounded MT Bold" pitchFamily="34" charset="0"/>
              </a:rPr>
              <a:t> 5 Avant que je t'eusse formé dans le ventre de ta mère, je te connaissais, et avant que tu fusses sorti de son sein, je t'avais consacré, je t'avais établi prophète des nations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 6 Je répondis: Ah! Seigneur Éternel! voici, je ne sais point parler, car je suis un enfant.</a:t>
            </a:r>
            <a:endParaRPr lang="en-US" sz="4400" dirty="0" smtClean="0">
              <a:latin typeface="Arial Rounded MT Bold" pitchFamily="34" charset="0"/>
            </a:endParaRPr>
          </a:p>
          <a:p>
            <a:pPr algn="just"/>
            <a:r>
              <a:rPr lang="fr-FR" sz="4400" dirty="0" smtClean="0">
                <a:solidFill>
                  <a:srgbClr val="66FFFF"/>
                </a:solidFill>
                <a:latin typeface="Arial Rounded MT Bold" pitchFamily="34" charset="0"/>
              </a:rPr>
              <a:t> 7 Et l'Éternel me dit: Ne dis pas: Je suis un enfant. Car tu iras vers tous ceux auprès de qui je t'enverrai, et tu diras tout ce que je t'ordonnerai.</a:t>
            </a:r>
            <a:endParaRPr lang="en-US" sz="4400" dirty="0" smtClean="0">
              <a:solidFill>
                <a:srgbClr val="66FFFF"/>
              </a:solidFill>
              <a:latin typeface="Arial Rounded MT Bold" pitchFamily="34" charset="0"/>
            </a:endParaRPr>
          </a:p>
          <a:p>
            <a:pPr algn="just"/>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latin typeface="Arial Rounded MT Bold" pitchFamily="34" charset="0"/>
              </a:rPr>
              <a:t> </a:t>
            </a:r>
            <a:r>
              <a:rPr lang="fr-FR" sz="4800" dirty="0" smtClean="0">
                <a:latin typeface="Arial Rounded MT Bold" pitchFamily="34" charset="0"/>
              </a:rPr>
              <a:t>8 Ne les crains point, car je suis avec toi pour te délivrer, dit l'Éternel.</a:t>
            </a:r>
            <a:endParaRPr lang="en-US" sz="4800" dirty="0" smtClean="0">
              <a:latin typeface="Arial Rounded MT Bold" pitchFamily="34" charset="0"/>
            </a:endParaRPr>
          </a:p>
          <a:p>
            <a:pPr algn="just"/>
            <a:r>
              <a:rPr lang="fr-FR" sz="4800" dirty="0" smtClean="0">
                <a:solidFill>
                  <a:srgbClr val="66FFFF"/>
                </a:solidFill>
                <a:latin typeface="Arial Rounded MT Bold" pitchFamily="34" charset="0"/>
              </a:rPr>
              <a:t> 9 Puis l'Éternel étendit sa main, et toucha ma bouche; et l'Éternel me dit: Voici, je mets mes paroles dans ta bouche.</a:t>
            </a:r>
            <a:endParaRPr lang="en-US" sz="4800" dirty="0" smtClean="0">
              <a:solidFill>
                <a:srgbClr val="66FFFF"/>
              </a:solidFill>
              <a:latin typeface="Arial Rounded MT Bold" pitchFamily="34" charset="0"/>
            </a:endParaRPr>
          </a:p>
          <a:p>
            <a:pPr algn="just">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rgbClr val="66FFFF"/>
                </a:solidFill>
                <a:latin typeface="Arial Rounded MT Bold" pitchFamily="34" charset="0"/>
              </a:rPr>
              <a:t> 10 </a:t>
            </a:r>
            <a:r>
              <a:rPr lang="fr-FR" sz="4800" dirty="0" smtClean="0">
                <a:latin typeface="Arial Rounded MT Bold" pitchFamily="34" charset="0"/>
              </a:rPr>
              <a:t>Regarde, je t'établis aujourd'hui sur les nations et sur les royaumes, pour que tu arraches et que tu abattes, pour que tu ruines et que tu détruises, pour que tu bâtisses et que tu plantes.</a:t>
            </a:r>
            <a:endParaRPr lang="en-US" sz="4800" dirty="0" smtClean="0">
              <a:latin typeface="Arial Rounded MT Bold" pitchFamily="34" charset="0"/>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10000"/>
          </a:bodyPr>
          <a:lstStyle/>
          <a:p>
            <a:pPr lvl="0" algn="just"/>
            <a:r>
              <a:rPr lang="fr-FR" sz="4400" dirty="0" smtClean="0">
                <a:latin typeface="Arial Rounded MT Bold" pitchFamily="34" charset="0"/>
              </a:rPr>
              <a:t>Gédéon un simple homme fut choisi par L’Eternel pour sauver Israël de la main de Madian</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3333CC"/>
                </a:solidFill>
                <a:latin typeface="Arial Rounded MT Bold" pitchFamily="34" charset="0"/>
              </a:rPr>
              <a:t>Juges 6 : 11- 16</a:t>
            </a:r>
            <a:endParaRPr lang="en-US" sz="4400" dirty="0" smtClean="0">
              <a:solidFill>
                <a:srgbClr val="3333CC"/>
              </a:solidFill>
              <a:latin typeface="Arial Rounded MT Bold" pitchFamily="34" charset="0"/>
            </a:endParaRPr>
          </a:p>
          <a:p>
            <a:pPr algn="just"/>
            <a:r>
              <a:rPr lang="fr-FR" sz="4400" dirty="0" err="1" smtClean="0">
                <a:latin typeface="Arial Rounded MT Bold" pitchFamily="34" charset="0"/>
              </a:rPr>
              <a:t>Jg</a:t>
            </a:r>
            <a:r>
              <a:rPr lang="fr-FR" sz="4400" dirty="0" smtClean="0">
                <a:latin typeface="Arial Rounded MT Bold" pitchFamily="34" charset="0"/>
              </a:rPr>
              <a:t> 6:11 ¶ Puis vint l'ange de l'Éternel, et il s'assit sous le térébinthe d'</a:t>
            </a:r>
            <a:r>
              <a:rPr lang="fr-FR" sz="4400" dirty="0" err="1" smtClean="0">
                <a:latin typeface="Arial Rounded MT Bold" pitchFamily="34" charset="0"/>
              </a:rPr>
              <a:t>Ophra</a:t>
            </a:r>
            <a:r>
              <a:rPr lang="fr-FR" sz="4400" dirty="0" smtClean="0">
                <a:latin typeface="Arial Rounded MT Bold" pitchFamily="34" charset="0"/>
              </a:rPr>
              <a:t>, qui appartenait à Joas, de la famille d'</a:t>
            </a:r>
            <a:r>
              <a:rPr lang="fr-FR" sz="4400" dirty="0" err="1" smtClean="0">
                <a:latin typeface="Arial Rounded MT Bold" pitchFamily="34" charset="0"/>
              </a:rPr>
              <a:t>Abiézer</a:t>
            </a:r>
            <a:r>
              <a:rPr lang="fr-FR" sz="4400" dirty="0" smtClean="0">
                <a:latin typeface="Arial Rounded MT Bold" pitchFamily="34" charset="0"/>
              </a:rPr>
              <a:t>. Gédéon, son fils, battait du froment au pressoir, pour le mettre à l'abri de Madian.</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algn="just"/>
            <a:r>
              <a:rPr lang="fr-FR" sz="4400" dirty="0" smtClean="0">
                <a:latin typeface="Arial Rounded MT Bold" pitchFamily="34" charset="0"/>
              </a:rPr>
              <a:t> 12 L'ange de l'Éternel lui apparut, et lui dit: L'Éternel est avec toi, vaillant héros!</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3333CC"/>
                </a:solidFill>
                <a:latin typeface="Arial Rounded MT Bold" pitchFamily="34" charset="0"/>
              </a:rPr>
              <a:t>13 Gédéon lui dit: Ah! mon seigneur, si l'Éternel est avec nous, pourquoi toutes ces choses nous sont-elles arrivées? Et où sont tous ces prodiges que nos pères nous racontent, quand ils disent:</a:t>
            </a:r>
            <a:r>
              <a:rPr lang="fr-FR" sz="4400" dirty="0" smtClean="0">
                <a:latin typeface="Arial Rounded MT Bold" pitchFamily="34" charset="0"/>
              </a:rPr>
              <a:t> L'Éternel ne nous a-t-il pas fait monter hors d'Égypte? Maintenant l'Éternel nous abandonne, et il nous livre entre les mains de Madian!</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85000" lnSpcReduction="10000"/>
          </a:bodyPr>
          <a:lstStyle/>
          <a:p>
            <a:pPr algn="just"/>
            <a:r>
              <a:rPr lang="fr-FR" sz="4400" dirty="0" smtClean="0">
                <a:latin typeface="Arial Rounded MT Bold" pitchFamily="34" charset="0"/>
              </a:rPr>
              <a:t> 14 L'Éternel se tourna vers lui, et dit: Va avec cette force que tu as, et délivre Israël de la main de Madian; n'est-ce pas moi qui t'envoie?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3333CC"/>
                </a:solidFill>
                <a:latin typeface="Arial Rounded MT Bold" pitchFamily="34" charset="0"/>
              </a:rPr>
              <a:t>15 Gédéon lui dit: Ah! mon seigneur, avec quoi délivrerai-je Israël? Voici, ma famille est la plus pauvre en Manassé, et je suis le plus petit dans la maison de mon père.</a:t>
            </a:r>
            <a:endParaRPr lang="en-US" sz="4400" dirty="0" smtClean="0">
              <a:solidFill>
                <a:srgbClr val="3333CC"/>
              </a:solidFill>
              <a:latin typeface="Arial Rounded MT Bold" pitchFamily="34" charset="0"/>
            </a:endParaRPr>
          </a:p>
          <a:p>
            <a:pPr algn="just"/>
            <a:r>
              <a:rPr lang="fr-FR" sz="4400" dirty="0" smtClean="0">
                <a:latin typeface="Arial Rounded MT Bold" pitchFamily="34" charset="0"/>
              </a:rPr>
              <a:t> 16 L'Éternel lui dit: Mais je serai avec toi, et tu battras Madian comme un seul homme.</a:t>
            </a:r>
            <a:endParaRPr lang="en-US" sz="4400" dirty="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800" b="1" dirty="0">
                <a:solidFill>
                  <a:srgbClr val="00B0F0"/>
                </a:solidFill>
                <a:latin typeface="Copperplate Gothic Bold" pitchFamily="34" charset="0"/>
              </a:rPr>
              <a:t>  </a:t>
            </a:r>
            <a:r>
              <a:rPr lang="fr-FR" sz="4800" b="1" dirty="0" smtClean="0">
                <a:solidFill>
                  <a:srgbClr val="00B0F0"/>
                </a:solidFill>
                <a:latin typeface="Copperplate Gothic Bold" pitchFamily="34" charset="0"/>
              </a:rPr>
              <a:t>Développent</a:t>
            </a:r>
            <a:endParaRPr lang="en-US" sz="4800" b="1" dirty="0" smtClean="0">
              <a:solidFill>
                <a:srgbClr val="00B0F0"/>
              </a:solidFill>
              <a:latin typeface="Copperplate Gothic Bold" pitchFamily="34" charset="0"/>
            </a:endParaRPr>
          </a:p>
          <a:p>
            <a:pPr algn="just"/>
            <a:r>
              <a:rPr lang="fr-FR" sz="4800" dirty="0" smtClean="0">
                <a:solidFill>
                  <a:srgbClr val="FF0000"/>
                </a:solidFill>
                <a:latin typeface="Arial Rounded MT Bold" pitchFamily="34" charset="0"/>
              </a:rPr>
              <a:t>1-  LA MISSION ASSIGNÉE A JONAS. Jonas 1: 1-2</a:t>
            </a:r>
            <a:endParaRPr lang="en-US" sz="4800" dirty="0" smtClean="0">
              <a:solidFill>
                <a:srgbClr val="FF0000"/>
              </a:solidFill>
              <a:latin typeface="Arial Rounded MT Bold" pitchFamily="34" charset="0"/>
            </a:endParaRPr>
          </a:p>
          <a:p>
            <a:pPr algn="just"/>
            <a:r>
              <a:rPr lang="fr-FR" sz="4800" dirty="0" smtClean="0">
                <a:solidFill>
                  <a:srgbClr val="3333CC"/>
                </a:solidFill>
                <a:latin typeface="Arial Rounded MT Bold" pitchFamily="34" charset="0"/>
              </a:rPr>
              <a:t>Jon 1:1 ¶ La parole de l'Éternel fut adressée à Jonas, fils d'</a:t>
            </a:r>
            <a:r>
              <a:rPr lang="fr-FR" sz="4800" dirty="0" err="1" smtClean="0">
                <a:solidFill>
                  <a:srgbClr val="3333CC"/>
                </a:solidFill>
                <a:latin typeface="Arial Rounded MT Bold" pitchFamily="34" charset="0"/>
              </a:rPr>
              <a:t>Amitthaï</a:t>
            </a:r>
            <a:r>
              <a:rPr lang="fr-FR" sz="4800" dirty="0" smtClean="0">
                <a:solidFill>
                  <a:srgbClr val="3333CC"/>
                </a:solidFill>
                <a:latin typeface="Arial Rounded MT Bold" pitchFamily="34" charset="0"/>
              </a:rPr>
              <a:t>, en ces mots:</a:t>
            </a:r>
            <a:endParaRPr lang="en-US" sz="4800" dirty="0" smtClean="0">
              <a:solidFill>
                <a:srgbClr val="3333CC"/>
              </a:solidFill>
              <a:latin typeface="Arial Rounded MT Bold" pitchFamily="34" charset="0"/>
            </a:endParaRPr>
          </a:p>
          <a:p>
            <a:pPr algn="just"/>
            <a:r>
              <a:rPr lang="fr-FR" sz="4800" dirty="0" smtClean="0">
                <a:latin typeface="Arial Rounded MT Bold" pitchFamily="34" charset="0"/>
              </a:rPr>
              <a:t> 2 Lève-toi, va à Ninive, la grande ville, et crie contre elle! car sa méchanceté est montée jusqu'à moi</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smtClean="0">
                <a:solidFill>
                  <a:srgbClr val="3333CC"/>
                </a:solidFill>
                <a:latin typeface="Arial Rounded MT Bold" pitchFamily="34" charset="0"/>
              </a:rPr>
              <a:t>a) </a:t>
            </a:r>
            <a:r>
              <a:rPr lang="fr-FR" sz="4800" dirty="0" smtClean="0">
                <a:latin typeface="Arial Rounded MT Bold" pitchFamily="34" charset="0"/>
              </a:rPr>
              <a:t>une mission urgente, prévenir la ville de Ninive que Dieu avait assez d’eux, leur méchanceté est montée jusqu’au ciel et que Dieu est prêt a les punir </a:t>
            </a:r>
            <a:r>
              <a:rPr lang="fr-FR" sz="4800" dirty="0" smtClean="0">
                <a:latin typeface="Arial Rounded MT Bold" pitchFamily="34" charset="0"/>
              </a:rPr>
              <a:t>sévèrement</a:t>
            </a:r>
            <a:endParaRPr lang="en-US" sz="4800" dirty="0" smtClean="0">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85000" lnSpcReduction="20000"/>
          </a:bodyPr>
          <a:lstStyle/>
          <a:p>
            <a:pPr algn="just"/>
            <a:r>
              <a:rPr lang="fr-FR" sz="4800" b="1" dirty="0">
                <a:solidFill>
                  <a:srgbClr val="3333CC"/>
                </a:solidFill>
                <a:latin typeface="Copperplate Gothic Bold" pitchFamily="34" charset="0"/>
              </a:rPr>
              <a:t> </a:t>
            </a:r>
            <a:r>
              <a:rPr lang="fr-FR" sz="4800" dirty="0" smtClean="0">
                <a:solidFill>
                  <a:srgbClr val="3333CC"/>
                </a:solidFill>
                <a:latin typeface="Arial Rounded MT Bold" pitchFamily="34" charset="0"/>
              </a:rPr>
              <a:t>b</a:t>
            </a:r>
            <a:r>
              <a:rPr lang="fr-FR" sz="4800" dirty="0" smtClean="0">
                <a:solidFill>
                  <a:srgbClr val="3333CC"/>
                </a:solidFill>
                <a:latin typeface="Arial Rounded MT Bold" pitchFamily="34" charset="0"/>
              </a:rPr>
              <a:t>) </a:t>
            </a:r>
            <a:r>
              <a:rPr lang="fr-FR" sz="4800" dirty="0" smtClean="0">
                <a:latin typeface="Arial Rounded MT Bold" pitchFamily="34" charset="0"/>
              </a:rPr>
              <a:t>au lieu d’obéir promptement le prophète se décida à fuir. </a:t>
            </a:r>
            <a:endParaRPr lang="en-US" sz="4800" dirty="0" smtClean="0">
              <a:latin typeface="Arial Rounded MT Bold" pitchFamily="34" charset="0"/>
            </a:endParaRPr>
          </a:p>
          <a:p>
            <a:pPr lvl="0" algn="just"/>
            <a:r>
              <a:rPr lang="fr-FR" sz="4800" dirty="0" smtClean="0">
                <a:solidFill>
                  <a:srgbClr val="3333CC"/>
                </a:solidFill>
                <a:latin typeface="Arial Rounded MT Bold" pitchFamily="34" charset="0"/>
              </a:rPr>
              <a:t>Quelles peuvent être les raisons derrière cette fuite ? </a:t>
            </a:r>
            <a:endParaRPr lang="en-US" sz="4800" dirty="0" smtClean="0">
              <a:solidFill>
                <a:srgbClr val="3333CC"/>
              </a:solidFill>
              <a:latin typeface="Arial Rounded MT Bold" pitchFamily="34" charset="0"/>
            </a:endParaRPr>
          </a:p>
          <a:p>
            <a:pPr lvl="0" algn="just"/>
            <a:r>
              <a:rPr lang="fr-FR" sz="4800" dirty="0" smtClean="0">
                <a:latin typeface="Arial Rounded MT Bold" pitchFamily="34" charset="0"/>
              </a:rPr>
              <a:t>C’est peut être un sentiment de peur ou encore mieux une attitude nationaliste car Israël venait d’être victime du pillage des Assyriens. </a:t>
            </a:r>
            <a:endParaRPr lang="en-US" sz="4800" dirty="0" smtClean="0">
              <a:latin typeface="Arial Rounded MT Bold" pitchFamily="34" charset="0"/>
            </a:endParaRPr>
          </a:p>
          <a:p>
            <a:pPr lvl="0" algn="just"/>
            <a:r>
              <a:rPr lang="fr-FR" sz="4800" dirty="0" smtClean="0">
                <a:solidFill>
                  <a:srgbClr val="3333CC"/>
                </a:solidFill>
                <a:latin typeface="Arial Rounded MT Bold" pitchFamily="34" charset="0"/>
              </a:rPr>
              <a:t>Peut être disait il: laissons périr ces incirconcis, laisser les payer le prix de leurs crimes. </a:t>
            </a:r>
            <a:endParaRPr lang="en-US" sz="4800" dirty="0" smtClean="0">
              <a:solidFill>
                <a:srgbClr val="3333CC"/>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800" dirty="0" smtClean="0">
                <a:solidFill>
                  <a:srgbClr val="3333CC"/>
                </a:solidFill>
                <a:latin typeface="Arial Rounded MT Bold" pitchFamily="34" charset="0"/>
              </a:rPr>
              <a:t>c </a:t>
            </a:r>
            <a:r>
              <a:rPr lang="fr-FR" sz="4800" dirty="0" smtClean="0">
                <a:solidFill>
                  <a:srgbClr val="3333CC"/>
                </a:solidFill>
                <a:latin typeface="Arial Rounded MT Bold" pitchFamily="34" charset="0"/>
              </a:rPr>
              <a:t>) </a:t>
            </a:r>
            <a:r>
              <a:rPr lang="fr-FR" sz="4800" dirty="0" smtClean="0">
                <a:latin typeface="Arial Rounded MT Bold" pitchFamily="34" charset="0"/>
              </a:rPr>
              <a:t>Nous n’avons aucun droit de questionner les mobiles de Dieu ni de nous raidir quant à lui obéir sans nous attirer sa colère et son châtiment.</a:t>
            </a:r>
            <a:endParaRPr lang="en-US" sz="4800" dirty="0" smtClean="0">
              <a:latin typeface="Arial Rounded MT Bold" pitchFamily="34" charset="0"/>
            </a:endParaRPr>
          </a:p>
          <a:p>
            <a:pPr algn="just">
              <a:buNone/>
            </a:pPr>
            <a:r>
              <a:rPr lang="fr-FR" sz="4800" dirty="0" smtClean="0">
                <a:latin typeface="Arial Rounded MT Bold" pitchFamily="34" charset="0"/>
              </a:rPr>
              <a:t> </a:t>
            </a:r>
            <a:r>
              <a:rPr lang="fr-FR" sz="4800" dirty="0" smtClean="0">
                <a:latin typeface="Arial Rounded MT Bold" pitchFamily="34" charset="0"/>
              </a:rPr>
              <a:t>         </a:t>
            </a:r>
            <a:endParaRPr lang="en-US" sz="4800" dirty="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800" dirty="0" smtClean="0">
                <a:latin typeface="Arial Rounded MT Bold" pitchFamily="34" charset="0"/>
              </a:rPr>
              <a:t>    </a:t>
            </a:r>
            <a:r>
              <a:rPr lang="fr-FR" sz="4800" dirty="0" smtClean="0">
                <a:solidFill>
                  <a:srgbClr val="3333CC"/>
                </a:solidFill>
                <a:latin typeface="Arial Rounded MT Bold" pitchFamily="34" charset="0"/>
              </a:rPr>
              <a:t>         Jonas 1 : 3</a:t>
            </a:r>
            <a:r>
              <a:rPr lang="fr-FR" sz="4800" dirty="0" smtClean="0">
                <a:latin typeface="Arial Rounded MT Bold" pitchFamily="34" charset="0"/>
              </a:rPr>
              <a:t> </a:t>
            </a:r>
            <a:endParaRPr lang="en-US" sz="4800" dirty="0" smtClean="0">
              <a:latin typeface="Arial Rounded MT Bold" pitchFamily="34" charset="0"/>
            </a:endParaRPr>
          </a:p>
          <a:p>
            <a:pPr algn="just"/>
            <a:r>
              <a:rPr lang="fr-FR" sz="4800" dirty="0" smtClean="0">
                <a:latin typeface="Arial Rounded MT Bold" pitchFamily="34" charset="0"/>
              </a:rPr>
              <a:t>Jon 1:3 Et Jonas se leva pour s'enfuir à </a:t>
            </a:r>
            <a:r>
              <a:rPr lang="fr-FR" sz="4800" dirty="0" err="1" smtClean="0">
                <a:latin typeface="Arial Rounded MT Bold" pitchFamily="34" charset="0"/>
              </a:rPr>
              <a:t>Tarsis</a:t>
            </a:r>
            <a:r>
              <a:rPr lang="fr-FR" sz="4800" dirty="0" smtClean="0">
                <a:latin typeface="Arial Rounded MT Bold" pitchFamily="34" charset="0"/>
              </a:rPr>
              <a:t>, loin de la face de l'Éternel. Il descendit à </a:t>
            </a:r>
            <a:r>
              <a:rPr lang="fr-FR" sz="4800" dirty="0" err="1" smtClean="0">
                <a:latin typeface="Arial Rounded MT Bold" pitchFamily="34" charset="0"/>
              </a:rPr>
              <a:t>Japho</a:t>
            </a:r>
            <a:r>
              <a:rPr lang="fr-FR" sz="4800" dirty="0" smtClean="0">
                <a:latin typeface="Arial Rounded MT Bold" pitchFamily="34" charset="0"/>
              </a:rPr>
              <a:t>, et il trouva un navire qui allait à </a:t>
            </a:r>
            <a:r>
              <a:rPr lang="fr-FR" sz="4800" dirty="0" err="1" smtClean="0">
                <a:latin typeface="Arial Rounded MT Bold" pitchFamily="34" charset="0"/>
              </a:rPr>
              <a:t>Tarsis</a:t>
            </a:r>
            <a:r>
              <a:rPr lang="fr-FR" sz="4800" dirty="0" smtClean="0">
                <a:latin typeface="Arial Rounded MT Bold" pitchFamily="34" charset="0"/>
              </a:rPr>
              <a:t>; il paya le prix du transport, et s'embarqua pour aller avec les passagers à </a:t>
            </a:r>
            <a:r>
              <a:rPr lang="fr-FR" sz="4800" dirty="0" err="1" smtClean="0">
                <a:latin typeface="Arial Rounded MT Bold" pitchFamily="34" charset="0"/>
              </a:rPr>
              <a:t>Tarsis</a:t>
            </a:r>
            <a:r>
              <a:rPr lang="fr-FR" sz="4800" dirty="0" smtClean="0">
                <a:latin typeface="Arial Rounded MT Bold" pitchFamily="34" charset="0"/>
              </a:rPr>
              <a:t>, loin de la face de l'Éternel</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800" dirty="0" smtClean="0">
                <a:solidFill>
                  <a:srgbClr val="3333CC"/>
                </a:solidFill>
                <a:latin typeface="Arial Rounded MT Bold" pitchFamily="34" charset="0"/>
              </a:rPr>
              <a:t>d </a:t>
            </a:r>
            <a:r>
              <a:rPr lang="fr-FR" sz="4800" dirty="0" smtClean="0">
                <a:solidFill>
                  <a:srgbClr val="3333CC"/>
                </a:solidFill>
                <a:latin typeface="Arial Rounded MT Bold" pitchFamily="34" charset="0"/>
              </a:rPr>
              <a:t>) </a:t>
            </a:r>
            <a:r>
              <a:rPr lang="fr-FR" sz="4800" dirty="0" smtClean="0">
                <a:latin typeface="Arial Rounded MT Bold" pitchFamily="34" charset="0"/>
              </a:rPr>
              <a:t>Notre mission est d’une grande importance, elle est impérative et ne peut pas être l’objet de nos choix. </a:t>
            </a:r>
            <a:endParaRPr lang="en-US" sz="4800" dirty="0" smtClean="0">
              <a:latin typeface="Arial Rounded MT Bold" pitchFamily="34" charset="0"/>
            </a:endParaRPr>
          </a:p>
          <a:p>
            <a:pPr lvl="0" algn="just"/>
            <a:r>
              <a:rPr lang="fr-FR" sz="4800" dirty="0" smtClean="0">
                <a:solidFill>
                  <a:srgbClr val="3333CC"/>
                </a:solidFill>
                <a:latin typeface="Arial Rounded MT Bold" pitchFamily="34" charset="0"/>
              </a:rPr>
              <a:t>Le Dieu de la mission ne réserve pas exclusivement son amour et son salut à ceux qui croient déjà en lui et lui obéissent, mais aussi aux étrangers repentants de tous les pays.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dirty="0" smtClean="0">
                <a:latin typeface="Arial Rounded MT Bold" pitchFamily="34" charset="0"/>
              </a:rPr>
              <a:t>L’Eternel est le maître de l'univers, il peut utiliser n’importe quel élément du cosmos pour parvenir à ses fins. </a:t>
            </a:r>
            <a:endParaRPr lang="en-US" sz="4800" dirty="0" smtClean="0">
              <a:latin typeface="Arial Rounded MT Bold" pitchFamily="34" charset="0"/>
            </a:endParaRPr>
          </a:p>
          <a:p>
            <a:pPr lvl="0" algn="just"/>
            <a:r>
              <a:rPr lang="fr-FR" sz="4800" dirty="0" smtClean="0">
                <a:solidFill>
                  <a:srgbClr val="3333CC"/>
                </a:solidFill>
                <a:latin typeface="Arial Rounded MT Bold" pitchFamily="34" charset="0"/>
              </a:rPr>
              <a:t>Nul ne peut s’opposer à sa volonté. Il est le maître de la vie et de la mort.</a:t>
            </a:r>
            <a:endParaRPr lang="en-US" sz="4800" dirty="0">
              <a:solidFill>
                <a:srgbClr val="3333CC"/>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3333CC"/>
                </a:solidFill>
                <a:latin typeface="Arial Rounded MT Bold" pitchFamily="34" charset="0"/>
              </a:rPr>
              <a:t>2 ) LE PLAN DE JONAS EST </a:t>
            </a:r>
            <a:r>
              <a:rPr lang="fr-FR" sz="4000" b="1" dirty="0" smtClean="0">
                <a:solidFill>
                  <a:srgbClr val="3333CC"/>
                </a:solidFill>
                <a:latin typeface="Arial Rounded MT Bold" pitchFamily="34" charset="0"/>
              </a:rPr>
              <a:t>AVORTE</a:t>
            </a:r>
            <a:endParaRPr lang="en-US" sz="4000" dirty="0" smtClean="0">
              <a:solidFill>
                <a:srgbClr val="3333CC"/>
              </a:solidFill>
              <a:latin typeface="Arial Rounded MT Bold" pitchFamily="34" charset="0"/>
            </a:endParaRPr>
          </a:p>
          <a:p>
            <a:pPr algn="just"/>
            <a:r>
              <a:rPr lang="fr-FR" sz="4000" dirty="0" smtClean="0">
                <a:latin typeface="Arial Rounded MT Bold" pitchFamily="34" charset="0"/>
              </a:rPr>
              <a:t>a ) On ne peut pas contrecarrer le plan de Dieu ni bloquer son </a:t>
            </a:r>
            <a:r>
              <a:rPr lang="fr-FR" sz="4000" dirty="0" smtClean="0">
                <a:latin typeface="Arial Rounded MT Bold" pitchFamily="34" charset="0"/>
              </a:rPr>
              <a:t>projet</a:t>
            </a:r>
            <a:endParaRPr lang="en-US" sz="4000" dirty="0" smtClean="0">
              <a:latin typeface="Arial Rounded MT Bold" pitchFamily="34" charset="0"/>
            </a:endParaRPr>
          </a:p>
          <a:p>
            <a:pPr algn="just"/>
            <a:r>
              <a:rPr lang="fr-FR" sz="4000" dirty="0" smtClean="0">
                <a:solidFill>
                  <a:srgbClr val="3333CC"/>
                </a:solidFill>
                <a:latin typeface="Arial Rounded MT Bold" pitchFamily="34" charset="0"/>
              </a:rPr>
              <a:t>b ) Dieu s’oppose toujours à ceux qui lui désobéissent. </a:t>
            </a:r>
            <a:endParaRPr lang="en-US" sz="4000" dirty="0" smtClean="0">
              <a:solidFill>
                <a:srgbClr val="3333CC"/>
              </a:solidFill>
              <a:latin typeface="Arial Rounded MT Bold" pitchFamily="34" charset="0"/>
            </a:endParaRPr>
          </a:p>
          <a:p>
            <a:pPr lvl="0" algn="just"/>
            <a:r>
              <a:rPr lang="fr-FR" sz="4000" dirty="0" smtClean="0">
                <a:solidFill>
                  <a:srgbClr val="3333CC"/>
                </a:solidFill>
                <a:latin typeface="Arial Rounded MT Bold" pitchFamily="34" charset="0"/>
              </a:rPr>
              <a:t>Sa colère s’est enflammée contre Jonas. </a:t>
            </a:r>
            <a:endParaRPr lang="en-US" sz="4000" dirty="0" smtClean="0">
              <a:solidFill>
                <a:srgbClr val="3333CC"/>
              </a:solidFill>
              <a:latin typeface="Arial Rounded MT Bold" pitchFamily="34" charset="0"/>
            </a:endParaRPr>
          </a:p>
          <a:p>
            <a:pPr lvl="0" algn="just"/>
            <a:r>
              <a:rPr lang="fr-FR" sz="4000" dirty="0" smtClean="0">
                <a:solidFill>
                  <a:srgbClr val="3333CC"/>
                </a:solidFill>
                <a:latin typeface="Arial Rounded MT Bold" pitchFamily="34" charset="0"/>
              </a:rPr>
              <a:t>Quand Dieu se fâche, la nature n’est pas </a:t>
            </a:r>
            <a:r>
              <a:rPr lang="fr-FR" sz="4000" dirty="0" smtClean="0">
                <a:solidFill>
                  <a:srgbClr val="3333CC"/>
                </a:solidFill>
                <a:latin typeface="Arial Rounded MT Bold" pitchFamily="34" charset="0"/>
              </a:rPr>
              <a:t>tranquille</a:t>
            </a:r>
            <a:endParaRPr lang="en-US" sz="4000" dirty="0" smtClean="0">
              <a:solidFill>
                <a:srgbClr val="3333CC"/>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3333CC"/>
                </a:solidFill>
                <a:latin typeface="Arial Rounded MT Bold" pitchFamily="34" charset="0"/>
              </a:rPr>
              <a:t>c</a:t>
            </a:r>
            <a:r>
              <a:rPr lang="fr-FR" sz="4000" dirty="0" smtClean="0">
                <a:solidFill>
                  <a:srgbClr val="3333CC"/>
                </a:solidFill>
                <a:latin typeface="Arial Rounded MT Bold" pitchFamily="34" charset="0"/>
              </a:rPr>
              <a:t>) </a:t>
            </a:r>
            <a:r>
              <a:rPr lang="fr-FR" sz="4000" dirty="0" smtClean="0">
                <a:latin typeface="Arial Rounded MT Bold" pitchFamily="34" charset="0"/>
              </a:rPr>
              <a:t>Le vent se déchaîne, les marins perdent courage, toutes leur manœuvres sont vaines, le bateau menace de couler, c’est la panique a bord. </a:t>
            </a:r>
            <a:endParaRPr lang="en-US" sz="4000" dirty="0" smtClean="0">
              <a:latin typeface="Arial Rounded MT Bold" pitchFamily="34" charset="0"/>
            </a:endParaRPr>
          </a:p>
          <a:p>
            <a:pPr algn="just"/>
            <a:r>
              <a:rPr lang="fr-FR" sz="4000" dirty="0" smtClean="0">
                <a:latin typeface="Arial Rounded MT Bold" pitchFamily="34" charset="0"/>
              </a:rPr>
              <a:t>Jonas </a:t>
            </a:r>
            <a:r>
              <a:rPr lang="fr-FR" sz="4000" dirty="0" smtClean="0">
                <a:latin typeface="Arial Rounded MT Bold" pitchFamily="34" charset="0"/>
              </a:rPr>
              <a:t>descendit au fond du navire, se coucha et s’endormit </a:t>
            </a:r>
            <a:r>
              <a:rPr lang="fr-FR" sz="4000" dirty="0" smtClean="0">
                <a:latin typeface="Arial Rounded MT Bold" pitchFamily="34" charset="0"/>
              </a:rPr>
              <a:t>profondément</a:t>
            </a:r>
            <a:endParaRPr lang="en-US" sz="40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solidFill>
                  <a:srgbClr val="3333CC"/>
                </a:solidFill>
                <a:latin typeface="Arial Rounded MT Bold" pitchFamily="34" charset="0"/>
              </a:rPr>
              <a:t>d </a:t>
            </a:r>
            <a:r>
              <a:rPr lang="fr-FR" sz="4000" dirty="0" smtClean="0">
                <a:solidFill>
                  <a:srgbClr val="3333CC"/>
                </a:solidFill>
                <a:latin typeface="Arial Rounded MT Bold" pitchFamily="34" charset="0"/>
              </a:rPr>
              <a:t>) </a:t>
            </a:r>
            <a:r>
              <a:rPr lang="fr-FR" sz="4000" dirty="0" smtClean="0">
                <a:latin typeface="Arial Rounded MT Bold" pitchFamily="34" charset="0"/>
              </a:rPr>
              <a:t>Un fait bizarre et inacceptable qui attira la curiosité des marins et le coupable fut </a:t>
            </a:r>
            <a:r>
              <a:rPr lang="fr-FR" sz="4000" dirty="0" smtClean="0">
                <a:latin typeface="Arial Rounded MT Bold" pitchFamily="34" charset="0"/>
              </a:rPr>
              <a:t>identifié</a:t>
            </a:r>
            <a:endParaRPr lang="en-US" sz="4000" dirty="0" smtClean="0">
              <a:latin typeface="Arial Rounded MT Bold" pitchFamily="34" charset="0"/>
            </a:endParaRPr>
          </a:p>
          <a:p>
            <a:pPr algn="just">
              <a:buNone/>
            </a:pPr>
            <a:r>
              <a:rPr lang="fr-FR" sz="4000" dirty="0" smtClean="0">
                <a:latin typeface="Arial Rounded MT Bold" pitchFamily="34" charset="0"/>
              </a:rPr>
              <a:t>           </a:t>
            </a:r>
            <a:r>
              <a:rPr lang="fr-FR" sz="4000" dirty="0" smtClean="0">
                <a:solidFill>
                  <a:srgbClr val="3333CC"/>
                </a:solidFill>
                <a:latin typeface="Arial Rounded MT Bold" pitchFamily="34" charset="0"/>
              </a:rPr>
              <a:t>Jonas 1: 8- 12</a:t>
            </a:r>
            <a:endParaRPr lang="en-US" sz="4000" dirty="0" smtClean="0">
              <a:solidFill>
                <a:srgbClr val="3333CC"/>
              </a:solidFill>
              <a:latin typeface="Arial Rounded MT Bold" pitchFamily="34" charset="0"/>
            </a:endParaRPr>
          </a:p>
          <a:p>
            <a:pPr algn="just"/>
            <a:r>
              <a:rPr lang="fr-FR" sz="4000" dirty="0" smtClean="0">
                <a:latin typeface="Arial Rounded MT Bold" pitchFamily="34" charset="0"/>
              </a:rPr>
              <a:t>Jon 1:8 Alors ils lui dirent: Dis-nous qui nous attire ce malheur. Quelles sont tes affaires, et d'où viens-tu? Quel est ton pays, et de quel peuple es-tu</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 9 Il leur répondit: Je suis Hébreu, et je crains l'Éternel, le Dieu des cieux, qui a fait la mer et la terre.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3333CC"/>
                </a:solidFill>
                <a:latin typeface="Arial Rounded MT Bold" pitchFamily="34" charset="0"/>
              </a:rPr>
              <a:t>10 Ces hommes eurent une grande frayeur, et ils lui dirent: Pourquoi as-tu fait cela? Car ces hommes savaient qu'il fuyait loin de la face de l'Éternel, parce qu'il le leur avait déclaré.</a:t>
            </a:r>
            <a:endParaRPr lang="en-US" sz="4000" dirty="0" smtClean="0">
              <a:solidFill>
                <a:srgbClr val="3333CC"/>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 11 ¶ Ils lui dirent: Que te ferons-nous, pour que la mer se calme envers nous? Car la mer était de plus en plus orageuse.</a:t>
            </a:r>
            <a:endParaRPr lang="en-US" sz="4000" dirty="0" smtClean="0">
              <a:latin typeface="Arial Rounded MT Bold" pitchFamily="34" charset="0"/>
            </a:endParaRPr>
          </a:p>
          <a:p>
            <a:pPr algn="just"/>
            <a:r>
              <a:rPr lang="fr-FR" sz="4000" dirty="0" smtClean="0">
                <a:solidFill>
                  <a:srgbClr val="3333CC"/>
                </a:solidFill>
                <a:latin typeface="Arial Rounded MT Bold" pitchFamily="34" charset="0"/>
              </a:rPr>
              <a:t> 12 Il leur répondit: Prenez-moi, et jetez-moi dans la mer, et la mer se calmera envers vous; car je sais que c'est moi qui attire sur vous cette grande tempête</a:t>
            </a:r>
            <a:r>
              <a:rPr lang="fr-FR" sz="4000" dirty="0" smtClean="0">
                <a:solidFill>
                  <a:srgbClr val="3333CC"/>
                </a:solidFill>
                <a:latin typeface="Arial Rounded MT Bold" pitchFamily="34" charset="0"/>
              </a:rPr>
              <a:t>.</a:t>
            </a:r>
            <a:endParaRPr lang="en-US" sz="4000" dirty="0" smtClean="0">
              <a:solidFill>
                <a:srgbClr val="3333CC"/>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e</a:t>
            </a:r>
            <a:r>
              <a:rPr lang="fr-FR" sz="4000" dirty="0" smtClean="0">
                <a:latin typeface="Arial Rounded MT Bold" pitchFamily="34" charset="0"/>
              </a:rPr>
              <a:t>) Dieu utilisa l’échec et le malheur de Jonas pour réveiller la conscience spirituel des gens qui ne le connaissait pas avant </a:t>
            </a:r>
            <a:r>
              <a:rPr lang="fr-FR" sz="4000" dirty="0" smtClean="0">
                <a:latin typeface="Arial Rounded MT Bold" pitchFamily="34" charset="0"/>
              </a:rPr>
              <a:t>Jonas1:16</a:t>
            </a:r>
            <a:endParaRPr lang="en-US" sz="4000" dirty="0" smtClean="0">
              <a:latin typeface="Arial Rounded MT Bold" pitchFamily="34" charset="0"/>
            </a:endParaRPr>
          </a:p>
          <a:p>
            <a:pPr algn="just"/>
            <a:r>
              <a:rPr lang="fr-FR" sz="4000" dirty="0" smtClean="0">
                <a:solidFill>
                  <a:srgbClr val="3333CC"/>
                </a:solidFill>
                <a:latin typeface="Arial Rounded MT Bold" pitchFamily="34" charset="0"/>
              </a:rPr>
              <a:t>f ) Dieu utilise souvent nos erreurs pour notre bien et pour sa gloire.</a:t>
            </a:r>
            <a:endParaRPr lang="en-US" sz="4000" dirty="0">
              <a:solidFill>
                <a:srgbClr val="3333CC"/>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algn="just"/>
            <a:r>
              <a:rPr lang="fr-FR" sz="4400" b="1" dirty="0" smtClean="0">
                <a:solidFill>
                  <a:srgbClr val="3333CC"/>
                </a:solidFill>
                <a:latin typeface="Arial Rounded MT Bold" pitchFamily="34" charset="0"/>
              </a:rPr>
              <a:t>3 )  LA COMPASSION DE DIEU ATTIRA LE REPENTIR DE JONAS</a:t>
            </a:r>
            <a:r>
              <a:rPr lang="fr-FR" sz="4400" b="1" dirty="0" smtClean="0">
                <a:solidFill>
                  <a:srgbClr val="3333CC"/>
                </a:solidFill>
                <a:latin typeface="Arial Rounded MT Bold" pitchFamily="34" charset="0"/>
              </a:rPr>
              <a:t>.</a:t>
            </a:r>
            <a:endParaRPr lang="en-US" sz="4400" dirty="0" smtClean="0">
              <a:solidFill>
                <a:srgbClr val="3333CC"/>
              </a:solidFill>
              <a:latin typeface="Arial Rounded MT Bold" pitchFamily="34" charset="0"/>
            </a:endParaRPr>
          </a:p>
          <a:p>
            <a:pPr algn="just"/>
            <a:r>
              <a:rPr lang="fr-FR" sz="4400" dirty="0" smtClean="0">
                <a:latin typeface="Arial Rounded MT Bold" pitchFamily="34" charset="0"/>
              </a:rPr>
              <a:t>a.   Dieu convertit un grand poisson en sous-marin pour le récupérer et lui sauver de l’engloutissement des flots de la mer</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fontScale="92500" lnSpcReduction="20000"/>
          </a:bodyPr>
          <a:lstStyle/>
          <a:p>
            <a:pPr algn="just"/>
            <a:r>
              <a:rPr lang="fr-FR" sz="4400" b="1" dirty="0" smtClean="0">
                <a:solidFill>
                  <a:srgbClr val="3333CC"/>
                </a:solidFill>
                <a:latin typeface="Arial Rounded MT Bold" pitchFamily="34" charset="0"/>
              </a:rPr>
              <a:t>Jonas </a:t>
            </a:r>
            <a:r>
              <a:rPr lang="fr-FR" sz="4400" b="1" dirty="0" smtClean="0">
                <a:solidFill>
                  <a:srgbClr val="3333CC"/>
                </a:solidFill>
                <a:latin typeface="Arial Rounded MT Bold" pitchFamily="34" charset="0"/>
              </a:rPr>
              <a:t>2: 2-10</a:t>
            </a:r>
            <a:endParaRPr lang="en-US" sz="4400" dirty="0" smtClean="0">
              <a:solidFill>
                <a:srgbClr val="3333CC"/>
              </a:solidFill>
              <a:latin typeface="Arial Rounded MT Bold" pitchFamily="34" charset="0"/>
            </a:endParaRPr>
          </a:p>
          <a:p>
            <a:pPr algn="just"/>
            <a:r>
              <a:rPr lang="fr-FR" sz="4400" dirty="0" smtClean="0">
                <a:latin typeface="Arial Rounded MT Bold" pitchFamily="34" charset="0"/>
              </a:rPr>
              <a:t>Jon 2:2 ¶ Jonas, dans le ventre du poisson, pria l'Éternel, son Dieu.</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3333CC"/>
                </a:solidFill>
                <a:latin typeface="Arial Rounded MT Bold" pitchFamily="34" charset="0"/>
              </a:rPr>
              <a:t>3 Il dit: Dans ma détresse, j'ai invoqué l'Éternel, Et il m'a exaucé; Du sein du séjour des morts j'ai crié, Et tu as entendu ma voix.</a:t>
            </a:r>
            <a:endParaRPr lang="en-US" sz="4400" dirty="0" smtClean="0">
              <a:solidFill>
                <a:srgbClr val="3333CC"/>
              </a:solidFill>
              <a:latin typeface="Arial Rounded MT Bold" pitchFamily="34" charset="0"/>
            </a:endParaRPr>
          </a:p>
          <a:p>
            <a:pPr algn="just"/>
            <a:r>
              <a:rPr lang="fr-FR" sz="4400" dirty="0" smtClean="0">
                <a:latin typeface="Arial Rounded MT Bold" pitchFamily="34" charset="0"/>
              </a:rPr>
              <a:t>4 Tu m'as jeté dans l'abîme, dans le cœur de la mer, Et les courants d'eau m'ont environné; Toutes tes vagues et tous tes flots ont passé sur moi</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fontScale="92500" lnSpcReduction="20000"/>
          </a:bodyPr>
          <a:lstStyle/>
          <a:p>
            <a:pPr algn="just"/>
            <a:r>
              <a:rPr lang="fr-FR" sz="4400" dirty="0" smtClean="0">
                <a:latin typeface="Arial Rounded MT Bold" pitchFamily="34" charset="0"/>
              </a:rPr>
              <a:t> 5 Je disais: Je suis chassé loin de ton regard! Mais je verrai encore ton saint temple.</a:t>
            </a:r>
            <a:endParaRPr lang="en-US" sz="4400" dirty="0" smtClean="0">
              <a:latin typeface="Arial Rounded MT Bold" pitchFamily="34" charset="0"/>
            </a:endParaRPr>
          </a:p>
          <a:p>
            <a:pPr algn="just"/>
            <a:r>
              <a:rPr lang="fr-FR" sz="4400" dirty="0" smtClean="0">
                <a:solidFill>
                  <a:srgbClr val="3333CC"/>
                </a:solidFill>
                <a:latin typeface="Arial Rounded MT Bold" pitchFamily="34" charset="0"/>
              </a:rPr>
              <a:t>6 Les eaux m'ont couvert jusqu'à m'ôter la vie, L'abîme m'a enveloppé, Les roseaux ont entouré ma tête.</a:t>
            </a:r>
            <a:endParaRPr lang="en-US" sz="4400" dirty="0" smtClean="0">
              <a:solidFill>
                <a:srgbClr val="3333CC"/>
              </a:solidFill>
              <a:latin typeface="Arial Rounded MT Bold" pitchFamily="34" charset="0"/>
            </a:endParaRPr>
          </a:p>
          <a:p>
            <a:pPr algn="just"/>
            <a:r>
              <a:rPr lang="fr-FR" sz="4400" dirty="0" smtClean="0">
                <a:latin typeface="Arial Rounded MT Bold" pitchFamily="34" charset="0"/>
              </a:rPr>
              <a:t>7 Je suis descendu jusqu'aux racines des montagnes, Les barres de la terre m'enfermaient pour toujours; Mais tu m'as fait remonter vivant de la fosse, Éternel, mon Dieu</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fontScale="92500" lnSpcReduction="20000"/>
          </a:bodyPr>
          <a:lstStyle/>
          <a:p>
            <a:pPr algn="just"/>
            <a:r>
              <a:rPr lang="fr-FR" sz="4400" dirty="0" smtClean="0">
                <a:latin typeface="Arial Rounded MT Bold" pitchFamily="34" charset="0"/>
              </a:rPr>
              <a:t> 8 Quand mon âme était abattue au dedans de moi, Je me suis souvenu de l'Éternel, Et ma prière est parvenue jusqu'à toi, Dans ton saint temple.</a:t>
            </a:r>
            <a:endParaRPr lang="en-US" sz="4400" dirty="0" smtClean="0">
              <a:latin typeface="Arial Rounded MT Bold" pitchFamily="34" charset="0"/>
            </a:endParaRPr>
          </a:p>
          <a:p>
            <a:pPr algn="just"/>
            <a:r>
              <a:rPr lang="fr-FR" sz="4400" dirty="0" smtClean="0">
                <a:solidFill>
                  <a:srgbClr val="3333CC"/>
                </a:solidFill>
                <a:latin typeface="Arial Rounded MT Bold" pitchFamily="34" charset="0"/>
              </a:rPr>
              <a:t>9 Ceux qui s'attachent à de vaines idoles Éloignent d'eux la miséricorde.</a:t>
            </a:r>
            <a:endParaRPr lang="en-US" sz="4400" dirty="0" smtClean="0">
              <a:solidFill>
                <a:srgbClr val="3333CC"/>
              </a:solidFill>
              <a:latin typeface="Arial Rounded MT Bold" pitchFamily="34" charset="0"/>
            </a:endParaRPr>
          </a:p>
          <a:p>
            <a:pPr algn="just"/>
            <a:r>
              <a:rPr lang="fr-FR" sz="4400" dirty="0" smtClean="0">
                <a:latin typeface="Arial Rounded MT Bold" pitchFamily="34" charset="0"/>
              </a:rPr>
              <a:t>10 Pour moi, je t'offrirai des sacrifices avec un cri d'actions de grâces, J'accomplirai les vœux que j'ai faits: Le salut vient de l'Éternel</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algn="just"/>
            <a:r>
              <a:rPr lang="fr-FR" sz="4400" dirty="0" smtClean="0">
                <a:latin typeface="Arial Rounded MT Bold" pitchFamily="34" charset="0"/>
              </a:rPr>
              <a:t>b</a:t>
            </a:r>
            <a:r>
              <a:rPr lang="fr-FR" sz="4400" dirty="0" smtClean="0">
                <a:latin typeface="Arial Rounded MT Bold" pitchFamily="34" charset="0"/>
              </a:rPr>
              <a:t>) Si nos plans, nos projets pouvaient réussir nous serions entraînés loin de la volonté de Dieu. </a:t>
            </a:r>
            <a:endParaRPr lang="en-US" sz="4400" dirty="0" smtClean="0">
              <a:latin typeface="Arial Rounded MT Bold" pitchFamily="34" charset="0"/>
            </a:endParaRPr>
          </a:p>
          <a:p>
            <a:pPr lvl="0" algn="just"/>
            <a:r>
              <a:rPr lang="fr-FR" sz="4400" dirty="0" smtClean="0">
                <a:solidFill>
                  <a:srgbClr val="3333CC"/>
                </a:solidFill>
                <a:latin typeface="Arial Rounded MT Bold" pitchFamily="34" charset="0"/>
              </a:rPr>
              <a:t>Car nous sommes en essence rebelles, ignorants et désobéissants. </a:t>
            </a:r>
            <a:endParaRPr lang="en-US" sz="4400" dirty="0" smtClean="0">
              <a:solidFill>
                <a:srgbClr val="3333CC"/>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lvl="0" algn="just"/>
            <a:r>
              <a:rPr lang="fr-FR" sz="4400" dirty="0" smtClean="0">
                <a:latin typeface="Arial Rounded MT Bold" pitchFamily="34" charset="0"/>
              </a:rPr>
              <a:t>La </a:t>
            </a:r>
            <a:r>
              <a:rPr lang="fr-FR" sz="4400" dirty="0" smtClean="0">
                <a:latin typeface="Arial Rounded MT Bold" pitchFamily="34" charset="0"/>
              </a:rPr>
              <a:t>patience, la bonté, la miséricorde de Dieu, l’intelligence divine voila ce qui nous servent d’appui, notre bouée de sauvetage quand les flots de la mer mugissent, écument, se soulèvent jusqu'à faire trembler les montagnes. </a:t>
            </a:r>
            <a:endParaRPr lang="en-US" sz="4400" dirty="0" smtClean="0">
              <a:latin typeface="Arial Rounded MT Bold" pitchFamily="34" charset="0"/>
            </a:endParaRPr>
          </a:p>
          <a:p>
            <a:pPr algn="just"/>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txBody>
          <a:bodyPr>
            <a:normAutofit/>
          </a:bodyPr>
          <a:lstStyle/>
          <a:p>
            <a:pPr algn="just"/>
            <a:r>
              <a:rPr lang="fr-FR" sz="4400" dirty="0" smtClean="0">
                <a:solidFill>
                  <a:srgbClr val="3333CC"/>
                </a:solidFill>
                <a:latin typeface="Arial Rounded MT Bold" pitchFamily="34" charset="0"/>
              </a:rPr>
              <a:t>c</a:t>
            </a:r>
            <a:r>
              <a:rPr lang="fr-FR" sz="4400" dirty="0" smtClean="0">
                <a:solidFill>
                  <a:srgbClr val="3333CC"/>
                </a:solidFill>
                <a:latin typeface="Arial Rounded MT Bold" pitchFamily="34" charset="0"/>
              </a:rPr>
              <a:t>) </a:t>
            </a:r>
            <a:r>
              <a:rPr lang="fr-FR" sz="4400" dirty="0" smtClean="0">
                <a:latin typeface="Arial Rounded MT Bold" pitchFamily="34" charset="0"/>
              </a:rPr>
              <a:t>Dans sa détresse Jonas chercha Dieu et il prit la résolution de lui obéir. </a:t>
            </a:r>
            <a:endParaRPr lang="en-US" sz="4400" dirty="0" smtClean="0">
              <a:latin typeface="Arial Rounded MT Bold" pitchFamily="34" charset="0"/>
            </a:endParaRPr>
          </a:p>
          <a:p>
            <a:pPr lvl="0" algn="just"/>
            <a:r>
              <a:rPr lang="fr-FR" sz="4400" dirty="0" smtClean="0">
                <a:solidFill>
                  <a:srgbClr val="3333CC"/>
                </a:solidFill>
                <a:latin typeface="Arial Rounded MT Bold" pitchFamily="34" charset="0"/>
              </a:rPr>
              <a:t>L’Eternel parla au poisson, et le poisson vomit Jonas sur la terre, accoucha Jonas sur les rives de Ninive</a:t>
            </a:r>
            <a:r>
              <a:rPr lang="fr-FR" sz="4400" dirty="0" smtClean="0">
                <a:latin typeface="Arial Rounded MT Bold" pitchFamily="34" charset="0"/>
              </a:rPr>
              <a:t>.</a:t>
            </a:r>
            <a:endParaRPr lang="en-US" sz="4400" dirty="0" smtClean="0">
              <a:latin typeface="Arial Rounded MT Bold" pitchFamily="34" charset="0"/>
            </a:endParaRPr>
          </a:p>
          <a:p>
            <a:pPr algn="just"/>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txBody>
          <a:bodyPr>
            <a:normAutofit/>
          </a:bodyPr>
          <a:lstStyle/>
          <a:p>
            <a:pPr algn="just"/>
            <a:r>
              <a:rPr lang="fr-FR" sz="4000" b="1" dirty="0" smtClean="0">
                <a:solidFill>
                  <a:srgbClr val="C00000"/>
                </a:solidFill>
                <a:latin typeface="Copperplate Gothic Bold" pitchFamily="34" charset="0"/>
              </a:rPr>
              <a:t>4- PREDICATION DE JONAS A </a:t>
            </a:r>
            <a:r>
              <a:rPr lang="fr-FR" sz="4000" b="1" dirty="0" smtClean="0">
                <a:solidFill>
                  <a:srgbClr val="C00000"/>
                </a:solidFill>
                <a:latin typeface="Copperplate Gothic Bold" pitchFamily="34" charset="0"/>
              </a:rPr>
              <a:t>NINIVE</a:t>
            </a:r>
            <a:endParaRPr lang="en-US" sz="4000" dirty="0" smtClean="0">
              <a:solidFill>
                <a:srgbClr val="C00000"/>
              </a:solidFill>
              <a:latin typeface="Copperplate Gothic Bold" pitchFamily="34" charset="0"/>
            </a:endParaRPr>
          </a:p>
          <a:p>
            <a:pPr algn="just"/>
            <a:r>
              <a:rPr lang="fr-FR" sz="4000" dirty="0" smtClean="0">
                <a:latin typeface="Arial Rounded MT Bold" pitchFamily="34" charset="0"/>
              </a:rPr>
              <a:t>Jonas 3: 1-4</a:t>
            </a:r>
            <a:endParaRPr lang="en-US" sz="4000" dirty="0" smtClean="0">
              <a:latin typeface="Arial Rounded MT Bold" pitchFamily="34" charset="0"/>
            </a:endParaRPr>
          </a:p>
          <a:p>
            <a:pPr algn="just"/>
            <a:r>
              <a:rPr lang="fr-FR" sz="4000" dirty="0" smtClean="0">
                <a:solidFill>
                  <a:srgbClr val="C00000"/>
                </a:solidFill>
                <a:latin typeface="Arial Rounded MT Bold" pitchFamily="34" charset="0"/>
              </a:rPr>
              <a:t>Jon 3:1 ¶ La parole de l'Éternel fut adressée à Jonas une seconde fois, en ces mots:</a:t>
            </a:r>
            <a:endParaRPr lang="en-US" sz="4000" dirty="0" smtClean="0">
              <a:solidFill>
                <a:srgbClr val="C00000"/>
              </a:solidFill>
              <a:latin typeface="Arial Rounded MT Bold" pitchFamily="34" charset="0"/>
            </a:endParaRPr>
          </a:p>
          <a:p>
            <a:pPr algn="just"/>
            <a:r>
              <a:rPr lang="fr-FR" sz="4000" dirty="0" smtClean="0">
                <a:latin typeface="Arial Rounded MT Bold" pitchFamily="34" charset="0"/>
              </a:rPr>
              <a:t> 2 Lève-toi, va à Ninive, la grande ville, et proclames-y la publication que je t'ordonne!</a:t>
            </a:r>
            <a:endParaRPr lang="en-US" sz="4000" dirty="0" smtClean="0">
              <a:latin typeface="Arial Rounded MT Bold" pitchFamily="34" charset="0"/>
            </a:endParaRPr>
          </a:p>
          <a:p>
            <a:pPr algn="just">
              <a:buNone/>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txBody>
          <a:bodyPr>
            <a:normAutofit/>
          </a:bodyPr>
          <a:lstStyle/>
          <a:p>
            <a:pPr algn="just"/>
            <a:r>
              <a:rPr lang="fr-FR" sz="4400" dirty="0" smtClean="0">
                <a:latin typeface="Arial Rounded MT Bold" pitchFamily="34" charset="0"/>
              </a:rPr>
              <a:t> 3 Et Jonas se leva, et alla à Ninive, selon la parole de l'Éternel. Or Ninive était une très grande ville, de trois jours de marche.</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C00000"/>
                </a:solidFill>
                <a:latin typeface="Arial Rounded MT Bold" pitchFamily="34" charset="0"/>
              </a:rPr>
              <a:t>4 Jonas fit d'abord dans la ville une journée de marche; il criait et disait: Encore quarante jours, et Ninive est détruite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txBody>
          <a:bodyPr>
            <a:normAutofit lnSpcReduction="10000"/>
          </a:bodyPr>
          <a:lstStyle/>
          <a:p>
            <a:pPr algn="just"/>
            <a:r>
              <a:rPr lang="fr-FR" sz="4000" b="1" dirty="0" smtClean="0">
                <a:solidFill>
                  <a:srgbClr val="C00000"/>
                </a:solidFill>
                <a:latin typeface="Arial Rounded MT Bold" pitchFamily="34" charset="0"/>
              </a:rPr>
              <a:t>a </a:t>
            </a:r>
            <a:r>
              <a:rPr lang="fr-FR" sz="4000" b="1" dirty="0" smtClean="0">
                <a:solidFill>
                  <a:srgbClr val="C00000"/>
                </a:solidFill>
                <a:latin typeface="Arial Rounded MT Bold" pitchFamily="34" charset="0"/>
              </a:rPr>
              <a:t>) Réaction positive et responsable des gens de </a:t>
            </a:r>
            <a:r>
              <a:rPr lang="fr-FR" sz="4000" b="1" dirty="0" smtClean="0">
                <a:solidFill>
                  <a:srgbClr val="C00000"/>
                </a:solidFill>
                <a:latin typeface="Arial Rounded MT Bold" pitchFamily="34" charset="0"/>
              </a:rPr>
              <a:t>Ninive</a:t>
            </a:r>
            <a:endParaRPr lang="en-US" sz="4000" dirty="0" smtClean="0">
              <a:solidFill>
                <a:srgbClr val="C00000"/>
              </a:solidFill>
              <a:latin typeface="Arial Rounded MT Bold" pitchFamily="34" charset="0"/>
            </a:endParaRPr>
          </a:p>
          <a:p>
            <a:pPr algn="just"/>
            <a:r>
              <a:rPr lang="fr-FR" sz="4000" b="1" dirty="0" smtClean="0">
                <a:solidFill>
                  <a:srgbClr val="3333CC"/>
                </a:solidFill>
                <a:latin typeface="Arial Rounded MT Bold" pitchFamily="34" charset="0"/>
              </a:rPr>
              <a:t>Jonas 3 : </a:t>
            </a:r>
            <a:r>
              <a:rPr lang="fr-FR" sz="4000" b="1" dirty="0" smtClean="0">
                <a:solidFill>
                  <a:srgbClr val="3333CC"/>
                </a:solidFill>
                <a:latin typeface="Arial Rounded MT Bold" pitchFamily="34" charset="0"/>
              </a:rPr>
              <a:t>5-8</a:t>
            </a:r>
            <a:r>
              <a:rPr lang="en-US" sz="4000" b="1" dirty="0" smtClean="0">
                <a:solidFill>
                  <a:srgbClr val="3333CC"/>
                </a:solidFill>
                <a:latin typeface="Arial Rounded MT Bold" pitchFamily="34" charset="0"/>
              </a:rPr>
              <a:t> </a:t>
            </a:r>
            <a:r>
              <a:rPr lang="fr-FR" sz="4000" dirty="0" smtClean="0">
                <a:latin typeface="Arial Rounded MT Bold" pitchFamily="34" charset="0"/>
              </a:rPr>
              <a:t>¶ </a:t>
            </a:r>
            <a:r>
              <a:rPr lang="fr-FR" sz="4000" dirty="0" smtClean="0">
                <a:latin typeface="Arial Rounded MT Bold" pitchFamily="34" charset="0"/>
              </a:rPr>
              <a:t>Les gens de Ninive crurent à Dieu, ils publièrent un jeûne, et se revêtirent de sacs, depuis les plus grands jusqu'aux plus petits.</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6 La chose parvint au roi de Ninive; il se leva de son trône, ôta son manteau, se couvrit d'un sac, et s'assit sur la cendre.</a:t>
            </a:r>
            <a:endParaRPr lang="en-US" sz="4000" dirty="0" smtClean="0">
              <a:solidFill>
                <a:srgbClr val="C00000"/>
              </a:solidFill>
              <a:latin typeface="Arial Rounded MT Bold" pitchFamily="34" charset="0"/>
            </a:endParaRPr>
          </a:p>
          <a:p>
            <a:pPr algn="just"/>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txBody>
          <a:bodyPr>
            <a:normAutofit fontScale="92500" lnSpcReduction="10000"/>
          </a:bodyPr>
          <a:lstStyle/>
          <a:p>
            <a:pPr algn="just"/>
            <a:r>
              <a:rPr lang="fr-FR" sz="4000" dirty="0" smtClean="0">
                <a:latin typeface="Arial Rounded MT Bold" pitchFamily="34" charset="0"/>
              </a:rPr>
              <a:t> 7 Et il fit faire dans Ninive cette publication, par ordre du roi et de ses grands; Que les hommes et les bêtes, les </a:t>
            </a:r>
            <a:r>
              <a:rPr lang="fr-FR" sz="4000" dirty="0" smtClean="0">
                <a:latin typeface="Arial Rounded MT Bold" pitchFamily="34" charset="0"/>
              </a:rPr>
              <a:t>bœufs </a:t>
            </a:r>
            <a:r>
              <a:rPr lang="fr-FR" sz="4000" dirty="0" smtClean="0">
                <a:latin typeface="Arial Rounded MT Bold" pitchFamily="34" charset="0"/>
              </a:rPr>
              <a:t>et les brebis, ne goûtent de rien, ne paissent point, et ne boivent point d'eau!</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8 Que les hommes et les bêtes soient couverts de sacs, qu'ils crient à Dieu avec force, et qu'ils reviennent tous de leur mauvaise voie et des actes de violence dont leurs mains sont coupables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p:spPr>
        <p:txBody>
          <a:bodyPr>
            <a:normAutofit/>
          </a:bodyPr>
          <a:lstStyle/>
          <a:p>
            <a:pPr algn="just"/>
            <a:r>
              <a:rPr lang="fr-FR" sz="4800" dirty="0" smtClean="0">
                <a:latin typeface="Arial Rounded MT Bold" pitchFamily="34" charset="0"/>
              </a:rPr>
              <a:t>b </a:t>
            </a:r>
            <a:r>
              <a:rPr lang="fr-FR" sz="4800" dirty="0" smtClean="0">
                <a:latin typeface="Arial Rounded MT Bold" pitchFamily="34" charset="0"/>
              </a:rPr>
              <a:t>) Jonas s’irrite. Sans nul doute il s’attendait à la destruction de Ninive. Mais c’est le contraire qui s’est produit. Les gens de Ninive ont entendu la voix de Dieu et se sont repentis. Dieu les pardonna</a:t>
            </a:r>
            <a:r>
              <a:rPr lang="fr-FR" sz="4800" dirty="0" smtClean="0">
                <a:latin typeface="Arial Rounded MT Bold" pitchFamily="34" charset="0"/>
              </a:rPr>
              <a:t>.</a:t>
            </a:r>
            <a:endParaRPr lang="en-US" sz="4800" dirty="0" smtClean="0">
              <a:latin typeface="Arial Rounded MT Bold" pitchFamily="34" charset="0"/>
            </a:endParaRPr>
          </a:p>
          <a:p>
            <a:pPr algn="just">
              <a:buNone/>
            </a:pPr>
            <a:endParaRPr lang="en-US" sz="4000" dirty="0" smtClean="0">
              <a:latin typeface="Arial Rounded MT Bold" pitchFamily="34" charset="0"/>
            </a:endParaRP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b="1" dirty="0" smtClean="0">
                <a:solidFill>
                  <a:schemeClr val="tx1"/>
                </a:solidFill>
                <a:latin typeface="Arial Rounded MT Bold" pitchFamily="34" charset="0"/>
              </a:rPr>
              <a:t>Jonas 4 : 1- 4</a:t>
            </a:r>
            <a:endParaRPr lang="en-US" sz="3600" dirty="0" smtClean="0">
              <a:solidFill>
                <a:schemeClr val="tx1"/>
              </a:solidFill>
              <a:latin typeface="Arial Rounded MT Bold" pitchFamily="34" charset="0"/>
            </a:endParaRPr>
          </a:p>
          <a:p>
            <a:pPr algn="just"/>
            <a:r>
              <a:rPr lang="fr-FR" sz="3600" dirty="0" smtClean="0">
                <a:solidFill>
                  <a:srgbClr val="3333CC"/>
                </a:solidFill>
                <a:latin typeface="Arial Rounded MT Bold" pitchFamily="34" charset="0"/>
              </a:rPr>
              <a:t>Jon 4:1 ¶ Cela déplut fort à Jonas, et il fut irrité.</a:t>
            </a:r>
            <a:endParaRPr lang="en-US" sz="3600" dirty="0" smtClean="0">
              <a:solidFill>
                <a:srgbClr val="3333CC"/>
              </a:solidFill>
              <a:latin typeface="Arial Rounded MT Bold" pitchFamily="34" charset="0"/>
            </a:endParaRPr>
          </a:p>
          <a:p>
            <a:pPr algn="just"/>
            <a:r>
              <a:rPr lang="fr-FR" sz="3600" dirty="0" smtClean="0">
                <a:solidFill>
                  <a:srgbClr val="3333CC"/>
                </a:solidFill>
                <a:latin typeface="Arial Rounded MT Bold" pitchFamily="34" charset="0"/>
              </a:rPr>
              <a:t> </a:t>
            </a:r>
            <a:r>
              <a:rPr lang="fr-FR" sz="3600" dirty="0" smtClean="0">
                <a:solidFill>
                  <a:schemeClr val="tx1"/>
                </a:solidFill>
                <a:latin typeface="Arial Rounded MT Bold" pitchFamily="34" charset="0"/>
              </a:rPr>
              <a:t>2 Il implora l'Éternel, et il dit: Ah! Éternel, n'est-ce pas ce que je disais quand j'étais encore dans mon pays? C'est ce que je voulais prévenir en fuyant à </a:t>
            </a:r>
            <a:r>
              <a:rPr lang="fr-FR" sz="3600" dirty="0" err="1" smtClean="0">
                <a:solidFill>
                  <a:schemeClr val="tx1"/>
                </a:solidFill>
                <a:latin typeface="Arial Rounded MT Bold" pitchFamily="34" charset="0"/>
              </a:rPr>
              <a:t>Tarsis</a:t>
            </a:r>
            <a:r>
              <a:rPr lang="fr-FR" sz="3600" dirty="0" smtClean="0">
                <a:solidFill>
                  <a:schemeClr val="tx1"/>
                </a:solidFill>
                <a:latin typeface="Arial Rounded MT Bold" pitchFamily="34" charset="0"/>
              </a:rPr>
              <a:t>. </a:t>
            </a:r>
            <a:r>
              <a:rPr lang="fr-FR" sz="3600" dirty="0" smtClean="0">
                <a:solidFill>
                  <a:srgbClr val="3333CC"/>
                </a:solidFill>
                <a:latin typeface="Arial Rounded MT Bold" pitchFamily="34" charset="0"/>
              </a:rPr>
              <a:t>Car je savais que tu es un Dieu compatissant et miséricordieux, lent à la colère et riche en bonté, et qui te repens du mal</a:t>
            </a:r>
            <a:r>
              <a:rPr lang="fr-FR" sz="3600" dirty="0" smtClean="0">
                <a:solidFill>
                  <a:srgbClr val="3333CC"/>
                </a:solidFill>
                <a:latin typeface="Arial Rounded MT Bold" pitchFamily="34" charset="0"/>
              </a:rPr>
              <a:t>.</a:t>
            </a:r>
            <a:endParaRPr lang="en-US" sz="3600" dirty="0" smtClean="0">
              <a:solidFill>
                <a:srgbClr val="3333CC"/>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solidFill>
                  <a:srgbClr val="3333CC"/>
                </a:solidFill>
                <a:latin typeface="Arial Rounded MT Bold" pitchFamily="34" charset="0"/>
              </a:rPr>
              <a:t> 3 Maintenant, Éternel, prends-moi donc la vie, car la mort m'est préférable à la vie.</a:t>
            </a:r>
            <a:endParaRPr lang="en-US" sz="4400" dirty="0" smtClean="0">
              <a:solidFill>
                <a:srgbClr val="3333CC"/>
              </a:solidFill>
              <a:latin typeface="Arial Rounded MT Bold" pitchFamily="34" charset="0"/>
            </a:endParaRPr>
          </a:p>
          <a:p>
            <a:pPr algn="just"/>
            <a:r>
              <a:rPr lang="fr-FR" sz="4400" dirty="0" smtClean="0">
                <a:solidFill>
                  <a:schemeClr val="tx1"/>
                </a:solidFill>
                <a:latin typeface="Arial Rounded MT Bold" pitchFamily="34" charset="0"/>
              </a:rPr>
              <a:t> 4 L'Éternel répondit: Fais-tu bien de t'irriter</a:t>
            </a:r>
            <a:r>
              <a:rPr lang="fr-FR" sz="4400" dirty="0" smtClean="0">
                <a:solidFill>
                  <a:schemeClr val="tx1"/>
                </a:solidFill>
                <a:latin typeface="Arial Rounded MT Bold" pitchFamily="34" charset="0"/>
              </a:rPr>
              <a:t>?</a:t>
            </a:r>
            <a:endParaRPr lang="en-US" sz="4400" dirty="0" smtClean="0">
              <a:solidFill>
                <a:schemeClr val="tx1"/>
              </a:solidFill>
              <a:latin typeface="Arial Rounded MT Bold" pitchFamily="34" charset="0"/>
            </a:endParaRPr>
          </a:p>
          <a:p>
            <a:pPr algn="just"/>
            <a:r>
              <a:rPr lang="fr-FR" sz="4400" dirty="0" smtClean="0">
                <a:solidFill>
                  <a:srgbClr val="3333CC"/>
                </a:solidFill>
                <a:latin typeface="Arial Rounded MT Bold" pitchFamily="34" charset="0"/>
              </a:rPr>
              <a:t>c) Jonas voulait que sa parole prophétique s’accomplisse à la </a:t>
            </a:r>
            <a:r>
              <a:rPr lang="fr-FR" sz="4400" dirty="0" smtClean="0">
                <a:solidFill>
                  <a:srgbClr val="3333CC"/>
                </a:solidFill>
                <a:latin typeface="Arial Rounded MT Bold" pitchFamily="34" charset="0"/>
              </a:rPr>
              <a:t>lettre</a:t>
            </a:r>
            <a:endParaRPr lang="en-US" sz="4400" dirty="0" smtClean="0">
              <a:solidFill>
                <a:srgbClr val="3333CC"/>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solidFill>
                  <a:srgbClr val="3333CC"/>
                </a:solidFill>
                <a:latin typeface="Arial Rounded MT Bold" pitchFamily="34" charset="0"/>
              </a:rPr>
              <a:t>d</a:t>
            </a:r>
            <a:r>
              <a:rPr lang="fr-FR" sz="4400" dirty="0" smtClean="0">
                <a:solidFill>
                  <a:srgbClr val="3333CC"/>
                </a:solidFill>
                <a:latin typeface="Arial Rounded MT Bold" pitchFamily="34" charset="0"/>
              </a:rPr>
              <a:t>) Dieu ne veut pas que nous soyons des Chrétiens sectaires, nationalistes et égoïstes. </a:t>
            </a:r>
            <a:endParaRPr lang="en-US" sz="4400" dirty="0" smtClean="0">
              <a:solidFill>
                <a:srgbClr val="3333CC"/>
              </a:solidFill>
              <a:latin typeface="Arial Rounded MT Bold" pitchFamily="34" charset="0"/>
            </a:endParaRPr>
          </a:p>
          <a:p>
            <a:pPr lvl="0" algn="just"/>
            <a:r>
              <a:rPr lang="fr-FR" sz="4400" dirty="0" smtClean="0">
                <a:solidFill>
                  <a:schemeClr val="tx1"/>
                </a:solidFill>
                <a:latin typeface="Arial Rounded MT Bold" pitchFamily="34" charset="0"/>
              </a:rPr>
              <a:t>L’ordre missionnaire qu’il nous a donné c’est d’aller partout prêcher la bonne nouvelle à toute la création. </a:t>
            </a:r>
            <a:endParaRPr lang="en-US" sz="4400" dirty="0" smtClean="0">
              <a:solidFill>
                <a:schemeClr val="tx1"/>
              </a:solidFill>
              <a:latin typeface="Arial Rounded MT Bold" pitchFamily="34" charset="0"/>
            </a:endParaRPr>
          </a:p>
          <a:p>
            <a:pPr lvl="0" algn="just"/>
            <a:r>
              <a:rPr lang="fr-FR" sz="4400" dirty="0" smtClean="0">
                <a:solidFill>
                  <a:srgbClr val="3333CC"/>
                </a:solidFill>
                <a:latin typeface="Arial Rounded MT Bold" pitchFamily="34" charset="0"/>
              </a:rPr>
              <a:t>Le reste il s’en charge. </a:t>
            </a:r>
            <a:endParaRPr lang="en-US" sz="4400" dirty="0" smtClean="0">
              <a:solidFill>
                <a:srgbClr val="3333CC"/>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smtClean="0">
                <a:solidFill>
                  <a:srgbClr val="3333CC"/>
                </a:solidFill>
                <a:latin typeface="Arial Rounded MT Bold" pitchFamily="34" charset="0"/>
              </a:rPr>
              <a:t>e</a:t>
            </a:r>
            <a:r>
              <a:rPr lang="fr-FR" sz="4400" dirty="0" smtClean="0">
                <a:solidFill>
                  <a:srgbClr val="3333CC"/>
                </a:solidFill>
                <a:latin typeface="Arial Rounded MT Bold" pitchFamily="34" charset="0"/>
              </a:rPr>
              <a:t>) Dieu sonda les intentions profondes de </a:t>
            </a:r>
            <a:r>
              <a:rPr lang="fr-FR" sz="4400" dirty="0" smtClean="0">
                <a:solidFill>
                  <a:srgbClr val="3333CC"/>
                </a:solidFill>
                <a:latin typeface="Arial Rounded MT Bold" pitchFamily="34" charset="0"/>
              </a:rPr>
              <a:t>Jonas</a:t>
            </a:r>
            <a:endParaRPr lang="en-US" sz="4400" dirty="0" smtClean="0">
              <a:solidFill>
                <a:srgbClr val="3333CC"/>
              </a:solidFill>
              <a:latin typeface="Arial Rounded MT Bold" pitchFamily="34" charset="0"/>
            </a:endParaRPr>
          </a:p>
          <a:p>
            <a:pPr algn="just"/>
            <a:r>
              <a:rPr lang="fr-FR" sz="4400" b="1" u="sng" dirty="0" smtClean="0">
                <a:solidFill>
                  <a:schemeClr val="tx1"/>
                </a:solidFill>
                <a:latin typeface="Arial Rounded MT Bold" pitchFamily="34" charset="0"/>
              </a:rPr>
              <a:t>Jonas 4: </a:t>
            </a:r>
            <a:r>
              <a:rPr lang="fr-FR" sz="4400" b="1" u="sng" dirty="0" smtClean="0">
                <a:solidFill>
                  <a:schemeClr val="tx1"/>
                </a:solidFill>
                <a:latin typeface="Arial Rounded MT Bold" pitchFamily="34" charset="0"/>
              </a:rPr>
              <a:t>9-11</a:t>
            </a:r>
            <a:r>
              <a:rPr lang="en-US" sz="4400" b="1" u="sng" dirty="0" smtClean="0">
                <a:solidFill>
                  <a:schemeClr val="tx1"/>
                </a:solidFill>
                <a:latin typeface="Arial Rounded MT Bold" pitchFamily="34" charset="0"/>
              </a:rPr>
              <a:t> </a:t>
            </a:r>
          </a:p>
          <a:p>
            <a:pPr algn="just"/>
            <a:r>
              <a:rPr lang="en-US" sz="4400" b="1" u="sng" dirty="0" smtClean="0">
                <a:solidFill>
                  <a:schemeClr val="tx1"/>
                </a:solidFill>
                <a:latin typeface="Arial Rounded MT Bold" pitchFamily="34" charset="0"/>
              </a:rPr>
              <a:t>9 </a:t>
            </a:r>
            <a:r>
              <a:rPr lang="fr-FR" sz="4400" dirty="0" smtClean="0">
                <a:solidFill>
                  <a:srgbClr val="3333CC"/>
                </a:solidFill>
                <a:latin typeface="Arial Rounded MT Bold" pitchFamily="34" charset="0"/>
              </a:rPr>
              <a:t>Dieu </a:t>
            </a:r>
            <a:r>
              <a:rPr lang="fr-FR" sz="4400" dirty="0" smtClean="0">
                <a:solidFill>
                  <a:srgbClr val="3333CC"/>
                </a:solidFill>
                <a:latin typeface="Arial Rounded MT Bold" pitchFamily="34" charset="0"/>
              </a:rPr>
              <a:t>dit à Jonas: Fais-tu bien de t'irriter à cause du ricin? Il répondit: Je fais bien de m'irriter jusqu'à la mort.</a:t>
            </a:r>
            <a:endParaRPr lang="en-US" sz="4400" dirty="0" smtClean="0">
              <a:solidFill>
                <a:srgbClr val="3333CC"/>
              </a:solidFill>
              <a:latin typeface="Arial Rounded MT Bold" pitchFamily="34" charset="0"/>
            </a:endParaRPr>
          </a:p>
          <a:p>
            <a:pPr algn="just">
              <a:buNone/>
            </a:pPr>
            <a:endParaRPr lang="en-US" sz="3600" dirty="0">
              <a:solidFill>
                <a:srgbClr val="3333CC"/>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Autofit/>
          </a:bodyPr>
          <a:lstStyle/>
          <a:p>
            <a:pPr algn="just">
              <a:spcBef>
                <a:spcPts val="0"/>
              </a:spcBef>
            </a:pPr>
            <a:r>
              <a:rPr lang="fr-FR" sz="3600" dirty="0" smtClean="0">
                <a:solidFill>
                  <a:srgbClr val="3333CC"/>
                </a:solidFill>
                <a:latin typeface="Arial Rounded MT Bold" pitchFamily="34" charset="0"/>
              </a:rPr>
              <a:t> 10 Et l'Éternel dit: Tu as pitié du ricin qui ne t'a coûté aucune peine et que tu n'as pas fait croître, qui est né dans une nuit et qui a péri dans une nuit.</a:t>
            </a:r>
            <a:endParaRPr lang="en-US" sz="3600" dirty="0" smtClean="0">
              <a:solidFill>
                <a:srgbClr val="3333CC"/>
              </a:solidFill>
              <a:latin typeface="Arial Rounded MT Bold" pitchFamily="34" charset="0"/>
            </a:endParaRPr>
          </a:p>
          <a:p>
            <a:pPr algn="just">
              <a:spcBef>
                <a:spcPts val="0"/>
              </a:spcBef>
            </a:pPr>
            <a:r>
              <a:rPr lang="fr-FR" sz="3600" dirty="0" smtClean="0">
                <a:solidFill>
                  <a:srgbClr val="3333CC"/>
                </a:solidFill>
                <a:latin typeface="Arial Rounded MT Bold" pitchFamily="34" charset="0"/>
              </a:rPr>
              <a:t> </a:t>
            </a:r>
            <a:r>
              <a:rPr lang="fr-FR" sz="3600" dirty="0" smtClean="0">
                <a:solidFill>
                  <a:schemeClr val="tx1"/>
                </a:solidFill>
                <a:latin typeface="Arial Rounded MT Bold" pitchFamily="34" charset="0"/>
              </a:rPr>
              <a:t>11 Et moi, je n'aurais pas pitié de Ninive, la grande ville, dans laquelle se trouvent plus de cent vingt mille hommes qui ne savent pas distinguer leur droite de leur gauche, et des animaux en grand </a:t>
            </a:r>
            <a:r>
              <a:rPr lang="fr-FR" sz="3600" dirty="0" smtClean="0">
                <a:solidFill>
                  <a:schemeClr val="tx1"/>
                </a:solidFill>
                <a:latin typeface="Arial Rounded MT Bold" pitchFamily="34" charset="0"/>
              </a:rPr>
              <a:t>nombre</a:t>
            </a:r>
            <a:r>
              <a:rPr lang="fr-FR" sz="3800" dirty="0" smtClean="0">
                <a:solidFill>
                  <a:schemeClr val="tx1"/>
                </a:solidFill>
                <a:latin typeface="Arial Rounded MT Bold" pitchFamily="34" charset="0"/>
              </a:rPr>
              <a:t> </a:t>
            </a:r>
            <a:endParaRPr lang="en-US" sz="3800" dirty="0">
              <a:solidFill>
                <a:schemeClr val="tx1"/>
              </a:solidFill>
              <a:latin typeface="Arial Rounded MT Bold"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fr-FR" sz="4000" dirty="0">
                <a:solidFill>
                  <a:srgbClr val="C00000"/>
                </a:solidFill>
                <a:latin typeface="Arial Rounded MT Bold" pitchFamily="34" charset="0"/>
              </a:rPr>
              <a:t> </a:t>
            </a:r>
            <a:r>
              <a:rPr lang="fr-FR" sz="4000" dirty="0" smtClean="0">
                <a:solidFill>
                  <a:srgbClr val="C00000"/>
                </a:solidFill>
                <a:latin typeface="Arial Rounded MT Bold" pitchFamily="34" charset="0"/>
              </a:rPr>
              <a:t>CONCLUSION-</a:t>
            </a:r>
            <a:r>
              <a:rPr lang="fr-FR" sz="4000" dirty="0" smtClean="0">
                <a:latin typeface="Arial Rounded MT Bold" pitchFamily="34" charset="0"/>
              </a:rPr>
              <a:t> </a:t>
            </a:r>
            <a:endParaRPr lang="en-US" sz="4000" dirty="0" smtClean="0">
              <a:latin typeface="Arial Rounded MT Bold" pitchFamily="34" charset="0"/>
            </a:endParaRPr>
          </a:p>
          <a:p>
            <a:pPr lvl="0" algn="just"/>
            <a:r>
              <a:rPr lang="fr-FR" sz="4000" dirty="0" smtClean="0">
                <a:latin typeface="Arial Rounded MT Bold" pitchFamily="34" charset="0"/>
              </a:rPr>
              <a:t>L’histoire de Jonas nous révèle combien nous sommes étroits, égoïstes et limites. Nous avons beaucoup à apprendre de ce Dieu bon, merveilleux et incompréhensible qui nous a créés</a:t>
            </a:r>
            <a:endParaRPr lang="en-US" sz="4000" dirty="0" smtClean="0">
              <a:latin typeface="Arial Rounded MT Bold" pitchFamily="34" charset="0"/>
            </a:endParaRPr>
          </a:p>
          <a:p>
            <a:pPr lvl="0" algn="just"/>
            <a:r>
              <a:rPr lang="fr-FR" sz="4000" b="1" dirty="0" smtClean="0">
                <a:solidFill>
                  <a:srgbClr val="C00000"/>
                </a:solidFill>
                <a:latin typeface="Arial Rounded MT Bold" pitchFamily="34" charset="0"/>
              </a:rPr>
              <a:t>Ps 24:1</a:t>
            </a:r>
            <a:r>
              <a:rPr lang="fr-FR" sz="4000" dirty="0" smtClean="0">
                <a:solidFill>
                  <a:srgbClr val="C00000"/>
                </a:solidFill>
                <a:latin typeface="Arial Rounded MT Bold" pitchFamily="34" charset="0"/>
              </a:rPr>
              <a:t> A l’Eternel la terre et tout ce qu’elle renferme, le monde et tous ceux qui l’habitent</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smtClean="0">
                <a:latin typeface="Arial Rounded MT Bold" pitchFamily="34" charset="0"/>
              </a:rPr>
              <a:t>Il </a:t>
            </a:r>
            <a:r>
              <a:rPr lang="fr-FR" sz="4000" dirty="0" smtClean="0">
                <a:latin typeface="Arial Rounded MT Bold" pitchFamily="34" charset="0"/>
              </a:rPr>
              <a:t>ne fait pas acception de personne. Il est le Dieu des nations.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Son plan est de nous rassembler et de nous sauver.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Il nous faut cesser de penser en termes de race, de couleur, de cultures, de rang social etc. pour embrasser Dieu et l’homme dans sa beauté, ses charmes, ses travers et ses défauts. </a:t>
            </a:r>
            <a:endParaRPr lang="en-US" sz="4000" dirty="0" smtClean="0">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Il </a:t>
            </a:r>
            <a:r>
              <a:rPr lang="fr-FR" sz="4000" dirty="0" smtClean="0">
                <a:latin typeface="Arial Rounded MT Bold" pitchFamily="34" charset="0"/>
              </a:rPr>
              <a:t>nous faut penser globalement et voir en chaque être humain un frère à aimer et à sauver. Alors nous accomplirons le plan de Christ : « d’aller par tout le monde prêcher la Bonne Nouvelle à toutes les Nations. »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Soyons des chrétiens fervents. Cessons de nous voir séparés les uns des autres. </a:t>
            </a:r>
            <a:endParaRPr lang="en-US" sz="4000" dirty="0" smtClean="0">
              <a:solidFill>
                <a:srgbClr val="C00000"/>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Dieu </a:t>
            </a:r>
            <a:r>
              <a:rPr lang="fr-FR" sz="4000" dirty="0" smtClean="0">
                <a:latin typeface="Arial Rounded MT Bold" pitchFamily="34" charset="0"/>
              </a:rPr>
              <a:t>a un plan pour toute l’humanité, de nous réunir tous sous la bannière de Christ.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Ne nous asseyons pas attendant le monde de s’écrouler et nous d’être enlever au ciel.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Tant que la terre subsiste, nous devons tendre à nos frères la main d’amitié et de paix que Dieu leur offre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smtClean="0">
                <a:latin typeface="Arial Rounded MT Bold" pitchFamily="34" charset="0"/>
              </a:rPr>
              <a:t>Nous </a:t>
            </a:r>
            <a:r>
              <a:rPr lang="fr-FR" sz="4000" dirty="0" smtClean="0">
                <a:latin typeface="Arial Rounded MT Bold" pitchFamily="34" charset="0"/>
              </a:rPr>
              <a:t>devons former un seul front contre les forces adverses, invisibles qui nous assaillent et nous divisent pour proclamer </a:t>
            </a:r>
            <a:r>
              <a:rPr lang="fr-FR" sz="4000" dirty="0" smtClean="0">
                <a:solidFill>
                  <a:srgbClr val="C00000"/>
                </a:solidFill>
                <a:latin typeface="Arial Rounded MT Bold" pitchFamily="34" charset="0"/>
              </a:rPr>
              <a:t>partout la Bonne nouvelle du salut, jusqu'à ce que la terre soit remplie de la connaissance de L’Eternel et </a:t>
            </a:r>
            <a:r>
              <a:rPr lang="fr-FR" sz="4000" dirty="0" smtClean="0">
                <a:latin typeface="Arial Rounded MT Bold" pitchFamily="34" charset="0"/>
              </a:rPr>
              <a:t>l’ignorance et les ténèbres soient </a:t>
            </a:r>
            <a:r>
              <a:rPr lang="fr-FR" sz="4000" dirty="0" smtClean="0">
                <a:latin typeface="Arial Rounded MT Bold" pitchFamily="34" charset="0"/>
              </a:rPr>
              <a:t>englouties </a:t>
            </a:r>
            <a:r>
              <a:rPr lang="fr-FR" sz="4000" dirty="0" smtClean="0">
                <a:latin typeface="Arial Rounded MT Bold" pitchFamily="34" charset="0"/>
              </a:rPr>
              <a:t>par la connaissance du vrai Dieu.</a:t>
            </a:r>
            <a:endParaRPr lang="en-US" sz="4000" dirty="0" smtClean="0">
              <a:latin typeface="Arial Rounded MT Bold" pitchFamily="34" charset="0"/>
            </a:endParaRP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smtClean="0">
                <a:latin typeface="Arial Rounded MT Bold" pitchFamily="34" charset="0"/>
              </a:rPr>
              <a:t>Soyons</a:t>
            </a:r>
            <a:r>
              <a:rPr lang="fr-FR" sz="4800" dirty="0" smtClean="0">
                <a:latin typeface="Arial Rounded MT Bold" pitchFamily="34" charset="0"/>
              </a:rPr>
              <a:t>  mes sœurs et frères de bons missionnaires, des portes-lumière, de vrais intercesseurs, pas des prophètes qui s’attendent au malheur. </a:t>
            </a:r>
            <a:endParaRPr lang="en-US" sz="4800" dirty="0" smtClean="0">
              <a:latin typeface="Arial Rounded MT Bold" pitchFamily="34" charset="0"/>
            </a:endParaRPr>
          </a:p>
          <a:p>
            <a:pPr algn="r"/>
            <a:r>
              <a:rPr lang="fr-FR" sz="4800" b="1" dirty="0" smtClean="0">
                <a:solidFill>
                  <a:srgbClr val="C00000"/>
                </a:solidFill>
                <a:latin typeface="Arial Rounded MT Bold" pitchFamily="34" charset="0"/>
              </a:rPr>
              <a:t>Dieu vous bénisse !</a:t>
            </a:r>
            <a:endParaRPr lang="en-US" sz="4800" dirty="0" smtClean="0">
              <a:solidFill>
                <a:srgbClr val="C00000"/>
              </a:solidFill>
              <a:latin typeface="Arial Rounded MT Bold" pitchFamily="34" charset="0"/>
            </a:endParaRPr>
          </a:p>
          <a:p>
            <a:endParaRPr lang="en-US" dirty="0">
              <a:solidFill>
                <a:srgbClr val="C0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40000" lnSpcReduction="20000"/>
          </a:bodyPr>
          <a:lstStyle/>
          <a:p>
            <a:pPr algn="just"/>
            <a:r>
              <a:rPr lang="fr-FR" sz="4000" dirty="0">
                <a:solidFill>
                  <a:srgbClr val="C00000"/>
                </a:solidFill>
                <a:latin typeface="Arial Rounded MT Bold" pitchFamily="34" charset="0"/>
              </a:rPr>
              <a:t> </a:t>
            </a:r>
            <a:r>
              <a:rPr lang="fr-FR" sz="4000" dirty="0" smtClean="0">
                <a:latin typeface="Arial Rounded MT Bold" pitchFamily="34" charset="0"/>
              </a:rPr>
              <a:t>CONCLUSION- </a:t>
            </a:r>
            <a:endParaRPr lang="en-US" sz="4000" dirty="0" smtClean="0">
              <a:latin typeface="Arial Rounded MT Bold" pitchFamily="34" charset="0"/>
            </a:endParaRPr>
          </a:p>
          <a:p>
            <a:pPr lvl="0" algn="just"/>
            <a:r>
              <a:rPr lang="fr-FR" sz="4000" dirty="0" smtClean="0">
                <a:latin typeface="Arial Rounded MT Bold" pitchFamily="34" charset="0"/>
              </a:rPr>
              <a:t>L’histoire de Jonas nous révèle combien nous sommes étroits, égoïstes et limites. Nous avons beaucoup à apprendre de ce Dieu bon, merveilleux et incompréhensible qui nous a créés</a:t>
            </a:r>
            <a:endParaRPr lang="en-US" sz="4000" dirty="0" smtClean="0">
              <a:latin typeface="Arial Rounded MT Bold" pitchFamily="34" charset="0"/>
            </a:endParaRPr>
          </a:p>
          <a:p>
            <a:pPr lvl="0" algn="just"/>
            <a:r>
              <a:rPr lang="fr-FR" sz="4000" b="1" dirty="0" smtClean="0">
                <a:latin typeface="Arial Rounded MT Bold" pitchFamily="34" charset="0"/>
              </a:rPr>
              <a:t>Ps 24:1</a:t>
            </a:r>
            <a:r>
              <a:rPr lang="fr-FR" sz="4000" dirty="0" smtClean="0">
                <a:latin typeface="Arial Rounded MT Bold" pitchFamily="34" charset="0"/>
              </a:rPr>
              <a:t> A l’Eternel la terre et tout ce qu’elle renferme, le monde et tous ceux qui l’habitent.</a:t>
            </a:r>
            <a:endParaRPr lang="en-US" sz="4000" dirty="0" smtClean="0">
              <a:latin typeface="Arial Rounded MT Bold" pitchFamily="34" charset="0"/>
            </a:endParaRPr>
          </a:p>
          <a:p>
            <a:pPr lvl="0" algn="just"/>
            <a:r>
              <a:rPr lang="fr-FR" sz="4000" dirty="0" smtClean="0">
                <a:latin typeface="Arial Rounded MT Bold" pitchFamily="34" charset="0"/>
              </a:rPr>
              <a:t>Il ne fait pas acception de personne. Il est le Dieu des nations. </a:t>
            </a:r>
            <a:endParaRPr lang="en-US" sz="4000" dirty="0" smtClean="0">
              <a:latin typeface="Arial Rounded MT Bold" pitchFamily="34" charset="0"/>
            </a:endParaRPr>
          </a:p>
          <a:p>
            <a:pPr lvl="0" algn="just"/>
            <a:r>
              <a:rPr lang="fr-FR" sz="4000" dirty="0" smtClean="0">
                <a:latin typeface="Arial Rounded MT Bold" pitchFamily="34" charset="0"/>
              </a:rPr>
              <a:t>Son plan est de nous rassembler et de nous sauver. </a:t>
            </a:r>
            <a:endParaRPr lang="en-US" sz="4000" dirty="0" smtClean="0">
              <a:latin typeface="Arial Rounded MT Bold" pitchFamily="34" charset="0"/>
            </a:endParaRPr>
          </a:p>
          <a:p>
            <a:pPr lvl="0" algn="just"/>
            <a:r>
              <a:rPr lang="fr-FR" sz="4000" dirty="0" smtClean="0">
                <a:latin typeface="Arial Rounded MT Bold" pitchFamily="34" charset="0"/>
              </a:rPr>
              <a:t>Il nous faut cesser de penser en termes de race, de couleur, de cultures, de rang social etc. pour embrasser Dieu et l’homme dans sa beauté, ses charmes, ses travers et ses défauts. </a:t>
            </a:r>
            <a:endParaRPr lang="en-US" sz="4000" dirty="0" smtClean="0">
              <a:latin typeface="Arial Rounded MT Bold" pitchFamily="34" charset="0"/>
            </a:endParaRPr>
          </a:p>
          <a:p>
            <a:pPr lvl="0" algn="just"/>
            <a:r>
              <a:rPr lang="fr-FR" sz="4000" dirty="0" smtClean="0">
                <a:latin typeface="Arial Rounded MT Bold" pitchFamily="34" charset="0"/>
              </a:rPr>
              <a:t>Il nous faut penser globalement et voir en chaque être humain un frère à aimer et à sauver. Alors nous accomplirons le plan de Christ : « d’aller par tout le monde prêcher la Bonne Nouvelle à toutes les Nations. » </a:t>
            </a:r>
            <a:endParaRPr lang="en-US" sz="4000" dirty="0" smtClean="0">
              <a:latin typeface="Arial Rounded MT Bold" pitchFamily="34" charset="0"/>
            </a:endParaRPr>
          </a:p>
          <a:p>
            <a:pPr lvl="0" algn="just"/>
            <a:r>
              <a:rPr lang="fr-FR" sz="4000" dirty="0" smtClean="0">
                <a:latin typeface="Arial Rounded MT Bold" pitchFamily="34" charset="0"/>
              </a:rPr>
              <a:t>Soyons des chrétiens fervents. Cessons de nous voir séparés les uns des autres. </a:t>
            </a:r>
            <a:endParaRPr lang="en-US" sz="4000" dirty="0" smtClean="0">
              <a:latin typeface="Arial Rounded MT Bold" pitchFamily="34" charset="0"/>
            </a:endParaRPr>
          </a:p>
          <a:p>
            <a:pPr lvl="0" algn="just"/>
            <a:r>
              <a:rPr lang="fr-FR" sz="4000" dirty="0" smtClean="0">
                <a:latin typeface="Arial Rounded MT Bold" pitchFamily="34" charset="0"/>
              </a:rPr>
              <a:t>Dieu a un plan pour toute l’humanité, de nous réunir tous sous la bannière de Christ. </a:t>
            </a:r>
            <a:endParaRPr lang="en-US" sz="4000" dirty="0" smtClean="0">
              <a:latin typeface="Arial Rounded MT Bold" pitchFamily="34" charset="0"/>
            </a:endParaRPr>
          </a:p>
          <a:p>
            <a:pPr lvl="0" algn="just"/>
            <a:r>
              <a:rPr lang="fr-FR" sz="4000" dirty="0" smtClean="0">
                <a:latin typeface="Arial Rounded MT Bold" pitchFamily="34" charset="0"/>
              </a:rPr>
              <a:t>Ne nous asseyons pas attendant le monde de s’écrouler et nous d’être enlever au ciel. </a:t>
            </a:r>
            <a:endParaRPr lang="en-US" sz="4000" dirty="0" smtClean="0">
              <a:latin typeface="Arial Rounded MT Bold" pitchFamily="34" charset="0"/>
            </a:endParaRPr>
          </a:p>
          <a:p>
            <a:pPr lvl="0" algn="just"/>
            <a:r>
              <a:rPr lang="fr-FR" sz="4000" dirty="0" smtClean="0">
                <a:latin typeface="Arial Rounded MT Bold" pitchFamily="34" charset="0"/>
              </a:rPr>
              <a:t>Tant que la terre subsiste, nous devons tendre à nos frères la main d’amitié et de paix que Dieu leur offre.</a:t>
            </a:r>
            <a:endParaRPr lang="en-US" sz="4000" dirty="0" smtClean="0">
              <a:latin typeface="Arial Rounded MT Bold" pitchFamily="34" charset="0"/>
            </a:endParaRPr>
          </a:p>
          <a:p>
            <a:pPr lvl="0" algn="just"/>
            <a:r>
              <a:rPr lang="fr-FR" sz="4000" dirty="0" smtClean="0">
                <a:latin typeface="Arial Rounded MT Bold" pitchFamily="34" charset="0"/>
              </a:rPr>
              <a:t>Nous devons former un seul front contre les forces adverses, invisibles qui nous assaillent et nous divisent pour proclamer partout la Bonne nouvelle du salut, jusqu'à ce que la terre soit remplie de la connaissance de L’Eternel et l’ignorance et les ténèbres soient </a:t>
            </a:r>
            <a:r>
              <a:rPr lang="fr-FR" sz="4000" dirty="0" smtClean="0">
                <a:latin typeface="Arial Rounded MT Bold" pitchFamily="34" charset="0"/>
              </a:rPr>
              <a:t>englouties </a:t>
            </a:r>
            <a:r>
              <a:rPr lang="fr-FR" sz="4000" dirty="0" smtClean="0">
                <a:latin typeface="Arial Rounded MT Bold" pitchFamily="34" charset="0"/>
              </a:rPr>
              <a:t>par la connaissance du vrai Dieu.</a:t>
            </a:r>
            <a:endParaRPr lang="en-US" sz="4000" dirty="0" smtClean="0">
              <a:latin typeface="Arial Rounded MT Bold" pitchFamily="34" charset="0"/>
            </a:endParaRPr>
          </a:p>
          <a:p>
            <a:pPr lvl="0" algn="just"/>
            <a:r>
              <a:rPr lang="fr-FR" sz="4000" dirty="0" smtClean="0">
                <a:latin typeface="Arial Rounded MT Bold" pitchFamily="34" charset="0"/>
              </a:rPr>
              <a:t>Soyons  mes sœurs et frères de bons missionnaires, des portes-lumière, de vrais intercesseurs, pas des prophètes qui s’attendent au malheur. </a:t>
            </a:r>
            <a:endParaRPr lang="en-US" sz="4000" dirty="0" smtClean="0">
              <a:latin typeface="Arial Rounded MT Bold" pitchFamily="34" charset="0"/>
            </a:endParaRPr>
          </a:p>
          <a:p>
            <a:pPr algn="just"/>
            <a:r>
              <a:rPr lang="fr-FR" sz="4000" b="1" dirty="0" smtClean="0">
                <a:latin typeface="Arial Rounded MT Bold" pitchFamily="34" charset="0"/>
              </a:rPr>
              <a:t>Dieu vous bénisse !</a:t>
            </a:r>
            <a:endParaRPr lang="en-US" sz="4000" dirty="0" smtClean="0">
              <a:latin typeface="Arial Rounded MT Bold" pitchFamily="34" charset="0"/>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965</Words>
  <Application>Microsoft Office PowerPoint</Application>
  <PresentationFormat>On-screen Show (4:3)</PresentationFormat>
  <Paragraphs>137</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CHRIST THE ROCK CONGREGATION SUNDAY APRIL 14TH  2024  Sermon by  Pastor Jean Claude Jean 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21ST  2020  Sermon by Pastor Marc E Simeon</dc:title>
  <dc:creator>MARC EDOUARD SIMEON</dc:creator>
  <cp:lastModifiedBy>MARC EDOUARD SIMEON</cp:lastModifiedBy>
  <cp:revision>13</cp:revision>
  <dcterms:created xsi:type="dcterms:W3CDTF">2020-06-20T10:59:17Z</dcterms:created>
  <dcterms:modified xsi:type="dcterms:W3CDTF">2024-04-14T01:15:50Z</dcterms:modified>
</cp:coreProperties>
</file>