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66" r:id="rId2"/>
    <p:sldId id="257" r:id="rId3"/>
    <p:sldId id="479" r:id="rId4"/>
    <p:sldId id="480" r:id="rId5"/>
    <p:sldId id="481" r:id="rId6"/>
    <p:sldId id="482" r:id="rId7"/>
    <p:sldId id="483" r:id="rId8"/>
    <p:sldId id="484" r:id="rId9"/>
    <p:sldId id="485" r:id="rId10"/>
    <p:sldId id="486" r:id="rId11"/>
    <p:sldId id="470" r:id="rId12"/>
    <p:sldId id="487" r:id="rId13"/>
    <p:sldId id="488" r:id="rId14"/>
    <p:sldId id="471" r:id="rId15"/>
    <p:sldId id="489" r:id="rId16"/>
    <p:sldId id="490" r:id="rId17"/>
    <p:sldId id="497" r:id="rId18"/>
    <p:sldId id="491" r:id="rId19"/>
    <p:sldId id="492" r:id="rId20"/>
    <p:sldId id="493" r:id="rId21"/>
    <p:sldId id="494" r:id="rId22"/>
    <p:sldId id="495" r:id="rId23"/>
    <p:sldId id="472" r:id="rId24"/>
    <p:sldId id="498" r:id="rId25"/>
    <p:sldId id="499" r:id="rId26"/>
    <p:sldId id="500" r:id="rId27"/>
    <p:sldId id="501" r:id="rId28"/>
    <p:sldId id="502" r:id="rId29"/>
    <p:sldId id="503" r:id="rId30"/>
    <p:sldId id="504" r:id="rId31"/>
    <p:sldId id="505" r:id="rId32"/>
    <p:sldId id="473" r:id="rId33"/>
    <p:sldId id="506" r:id="rId34"/>
    <p:sldId id="507" r:id="rId35"/>
    <p:sldId id="508" r:id="rId36"/>
    <p:sldId id="509" r:id="rId37"/>
    <p:sldId id="404" r:id="rId38"/>
    <p:sldId id="510" r:id="rId39"/>
    <p:sldId id="511" r:id="rId40"/>
    <p:sldId id="512" r:id="rId41"/>
    <p:sldId id="513" r:id="rId42"/>
    <p:sldId id="514" r:id="rId43"/>
    <p:sldId id="515" r:id="rId44"/>
    <p:sldId id="516" r:id="rId45"/>
    <p:sldId id="517" r:id="rId46"/>
    <p:sldId id="518" r:id="rId47"/>
    <p:sldId id="478" r:id="rId48"/>
    <p:sldId id="519" r:id="rId49"/>
    <p:sldId id="520" r:id="rId50"/>
    <p:sldId id="521" r:id="rId51"/>
    <p:sldId id="522" r:id="rId52"/>
    <p:sldId id="523" r:id="rId53"/>
    <p:sldId id="524"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1236"/>
    <a:srgbClr val="FF99CC"/>
    <a:srgbClr val="0D069A"/>
    <a:srgbClr val="FC0AFC"/>
    <a:srgbClr val="CC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26" autoAdjust="0"/>
  </p:normalViewPr>
  <p:slideViewPr>
    <p:cSldViewPr>
      <p:cViewPr varScale="1">
        <p:scale>
          <a:sx n="64" d="100"/>
          <a:sy n="64" d="100"/>
        </p:scale>
        <p:origin x="-1260" y="-102"/>
      </p:cViewPr>
      <p:guideLst>
        <p:guide orient="horz" pos="2160"/>
        <p:guide pos="2880"/>
      </p:guideLst>
    </p:cSldViewPr>
  </p:slideViewPr>
  <p:outlineViewPr>
    <p:cViewPr>
      <p:scale>
        <a:sx n="33" d="100"/>
        <a:sy n="33" d="100"/>
      </p:scale>
      <p:origin x="48" y="1171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3/25/2024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3/25/2024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3/25/2024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3/25/2024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3/25/2024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3/25/2024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3/25/2024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3/25/2024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99CC"/>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MARCH 31</a:t>
            </a:r>
            <a:r>
              <a:rPr lang="en-US" b="1" baseline="30000" dirty="0" smtClean="0">
                <a:solidFill>
                  <a:schemeClr val="tx1"/>
                </a:solidFill>
              </a:rPr>
              <a:t>ST</a:t>
            </a:r>
            <a:r>
              <a:rPr lang="en-US" b="1" dirty="0" smtClean="0">
                <a:solidFill>
                  <a:schemeClr val="tx1"/>
                </a:solidFill>
              </a:rPr>
              <a:t> </a:t>
            </a:r>
            <a:r>
              <a:rPr lang="en-US" b="1" dirty="0" smtClean="0">
                <a:solidFill>
                  <a:schemeClr val="tx1"/>
                </a:solidFill>
              </a:rPr>
              <a:t> 2024 </a:t>
            </a:r>
            <a:r>
              <a:rPr lang="en-US" b="1" dirty="0" smtClean="0">
                <a:solidFill>
                  <a:schemeClr val="tx1"/>
                </a:solidFill>
              </a:rPr>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rgbClr val="00B0F0"/>
          </a:solidFill>
        </p:spPr>
        <p:style>
          <a:lnRef idx="3">
            <a:schemeClr val="lt1"/>
          </a:lnRef>
          <a:fillRef idx="1">
            <a:schemeClr val="dk1"/>
          </a:fillRef>
          <a:effectRef idx="1">
            <a:schemeClr val="dk1"/>
          </a:effectRef>
          <a:fontRef idx="minor">
            <a:schemeClr val="lt1"/>
          </a:fontRef>
        </p:style>
        <p:txBody>
          <a:bodyPr>
            <a:normAutofit fontScale="77500" lnSpcReduction="20000"/>
          </a:bodyPr>
          <a:lstStyle/>
          <a:p>
            <a:r>
              <a:rPr lang="en-US" sz="5400" b="1" dirty="0" smtClean="0">
                <a:solidFill>
                  <a:schemeClr val="tx1"/>
                </a:solidFill>
              </a:rPr>
              <a:t>THE CROSS OF JESUS CHRIST IS THE GREATEST EXHIBITION OF THE LOVE OF GOD TOWARD MANKIND</a:t>
            </a:r>
            <a:endParaRPr lang="en-US" sz="5400" dirty="0" smtClean="0">
              <a:solidFill>
                <a:schemeClr val="tx1"/>
              </a:solidFill>
            </a:endParaRPr>
          </a:p>
          <a:p>
            <a:r>
              <a:rPr lang="fr-FR" sz="5400" b="1" dirty="0" smtClean="0">
                <a:solidFill>
                  <a:schemeClr val="bg1"/>
                </a:solidFill>
              </a:rPr>
              <a:t>LA CROIX DE JESUS CHRIST EST LA PLUS GRANDE EXHIBITION DE L’AMOUR DE DIEU ENVERS L’HUMANITÉ</a:t>
            </a:r>
            <a:endParaRPr lang="en-US" sz="5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000" dirty="0" smtClean="0">
                <a:solidFill>
                  <a:srgbClr val="FF0000"/>
                </a:solidFill>
                <a:latin typeface="Arial Rounded MT Bold" pitchFamily="34" charset="0"/>
              </a:rPr>
              <a:t>INTRODUCTION</a:t>
            </a:r>
          </a:p>
          <a:p>
            <a:pPr lvl="0" algn="just"/>
            <a:r>
              <a:rPr lang="en-US" sz="4000" dirty="0" smtClean="0">
                <a:solidFill>
                  <a:srgbClr val="0D069A"/>
                </a:solidFill>
                <a:latin typeface="Arial Rounded MT Bold" pitchFamily="34" charset="0"/>
              </a:rPr>
              <a:t>People in the world generally have negative views about God due to the influence of the devil.</a:t>
            </a:r>
          </a:p>
          <a:p>
            <a:pPr lvl="0" algn="just"/>
            <a:r>
              <a:rPr lang="en-US" sz="4000" dirty="0" smtClean="0">
                <a:solidFill>
                  <a:srgbClr val="FF0000"/>
                </a:solidFill>
                <a:latin typeface="Arial Rounded MT Bold" pitchFamily="34" charset="0"/>
              </a:rPr>
              <a:t>People hold God responsible for all that goes wrong in this world.</a:t>
            </a:r>
          </a:p>
          <a:p>
            <a:pPr lvl="0" algn="just"/>
            <a:r>
              <a:rPr lang="en-US" sz="4000" dirty="0" smtClean="0">
                <a:solidFill>
                  <a:srgbClr val="0D069A"/>
                </a:solidFill>
                <a:latin typeface="Arial Rounded MT Bold" pitchFamily="34" charset="0"/>
              </a:rPr>
              <a:t>Some think that God just carelessly created us and dumped us on this planet to devour one another</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Some </a:t>
            </a:r>
            <a:r>
              <a:rPr lang="en-US" sz="4000" dirty="0" smtClean="0">
                <a:solidFill>
                  <a:srgbClr val="0D069A"/>
                </a:solidFill>
                <a:latin typeface="Arial Rounded MT Bold" pitchFamily="34" charset="0"/>
              </a:rPr>
              <a:t>see God as the source of all their personal misfortunes in life.</a:t>
            </a:r>
          </a:p>
          <a:p>
            <a:pPr lvl="0" algn="just"/>
            <a:r>
              <a:rPr lang="en-US" sz="4000" dirty="0" smtClean="0">
                <a:solidFill>
                  <a:srgbClr val="FF0000"/>
                </a:solidFill>
                <a:latin typeface="Arial Rounded MT Bold" pitchFamily="34" charset="0"/>
              </a:rPr>
              <a:t>Some see God as an irrational, demanding and angry being, who takes pleasure in making people suffer.</a:t>
            </a:r>
          </a:p>
          <a:p>
            <a:pPr lvl="0" algn="just"/>
            <a:r>
              <a:rPr lang="en-US" sz="4000" dirty="0" smtClean="0">
                <a:solidFill>
                  <a:srgbClr val="0D069A"/>
                </a:solidFill>
                <a:latin typeface="Arial Rounded MT Bold" pitchFamily="34" charset="0"/>
              </a:rPr>
              <a:t>Some think of God as a partial being, who only cares about one group, or one race of people</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Some </a:t>
            </a:r>
            <a:r>
              <a:rPr lang="en-US" sz="4000" dirty="0" smtClean="0">
                <a:solidFill>
                  <a:srgbClr val="0D069A"/>
                </a:solidFill>
                <a:latin typeface="Arial Rounded MT Bold" pitchFamily="34" charset="0"/>
              </a:rPr>
              <a:t>others see God as a weak entity that is unable to keep his creation in order. </a:t>
            </a:r>
          </a:p>
          <a:p>
            <a:pPr lvl="0" algn="just"/>
            <a:r>
              <a:rPr lang="en-US" sz="4000" dirty="0" smtClean="0">
                <a:solidFill>
                  <a:srgbClr val="FF0000"/>
                </a:solidFill>
                <a:latin typeface="Arial Rounded MT Bold" pitchFamily="34" charset="0"/>
              </a:rPr>
              <a:t>It hurts God deeply to be portrayed as a loveless and purposeless creator by the very human race that He loves so passionately. </a:t>
            </a:r>
          </a:p>
          <a:p>
            <a:pPr lvl="0" algn="just"/>
            <a:r>
              <a:rPr lang="en-US" sz="4000" dirty="0" smtClean="0">
                <a:solidFill>
                  <a:srgbClr val="0D069A"/>
                </a:solidFill>
                <a:latin typeface="Arial Rounded MT Bold" pitchFamily="34" charset="0"/>
              </a:rPr>
              <a:t>God was blackmailed by one of His most trusted servants in a failed attempt of a coup-d’état.</a:t>
            </a:r>
          </a:p>
          <a:p>
            <a:pPr lvl="0"/>
            <a:endParaRPr lang="en-US" sz="4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In </a:t>
            </a:r>
            <a:r>
              <a:rPr lang="en-US" sz="4000" dirty="0" smtClean="0">
                <a:solidFill>
                  <a:srgbClr val="0D069A"/>
                </a:solidFill>
                <a:latin typeface="Arial Rounded MT Bold" pitchFamily="34" charset="0"/>
              </a:rPr>
              <a:t>every blackmail situation, the blackmailer makes unreasonable demands less he causes greater damages.</a:t>
            </a:r>
          </a:p>
          <a:p>
            <a:pPr lvl="0" algn="just"/>
            <a:r>
              <a:rPr lang="en-US" sz="4000" dirty="0" smtClean="0">
                <a:solidFill>
                  <a:srgbClr val="FF0000"/>
                </a:solidFill>
                <a:latin typeface="Arial Rounded MT Bold" pitchFamily="34" charset="0"/>
              </a:rPr>
              <a:t>A blackmailer and a kidnaper use the same tactics. “Give me what I want or I will kill your loved one.” “Give me what I want or I will ruin your reputation.” </a:t>
            </a:r>
          </a:p>
          <a:p>
            <a:pPr lvl="0">
              <a:buNone/>
            </a:pPr>
            <a:endParaRPr lang="en-US" sz="4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Since </a:t>
            </a:r>
            <a:r>
              <a:rPr lang="en-US" sz="4000" dirty="0" smtClean="0">
                <a:solidFill>
                  <a:srgbClr val="0D069A"/>
                </a:solidFill>
                <a:latin typeface="Arial Rounded MT Bold" pitchFamily="34" charset="0"/>
              </a:rPr>
              <a:t>God would never adhere to the demands of the devil, He ended up paying the full price of character assassination from the devil.</a:t>
            </a:r>
          </a:p>
          <a:p>
            <a:pPr lvl="0" algn="just"/>
            <a:r>
              <a:rPr lang="en-US" sz="4000" dirty="0" smtClean="0">
                <a:solidFill>
                  <a:srgbClr val="FF0000"/>
                </a:solidFill>
                <a:latin typeface="Arial Rounded MT Bold" pitchFamily="34" charset="0"/>
              </a:rPr>
              <a:t>God is being alienated to His creation because he is blackmailed and because humanity is being kidnapped by the devil.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D069A"/>
                </a:solidFill>
                <a:latin typeface="Arial Rounded MT Bold" pitchFamily="34" charset="0"/>
              </a:rPr>
              <a:t>Since </a:t>
            </a:r>
            <a:r>
              <a:rPr lang="en-US" sz="4400" dirty="0" smtClean="0">
                <a:solidFill>
                  <a:srgbClr val="0D069A"/>
                </a:solidFill>
                <a:latin typeface="Arial Rounded MT Bold" pitchFamily="34" charset="0"/>
              </a:rPr>
              <a:t>the fall in the Garden of Eden, God has never stopped working on a plan of redemption to regain the human race.</a:t>
            </a:r>
          </a:p>
          <a:p>
            <a:pPr lvl="0" algn="just"/>
            <a:r>
              <a:rPr lang="en-US" sz="4400" dirty="0" smtClean="0">
                <a:solidFill>
                  <a:srgbClr val="FF0000"/>
                </a:solidFill>
                <a:latin typeface="Arial Rounded MT Bold" pitchFamily="34" charset="0"/>
              </a:rPr>
              <a:t>In the Old Testament God allowed a system of sacrifice of animal to temporarily cover the sins of repentant sinners.</a:t>
            </a:r>
          </a:p>
          <a:p>
            <a:pPr lvl="0">
              <a:buNone/>
            </a:pPr>
            <a:endParaRPr lang="en-US"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The </a:t>
            </a:r>
            <a:r>
              <a:rPr lang="en-US" sz="4000" dirty="0" smtClean="0">
                <a:solidFill>
                  <a:srgbClr val="0D069A"/>
                </a:solidFill>
                <a:latin typeface="Arial Rounded MT Bold" pitchFamily="34" charset="0"/>
              </a:rPr>
              <a:t>Cross of Jesus Christ is the ultimate sacrifice that God could ever make in order to secure you and I back to his family.</a:t>
            </a:r>
          </a:p>
          <a:p>
            <a:pPr lvl="0" algn="just"/>
            <a:r>
              <a:rPr lang="en-US" sz="4000" dirty="0" smtClean="0">
                <a:solidFill>
                  <a:srgbClr val="FF0000"/>
                </a:solidFill>
                <a:latin typeface="Arial Rounded MT Bold" pitchFamily="34" charset="0"/>
              </a:rPr>
              <a:t>Easter is part of the redemptive effort of God to restore order in His creation in all aspects</a:t>
            </a:r>
            <a:r>
              <a:rPr lang="en-US" sz="4000" dirty="0" smtClean="0">
                <a:solidFill>
                  <a:srgbClr val="FF0000"/>
                </a:solidFill>
                <a:latin typeface="Arial Rounded MT Bold" pitchFamily="34" charset="0"/>
              </a:rPr>
              <a:t>.</a:t>
            </a:r>
          </a:p>
          <a:p>
            <a:pPr lvl="0" algn="just"/>
            <a:r>
              <a:rPr lang="en-US" sz="4000" dirty="0" smtClean="0">
                <a:solidFill>
                  <a:srgbClr val="0D069A"/>
                </a:solidFill>
                <a:latin typeface="Arial Rounded MT Bold" pitchFamily="34" charset="0"/>
              </a:rPr>
              <a:t>When Jesus died it was not to make a tribute to Satan, but to satisfy the justice of God.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000" dirty="0" smtClean="0">
                <a:solidFill>
                  <a:srgbClr val="0D069A"/>
                </a:solidFill>
                <a:latin typeface="Arial Rounded MT Bold" pitchFamily="34" charset="0"/>
              </a:rPr>
              <a:t>The </a:t>
            </a:r>
            <a:r>
              <a:rPr lang="en-US" sz="4000" dirty="0" smtClean="0">
                <a:solidFill>
                  <a:srgbClr val="0D069A"/>
                </a:solidFill>
                <a:latin typeface="Arial Rounded MT Bold" pitchFamily="34" charset="0"/>
              </a:rPr>
              <a:t>Cross of Jesus Christ is the ultimate sacrifice that God could ever make in order to secure you and I back to his family.</a:t>
            </a:r>
          </a:p>
          <a:p>
            <a:pPr lvl="0" algn="just"/>
            <a:r>
              <a:rPr lang="en-US" sz="4000" dirty="0" smtClean="0">
                <a:solidFill>
                  <a:srgbClr val="0D069A"/>
                </a:solidFill>
                <a:latin typeface="Arial Rounded MT Bold" pitchFamily="34" charset="0"/>
              </a:rPr>
              <a:t>Easter is part of the redemptive effort of God to restore order in His creation in all aspects.</a:t>
            </a:r>
          </a:p>
          <a:p>
            <a:pPr lvl="0" algn="just"/>
            <a:r>
              <a:rPr lang="en-US" sz="4000" dirty="0" smtClean="0">
                <a:solidFill>
                  <a:srgbClr val="0D069A"/>
                </a:solidFill>
                <a:latin typeface="Arial Rounded MT Bold" pitchFamily="34" charset="0"/>
              </a:rPr>
              <a:t>When Jesus died it was not to make a tribute to Satan, but to satisfy the justice of </a:t>
            </a:r>
            <a:r>
              <a:rPr lang="en-US" sz="4000" dirty="0" smtClean="0">
                <a:solidFill>
                  <a:srgbClr val="0D069A"/>
                </a:solidFill>
                <a:latin typeface="Arial Rounded MT Bold" pitchFamily="34" charset="0"/>
              </a:rPr>
              <a:t>God.</a:t>
            </a:r>
          </a:p>
          <a:p>
            <a:pPr lvl="0" algn="just"/>
            <a:r>
              <a:rPr lang="en-US" sz="1800" dirty="0" smtClean="0">
                <a:solidFill>
                  <a:srgbClr val="0D069A"/>
                </a:solidFill>
                <a:latin typeface="Arial Rounded MT Bold" pitchFamily="34" charset="0"/>
              </a:rPr>
              <a:t>Today</a:t>
            </a:r>
            <a:r>
              <a:rPr lang="en-US" sz="1800" dirty="0" smtClean="0">
                <a:solidFill>
                  <a:srgbClr val="0D069A"/>
                </a:solidFill>
                <a:latin typeface="Arial Rounded MT Bold" pitchFamily="34" charset="0"/>
              </a:rPr>
              <a:t>, I would like to make three points in my message (1) THE NECESSITY OF THE CROSS OF JESUS CHRIST, (2) THE BENEFITS OF THE CROSS OF JESUS CHRIST, (3) THE SIGNIFICANCE OF THE RESURRECTION OF JESUS CHRIST.</a:t>
            </a:r>
          </a:p>
          <a:p>
            <a:pPr lvl="0"/>
            <a:endParaRPr lang="en-US" sz="4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Today</a:t>
            </a:r>
            <a:r>
              <a:rPr lang="en-US" sz="4000" dirty="0" smtClean="0">
                <a:solidFill>
                  <a:srgbClr val="0D069A"/>
                </a:solidFill>
                <a:latin typeface="Arial Rounded MT Bold" pitchFamily="34" charset="0"/>
              </a:rPr>
              <a:t>, </a:t>
            </a:r>
            <a:r>
              <a:rPr lang="en-US" sz="4000" dirty="0" smtClean="0">
                <a:solidFill>
                  <a:srgbClr val="0D069A"/>
                </a:solidFill>
                <a:latin typeface="Arial Rounded MT Bold" pitchFamily="34" charset="0"/>
              </a:rPr>
              <a:t>by the grace of God, I </a:t>
            </a:r>
            <a:r>
              <a:rPr lang="en-US" sz="4000" dirty="0" smtClean="0">
                <a:solidFill>
                  <a:srgbClr val="0D069A"/>
                </a:solidFill>
                <a:latin typeface="Arial Rounded MT Bold" pitchFamily="34" charset="0"/>
              </a:rPr>
              <a:t>would like to </a:t>
            </a:r>
            <a:r>
              <a:rPr lang="en-US" sz="4000" dirty="0" smtClean="0">
                <a:solidFill>
                  <a:srgbClr val="0D069A"/>
                </a:solidFill>
                <a:latin typeface="Arial Rounded MT Bold" pitchFamily="34" charset="0"/>
              </a:rPr>
              <a:t>advance </a:t>
            </a:r>
            <a:r>
              <a:rPr lang="en-US" sz="4000" dirty="0" smtClean="0">
                <a:solidFill>
                  <a:srgbClr val="0D069A"/>
                </a:solidFill>
                <a:latin typeface="Arial Rounded MT Bold" pitchFamily="34" charset="0"/>
              </a:rPr>
              <a:t>three points in my </a:t>
            </a:r>
            <a:r>
              <a:rPr lang="en-US" sz="4000" dirty="0" smtClean="0">
                <a:solidFill>
                  <a:srgbClr val="0D069A"/>
                </a:solidFill>
                <a:latin typeface="Arial Rounded MT Bold" pitchFamily="34" charset="0"/>
              </a:rPr>
              <a:t>message. </a:t>
            </a:r>
          </a:p>
          <a:p>
            <a:pPr lvl="0" algn="just">
              <a:buNone/>
            </a:pPr>
            <a:r>
              <a:rPr lang="en-US" sz="4000" dirty="0" smtClean="0">
                <a:solidFill>
                  <a:srgbClr val="FF0000"/>
                </a:solidFill>
                <a:latin typeface="Arial Rounded MT Bold" pitchFamily="34" charset="0"/>
              </a:rPr>
              <a:t>1</a:t>
            </a:r>
            <a:r>
              <a:rPr lang="en-US" sz="4000" dirty="0" smtClean="0">
                <a:solidFill>
                  <a:srgbClr val="FF0000"/>
                </a:solidFill>
                <a:latin typeface="Arial Rounded MT Bold" pitchFamily="34" charset="0"/>
              </a:rPr>
              <a:t>) THE NECESSITY OF THE CROSS OF JESUS CHRIST, </a:t>
            </a:r>
            <a:endParaRPr lang="en-US" sz="4000" dirty="0" smtClean="0">
              <a:solidFill>
                <a:srgbClr val="FF0000"/>
              </a:solidFill>
              <a:latin typeface="Arial Rounded MT Bold" pitchFamily="34" charset="0"/>
            </a:endParaRPr>
          </a:p>
          <a:p>
            <a:pPr lvl="0" algn="just">
              <a:buNone/>
            </a:pPr>
            <a:r>
              <a:rPr lang="en-US" sz="4000" dirty="0" smtClean="0">
                <a:solidFill>
                  <a:srgbClr val="0D069A"/>
                </a:solidFill>
                <a:latin typeface="Arial Rounded MT Bold" pitchFamily="34" charset="0"/>
              </a:rPr>
              <a:t>2</a:t>
            </a:r>
            <a:r>
              <a:rPr lang="en-US" sz="4000" dirty="0" smtClean="0">
                <a:solidFill>
                  <a:srgbClr val="0D069A"/>
                </a:solidFill>
                <a:latin typeface="Arial Rounded MT Bold" pitchFamily="34" charset="0"/>
              </a:rPr>
              <a:t>) THE BENEFITS OF THE CROSS OF JESUS CHRIST, </a:t>
            </a:r>
            <a:endParaRPr lang="en-US" sz="4000" dirty="0" smtClean="0">
              <a:solidFill>
                <a:srgbClr val="0D069A"/>
              </a:solidFill>
              <a:latin typeface="Arial Rounded MT Bold" pitchFamily="34" charset="0"/>
            </a:endParaRPr>
          </a:p>
          <a:p>
            <a:pPr lvl="0" algn="just">
              <a:buNone/>
            </a:pPr>
            <a:r>
              <a:rPr lang="en-US" sz="4000" dirty="0" smtClean="0">
                <a:solidFill>
                  <a:srgbClr val="FF0000"/>
                </a:solidFill>
                <a:latin typeface="Arial Rounded MT Bold" pitchFamily="34" charset="0"/>
              </a:rPr>
              <a:t>3</a:t>
            </a:r>
            <a:r>
              <a:rPr lang="en-US" sz="4000" dirty="0" smtClean="0">
                <a:solidFill>
                  <a:srgbClr val="FF0000"/>
                </a:solidFill>
                <a:latin typeface="Arial Rounded MT Bold" pitchFamily="34" charset="0"/>
              </a:rPr>
              <a:t>) THE SIGNIFICANCE OF THE RESURRECTION OF JESUS CHRIST.</a:t>
            </a:r>
          </a:p>
          <a:p>
            <a:pPr lvl="0"/>
            <a:endParaRPr lang="en-US" sz="4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latin typeface="Arial Rounded MT Bold" pitchFamily="34" charset="0"/>
              </a:rPr>
              <a:t>John </a:t>
            </a:r>
            <a:r>
              <a:rPr lang="en-US" sz="4000" dirty="0" smtClean="0">
                <a:latin typeface="Arial Rounded MT Bold" pitchFamily="34" charset="0"/>
              </a:rPr>
              <a:t>3:16 "For God so loved the world that He gave His only begotten Son, that whoever believes in Him should not perish but have everlasting life. </a:t>
            </a:r>
            <a:r>
              <a:rPr lang="fr-FR" sz="4000" dirty="0" smtClean="0">
                <a:latin typeface="Arial Rounded MT Bold" pitchFamily="34" charset="0"/>
              </a:rPr>
              <a:t>(NKJV)</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16 Car Dieu a tant aimé le monde qu'il a donné son Fils unique, afin que quiconque croit en lui ne périsse point, mais qu'il ait la vie éternelle. </a:t>
            </a:r>
            <a:r>
              <a:rPr lang="en-US" sz="4000" dirty="0" smtClean="0">
                <a:solidFill>
                  <a:srgbClr val="C00000"/>
                </a:solidFill>
                <a:latin typeface="Arial Rounded MT Bold" pitchFamily="34" charset="0"/>
              </a:rPr>
              <a:t>(</a:t>
            </a:r>
            <a:r>
              <a:rPr lang="en-US" sz="4000" dirty="0" smtClean="0">
                <a:solidFill>
                  <a:srgbClr val="C00000"/>
                </a:solidFill>
                <a:latin typeface="Arial Rounded MT Bold" pitchFamily="34" charset="0"/>
              </a:rPr>
              <a:t>LSV</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000" dirty="0" smtClean="0">
                <a:solidFill>
                  <a:srgbClr val="C00000"/>
                </a:solidFill>
                <a:latin typeface="Arial Rounded MT Bold" pitchFamily="34" charset="0"/>
              </a:rPr>
              <a:t>Colossians 1:19-20</a:t>
            </a:r>
          </a:p>
          <a:p>
            <a:pPr algn="just"/>
            <a:r>
              <a:rPr lang="en-US" sz="4000" dirty="0" smtClean="0">
                <a:latin typeface="Arial Rounded MT Bold" pitchFamily="34" charset="0"/>
              </a:rPr>
              <a:t>19 </a:t>
            </a:r>
            <a:r>
              <a:rPr lang="en-US" sz="4000" dirty="0" smtClean="0">
                <a:latin typeface="Arial Rounded MT Bold" pitchFamily="34" charset="0"/>
              </a:rPr>
              <a:t>For it pleased the Father that in Him all the fullness should dwell,</a:t>
            </a:r>
          </a:p>
          <a:p>
            <a:pPr algn="just"/>
            <a:r>
              <a:rPr lang="en-US" sz="4000" dirty="0" smtClean="0">
                <a:solidFill>
                  <a:srgbClr val="C00000"/>
                </a:solidFill>
                <a:latin typeface="Arial Rounded MT Bold" pitchFamily="34" charset="0"/>
              </a:rPr>
              <a:t> 20 and by Him to reconcile all things to Himself, by Him, whether things on earth or things in heaven, having made peace through the blood of His cross</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Col </a:t>
            </a:r>
            <a:r>
              <a:rPr lang="fr-FR" sz="4000" dirty="0" smtClean="0">
                <a:latin typeface="Arial Rounded MT Bold" pitchFamily="34" charset="0"/>
              </a:rPr>
              <a:t>1:19 Car Dieu a voulu que toute plénitude habitât en lui;</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 20 il a voulu par lui réconcilier tout avec lui-même, tant ce qui est sur la terre que ce qui est dans les cieux, en faisant la paix par lui, par le sang de sa croix.</a:t>
            </a:r>
            <a:endParaRPr lang="en-US" sz="40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en-US" sz="4000" dirty="0" smtClean="0">
                <a:solidFill>
                  <a:srgbClr val="0D069A"/>
                </a:solidFill>
                <a:latin typeface="Arial Rounded MT Bold" pitchFamily="34" charset="0"/>
              </a:rPr>
              <a:t>THE NECESSITY OF THE CROSS OF JESUS CHRIST</a:t>
            </a:r>
          </a:p>
          <a:p>
            <a:pPr algn="just"/>
            <a:r>
              <a:rPr lang="fr-FR" sz="4000" dirty="0" err="1" smtClean="0">
                <a:latin typeface="Arial Rounded MT Bold" pitchFamily="34" charset="0"/>
              </a:rPr>
              <a:t>Heb</a:t>
            </a:r>
            <a:r>
              <a:rPr lang="fr-FR" sz="4000" dirty="0" smtClean="0">
                <a:latin typeface="Arial Rounded MT Bold" pitchFamily="34" charset="0"/>
              </a:rPr>
              <a:t> 9:22 Et presque tout, d'après la loi, est purifié avec du sang, et sans effusion de sang il n'y a pas de pardon. </a:t>
            </a:r>
            <a:r>
              <a:rPr lang="en-US" sz="4000" dirty="0" smtClean="0">
                <a:latin typeface="Arial Rounded MT Bold" pitchFamily="34" charset="0"/>
              </a:rPr>
              <a:t>(LSV)</a:t>
            </a:r>
          </a:p>
          <a:p>
            <a:pPr algn="just"/>
            <a:r>
              <a:rPr lang="en-US" sz="4000" dirty="0" smtClean="0">
                <a:latin typeface="Arial Rounded MT Bold" pitchFamily="34" charset="0"/>
              </a:rPr>
              <a:t> </a:t>
            </a:r>
            <a:r>
              <a:rPr lang="en-US" sz="4000" dirty="0" smtClean="0">
                <a:solidFill>
                  <a:srgbClr val="0D069A"/>
                </a:solidFill>
                <a:latin typeface="Arial Rounded MT Bold" pitchFamily="34" charset="0"/>
              </a:rPr>
              <a:t>22 And according to the law almost all things are purified with blood, and without shedding of blood there is no remission. </a:t>
            </a:r>
            <a:r>
              <a:rPr lang="fr-FR" sz="4000" dirty="0" smtClean="0">
                <a:solidFill>
                  <a:srgbClr val="0D069A"/>
                </a:solidFill>
                <a:latin typeface="Arial Rounded MT Bold" pitchFamily="34" charset="0"/>
              </a:rPr>
              <a:t>(NKJV</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smtClean="0">
                <a:latin typeface="Arial Rounded MT Bold" pitchFamily="34" charset="0"/>
              </a:rPr>
              <a:t>Le </a:t>
            </a:r>
            <a:r>
              <a:rPr lang="fr-FR" sz="4000" dirty="0" smtClean="0">
                <a:latin typeface="Arial Rounded MT Bold" pitchFamily="34" charset="0"/>
              </a:rPr>
              <a:t>17:11 Car l'âme de la chair est dans le sang. Je vous l'ai donné sur l'autel, afin qu'il servît d'expiation pour vos âmes, car c'est par l'âme que le sang fait l'expiation. </a:t>
            </a:r>
            <a:r>
              <a:rPr lang="en-US" sz="4000" dirty="0" smtClean="0">
                <a:latin typeface="Arial Rounded MT Bold" pitchFamily="34" charset="0"/>
              </a:rPr>
              <a:t>(LSV)</a:t>
            </a:r>
          </a:p>
          <a:p>
            <a:pPr algn="just"/>
            <a:r>
              <a:rPr lang="en-US" sz="4000" dirty="0" smtClean="0">
                <a:latin typeface="Arial Rounded MT Bold" pitchFamily="34" charset="0"/>
              </a:rPr>
              <a:t> </a:t>
            </a:r>
            <a:r>
              <a:rPr lang="en-US" sz="4000" dirty="0" smtClean="0">
                <a:solidFill>
                  <a:srgbClr val="0D069A"/>
                </a:solidFill>
                <a:latin typeface="Arial Rounded MT Bold" pitchFamily="34" charset="0"/>
              </a:rPr>
              <a:t>11 'For the life of the flesh is in the blood, and I have given it to you upon the altar to make atonement for your souls; for it is the blood that makes atonement for the soul.' </a:t>
            </a:r>
            <a:r>
              <a:rPr lang="fr-FR" sz="4000" dirty="0" smtClean="0">
                <a:solidFill>
                  <a:srgbClr val="0D069A"/>
                </a:solidFill>
                <a:latin typeface="Arial Rounded MT Bold" pitchFamily="34" charset="0"/>
              </a:rPr>
              <a:t>(NKJV</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 </a:t>
            </a:r>
            <a:r>
              <a:rPr lang="fr-FR" sz="4400" dirty="0" err="1" smtClean="0">
                <a:latin typeface="Arial Rounded MT Bold" pitchFamily="34" charset="0"/>
              </a:rPr>
              <a:t>Ro</a:t>
            </a:r>
            <a:r>
              <a:rPr lang="fr-FR" sz="4400" dirty="0" smtClean="0">
                <a:latin typeface="Arial Rounded MT Bold" pitchFamily="34" charset="0"/>
              </a:rPr>
              <a:t> </a:t>
            </a:r>
            <a:r>
              <a:rPr lang="fr-FR" sz="4400" dirty="0" smtClean="0">
                <a:latin typeface="Arial Rounded MT Bold" pitchFamily="34" charset="0"/>
              </a:rPr>
              <a:t>3:25 </a:t>
            </a:r>
            <a:endParaRPr lang="fr-FR" sz="4400" dirty="0" smtClean="0">
              <a:latin typeface="Arial Rounded MT Bold" pitchFamily="34" charset="0"/>
            </a:endParaRPr>
          </a:p>
          <a:p>
            <a:pPr algn="just"/>
            <a:r>
              <a:rPr lang="fr-FR" sz="4400" dirty="0" smtClean="0">
                <a:latin typeface="Arial Rounded MT Bold" pitchFamily="34" charset="0"/>
              </a:rPr>
              <a:t>C'est </a:t>
            </a:r>
            <a:r>
              <a:rPr lang="fr-FR" sz="4400" dirty="0" smtClean="0">
                <a:latin typeface="Arial Rounded MT Bold" pitchFamily="34" charset="0"/>
              </a:rPr>
              <a:t>lui que Dieu a destiné, par son sang, à être, pour ceux qui croiraient victime propitiatoire, afin de montrer sa justice, parce qu'il avait laissé impunis les péchés commis auparavant, au temps de sa patience, afin, dis-je, </a:t>
            </a:r>
            <a:r>
              <a:rPr lang="fr-FR" sz="4400" dirty="0" smtClean="0">
                <a:latin typeface="Arial Rounded MT Bold" pitchFamily="34" charset="0"/>
              </a:rPr>
              <a:t>(LSV)</a:t>
            </a:r>
            <a:endParaRPr lang="en-US" sz="44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 </a:t>
            </a:r>
            <a:r>
              <a:rPr lang="fr-FR" sz="4400" dirty="0" err="1" smtClean="0">
                <a:latin typeface="Arial Rounded MT Bold" pitchFamily="34" charset="0"/>
              </a:rPr>
              <a:t>Ro</a:t>
            </a:r>
            <a:r>
              <a:rPr lang="fr-FR" sz="4400" dirty="0" smtClean="0">
                <a:latin typeface="Arial Rounded MT Bold" pitchFamily="34" charset="0"/>
              </a:rPr>
              <a:t> 3:25</a:t>
            </a:r>
            <a:r>
              <a:rPr lang="en-US" sz="4400" dirty="0" smtClean="0">
                <a:latin typeface="Arial Rounded MT Bold" pitchFamily="34" charset="0"/>
              </a:rPr>
              <a:t> </a:t>
            </a:r>
          </a:p>
          <a:p>
            <a:pPr algn="just"/>
            <a:r>
              <a:rPr lang="en-US" sz="4400" dirty="0" smtClean="0">
                <a:solidFill>
                  <a:srgbClr val="0D069A"/>
                </a:solidFill>
                <a:latin typeface="Arial Rounded MT Bold" pitchFamily="34" charset="0"/>
              </a:rPr>
              <a:t>W</a:t>
            </a:r>
            <a:r>
              <a:rPr lang="en-US" sz="4400" dirty="0" smtClean="0">
                <a:solidFill>
                  <a:srgbClr val="0D069A"/>
                </a:solidFill>
                <a:latin typeface="Arial Rounded MT Bold" pitchFamily="34" charset="0"/>
              </a:rPr>
              <a:t>hom </a:t>
            </a:r>
            <a:r>
              <a:rPr lang="en-US" sz="4400" dirty="0" smtClean="0">
                <a:solidFill>
                  <a:srgbClr val="0D069A"/>
                </a:solidFill>
                <a:latin typeface="Arial Rounded MT Bold" pitchFamily="34" charset="0"/>
              </a:rPr>
              <a:t>God set forth as a propitiation by His blood, through faith, to demonstrate His righteousness, because in His forbearance God had passed over the sins that were previously committed</a:t>
            </a:r>
            <a:r>
              <a:rPr lang="en-US" sz="4400" dirty="0" smtClean="0">
                <a:solidFill>
                  <a:srgbClr val="0D069A"/>
                </a:solidFill>
                <a:latin typeface="Arial Rounded MT Bold" pitchFamily="34" charset="0"/>
              </a:rPr>
              <a:t>, </a:t>
            </a:r>
            <a:r>
              <a:rPr lang="en-US" sz="4400" dirty="0" smtClean="0">
                <a:latin typeface="Arial Rounded MT Bold" pitchFamily="34" charset="0"/>
              </a:rPr>
              <a:t>(NKJV)</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smtClean="0">
                <a:latin typeface="Arial Rounded MT Bold" pitchFamily="34" charset="0"/>
              </a:rPr>
              <a:t>Jesus </a:t>
            </a:r>
            <a:r>
              <a:rPr lang="en-US" sz="4000" dirty="0" smtClean="0">
                <a:latin typeface="Arial Rounded MT Bold" pitchFamily="34" charset="0"/>
              </a:rPr>
              <a:t>came fully aware of the cost of the mission.</a:t>
            </a:r>
          </a:p>
          <a:p>
            <a:pPr lvl="0" algn="just"/>
            <a:r>
              <a:rPr lang="en-US" sz="4000" dirty="0" smtClean="0">
                <a:solidFill>
                  <a:srgbClr val="0D069A"/>
                </a:solidFill>
                <a:latin typeface="Arial Rounded MT Bold" pitchFamily="34" charset="0"/>
              </a:rPr>
              <a:t>Jesus came on earth to fulfill a Mission Impossible Assignment.</a:t>
            </a:r>
          </a:p>
          <a:p>
            <a:pPr lvl="0" algn="just"/>
            <a:r>
              <a:rPr lang="en-US" sz="4000" dirty="0" smtClean="0">
                <a:latin typeface="Arial Rounded MT Bold" pitchFamily="34" charset="0"/>
              </a:rPr>
              <a:t>Jesus came on earth to rescue mankind from the dominion of Satan.</a:t>
            </a:r>
          </a:p>
          <a:p>
            <a:pPr lvl="0" algn="just"/>
            <a:r>
              <a:rPr lang="en-US" sz="4000" dirty="0" smtClean="0">
                <a:solidFill>
                  <a:srgbClr val="0D069A"/>
                </a:solidFill>
                <a:latin typeface="Arial Rounded MT Bold" pitchFamily="34" charset="0"/>
              </a:rPr>
              <a:t>Jesus came on earth to replace the first Adam from whom the dominion was easily taken by the devil</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Jesus </a:t>
            </a:r>
            <a:r>
              <a:rPr lang="en-US" sz="4000" dirty="0" smtClean="0">
                <a:latin typeface="Arial Rounded MT Bold" pitchFamily="34" charset="0"/>
              </a:rPr>
              <a:t>came on earth so that the government of the human race can rest upon His invincible shoulder.</a:t>
            </a:r>
          </a:p>
          <a:p>
            <a:pPr lvl="0" algn="just"/>
            <a:r>
              <a:rPr lang="en-US" sz="4000" dirty="0" smtClean="0">
                <a:solidFill>
                  <a:srgbClr val="0D069A"/>
                </a:solidFill>
                <a:latin typeface="Arial Rounded MT Bold" pitchFamily="34" charset="0"/>
              </a:rPr>
              <a:t>Jesus came on earth to create a pathway for reconciliation between mankind and his Creator.</a:t>
            </a:r>
          </a:p>
          <a:p>
            <a:pPr lvl="0" algn="just"/>
            <a:r>
              <a:rPr lang="en-US" sz="4000" dirty="0" smtClean="0">
                <a:latin typeface="Arial Rounded MT Bold" pitchFamily="34" charset="0"/>
              </a:rPr>
              <a:t>Jesus came on earth to vanquish the works of the devil</a:t>
            </a:r>
            <a:r>
              <a:rPr lang="en-US" sz="4000" dirty="0" smtClean="0">
                <a:latin typeface="Arial Rounded MT Bold" pitchFamily="34" charset="0"/>
              </a:rPr>
              <a:t>.</a:t>
            </a:r>
          </a:p>
          <a:p>
            <a:pPr lvl="0" algn="just"/>
            <a:r>
              <a:rPr lang="en-US" sz="4000" dirty="0" smtClean="0">
                <a:solidFill>
                  <a:srgbClr val="0D069A"/>
                </a:solidFill>
                <a:latin typeface="Arial Rounded MT Bold" pitchFamily="34" charset="0"/>
              </a:rPr>
              <a:t>Jesus came on earth to choose a bride for Himself.</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Jesus </a:t>
            </a:r>
            <a:r>
              <a:rPr lang="en-US" sz="4000" dirty="0" smtClean="0">
                <a:latin typeface="Arial Rounded MT Bold" pitchFamily="34" charset="0"/>
              </a:rPr>
              <a:t>came on earth to restore the order in the creation.</a:t>
            </a:r>
          </a:p>
          <a:p>
            <a:pPr lvl="0" algn="just"/>
            <a:r>
              <a:rPr lang="en-US" sz="4000" dirty="0" smtClean="0">
                <a:solidFill>
                  <a:srgbClr val="0D069A"/>
                </a:solidFill>
                <a:latin typeface="Arial Rounded MT Bold" pitchFamily="34" charset="0"/>
              </a:rPr>
              <a:t>Jesus came on earth to fulfill the prophecies of the Holy Scriptures.</a:t>
            </a:r>
          </a:p>
          <a:p>
            <a:pPr lvl="0" algn="just"/>
            <a:r>
              <a:rPr lang="en-US" sz="4000" dirty="0" smtClean="0">
                <a:latin typeface="Arial Rounded MT Bold" pitchFamily="34" charset="0"/>
              </a:rPr>
              <a:t>Jesus came on earth to pave the way for the coming of the Holy Spirit.</a:t>
            </a:r>
          </a:p>
          <a:p>
            <a:pPr lvl="0" algn="just"/>
            <a:r>
              <a:rPr lang="en-US" sz="4000" dirty="0" smtClean="0">
                <a:solidFill>
                  <a:srgbClr val="0D069A"/>
                </a:solidFill>
                <a:latin typeface="Arial Rounded MT Bold" pitchFamily="34" charset="0"/>
              </a:rPr>
              <a:t>Jesus came on earth to activate the clock for the judgment of Satan</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And </a:t>
            </a:r>
            <a:r>
              <a:rPr lang="en-US" sz="4000" dirty="0" smtClean="0">
                <a:latin typeface="Arial Rounded MT Bold" pitchFamily="34" charset="0"/>
              </a:rPr>
              <a:t>most of all Jesus came on earth to shed His sinless blood for the salvation of the believers. </a:t>
            </a:r>
          </a:p>
          <a:p>
            <a:pPr algn="just"/>
            <a:r>
              <a:rPr lang="fr-FR" sz="4000" dirty="0" smtClean="0">
                <a:solidFill>
                  <a:srgbClr val="0D069A"/>
                </a:solidFill>
                <a:latin typeface="Arial Rounded MT Bold" pitchFamily="34" charset="0"/>
              </a:rPr>
              <a:t>Col 1 </a:t>
            </a:r>
            <a:r>
              <a:rPr lang="fr-FR" sz="4000" dirty="0" smtClean="0">
                <a:solidFill>
                  <a:srgbClr val="0D069A"/>
                </a:solidFill>
                <a:latin typeface="Arial Rounded MT Bold" pitchFamily="34" charset="0"/>
              </a:rPr>
              <a:t>: 21-22 </a:t>
            </a:r>
          </a:p>
          <a:p>
            <a:pPr algn="just"/>
            <a:r>
              <a:rPr lang="fr-FR" sz="4000" dirty="0" smtClean="0">
                <a:latin typeface="Arial Rounded MT Bold" pitchFamily="34" charset="0"/>
              </a:rPr>
              <a:t>21 </a:t>
            </a:r>
            <a:r>
              <a:rPr lang="fr-FR" sz="4000" dirty="0" smtClean="0">
                <a:latin typeface="Arial Rounded MT Bold" pitchFamily="34" charset="0"/>
              </a:rPr>
              <a:t>Et vous, qui étiez autrefois étrangers et ennemis par vos pensées et par vos mauvaises </a:t>
            </a:r>
            <a:r>
              <a:rPr lang="fr-FR" sz="4000" dirty="0" smtClean="0">
                <a:latin typeface="Arial Rounded MT Bold" pitchFamily="34" charset="0"/>
              </a:rPr>
              <a:t>ouvres, </a:t>
            </a:r>
            <a:r>
              <a:rPr lang="fr-FR" sz="4000" dirty="0" smtClean="0">
                <a:latin typeface="Arial Rounded MT Bold" pitchFamily="34" charset="0"/>
              </a:rPr>
              <a:t>il vous a maintenant </a:t>
            </a:r>
            <a:r>
              <a:rPr lang="fr-FR" sz="4000" dirty="0" smtClean="0">
                <a:latin typeface="Arial Rounded MT Bold" pitchFamily="34" charset="0"/>
              </a:rPr>
              <a:t>réconciliés</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000" dirty="0" smtClean="0">
                <a:latin typeface="Arial Rounded MT Bold" pitchFamily="34" charset="0"/>
              </a:rPr>
              <a:t>22 </a:t>
            </a:r>
            <a:r>
              <a:rPr lang="fr-FR" sz="4000" dirty="0" smtClean="0">
                <a:latin typeface="Arial Rounded MT Bold" pitchFamily="34" charset="0"/>
              </a:rPr>
              <a:t>par sa mort dans le corps de sa chair, </a:t>
            </a:r>
            <a:r>
              <a:rPr lang="fr-FR" sz="4000" dirty="0" smtClean="0">
                <a:latin typeface="Arial Rounded MT Bold" pitchFamily="34" charset="0"/>
              </a:rPr>
              <a:t> </a:t>
            </a:r>
            <a:r>
              <a:rPr lang="fr-FR" sz="4000" dirty="0" smtClean="0">
                <a:latin typeface="Arial Rounded MT Bold" pitchFamily="34" charset="0"/>
              </a:rPr>
              <a:t>pour vous faire paraître devant lui saints, irrépréhensibles et sans reproche</a:t>
            </a:r>
            <a:r>
              <a:rPr lang="fr-FR" sz="4000" dirty="0" smtClean="0">
                <a:latin typeface="Arial Rounded MT Bold" pitchFamily="34" charset="0"/>
              </a:rPr>
              <a:t>,</a:t>
            </a:r>
            <a:endParaRPr lang="en-US" sz="4000" dirty="0" smtClean="0">
              <a:latin typeface="Arial Rounded MT Bold" pitchFamily="34" charset="0"/>
            </a:endParaRPr>
          </a:p>
          <a:p>
            <a:pPr algn="just"/>
            <a:r>
              <a:rPr lang="en-US" sz="4000" dirty="0" smtClean="0">
                <a:solidFill>
                  <a:srgbClr val="0D069A"/>
                </a:solidFill>
                <a:latin typeface="Arial Rounded MT Bold" pitchFamily="34" charset="0"/>
              </a:rPr>
              <a:t>Col 1:21 And you, who once were alienated and enemies in your mind by wicked works, yet now He has reconciled</a:t>
            </a:r>
          </a:p>
          <a:p>
            <a:pPr algn="just"/>
            <a:r>
              <a:rPr lang="en-US" sz="4000" dirty="0" smtClean="0">
                <a:latin typeface="Arial Rounded MT Bold" pitchFamily="34" charset="0"/>
              </a:rPr>
              <a:t> 22 in the body of His flesh through death, to present you holy, and blameless, and above reproach in His sight—</a:t>
            </a:r>
          </a:p>
          <a:p>
            <a:pPr>
              <a:buNone/>
            </a:pPr>
            <a:endParaRPr lang="en-US" sz="4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en-US" sz="4400" dirty="0" smtClean="0">
                <a:solidFill>
                  <a:srgbClr val="FFFF00"/>
                </a:solidFill>
                <a:latin typeface="Arial Rounded MT Bold" pitchFamily="34" charset="0"/>
              </a:rPr>
              <a:t>THE BENEFITS OF THE CROSS OF JESUS CHRIST</a:t>
            </a:r>
          </a:p>
          <a:p>
            <a:pPr lvl="0" algn="just"/>
            <a:r>
              <a:rPr lang="en-US" sz="4400" dirty="0" smtClean="0">
                <a:solidFill>
                  <a:schemeClr val="bg1"/>
                </a:solidFill>
                <a:latin typeface="Arial Rounded MT Bold" pitchFamily="34" charset="0"/>
              </a:rPr>
              <a:t>Although the sacrifice of Christ is sufficient for the entire human race, but it is only effective to those who believe.</a:t>
            </a:r>
          </a:p>
          <a:p>
            <a:pPr lvl="0" algn="just"/>
            <a:r>
              <a:rPr lang="en-US" sz="4400" dirty="0" smtClean="0">
                <a:solidFill>
                  <a:srgbClr val="FFFF00"/>
                </a:solidFill>
                <a:latin typeface="Arial Rounded MT Bold" pitchFamily="34" charset="0"/>
              </a:rPr>
              <a:t>By the death of Jesus Christ every human being could access forgiveness for their sins and regeneration for their souls</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FFFF00"/>
                </a:solidFill>
                <a:latin typeface="Arial Rounded MT Bold" pitchFamily="34" charset="0"/>
              </a:rPr>
              <a:t>But </a:t>
            </a:r>
            <a:r>
              <a:rPr lang="en-US" sz="4400" dirty="0" smtClean="0">
                <a:solidFill>
                  <a:srgbClr val="FFFF00"/>
                </a:solidFill>
                <a:latin typeface="Arial Rounded MT Bold" pitchFamily="34" charset="0"/>
              </a:rPr>
              <a:t>only those who apply for the amnesty will receive it. </a:t>
            </a:r>
          </a:p>
          <a:p>
            <a:pPr algn="just"/>
            <a:r>
              <a:rPr lang="fr-FR" sz="4400" dirty="0" smtClean="0">
                <a:solidFill>
                  <a:srgbClr val="FF99CC"/>
                </a:solidFill>
                <a:latin typeface="Arial Rounded MT Bold" pitchFamily="34" charset="0"/>
              </a:rPr>
              <a:t>Isa </a:t>
            </a:r>
            <a:r>
              <a:rPr lang="fr-FR" sz="4400" dirty="0" smtClean="0">
                <a:solidFill>
                  <a:srgbClr val="FF99CC"/>
                </a:solidFill>
                <a:latin typeface="Arial Rounded MT Bold" pitchFamily="34" charset="0"/>
              </a:rPr>
              <a:t>53:4- 8</a:t>
            </a:r>
          </a:p>
          <a:p>
            <a:pPr algn="just"/>
            <a:r>
              <a:rPr lang="fr-FR" sz="4400" dirty="0" smtClean="0">
                <a:solidFill>
                  <a:schemeClr val="bg1"/>
                </a:solidFill>
                <a:latin typeface="Arial Rounded MT Bold" pitchFamily="34" charset="0"/>
              </a:rPr>
              <a:t>4 ¶ </a:t>
            </a:r>
            <a:r>
              <a:rPr lang="fr-FR" sz="4400" dirty="0" smtClean="0">
                <a:solidFill>
                  <a:schemeClr val="bg1"/>
                </a:solidFill>
                <a:latin typeface="Arial Rounded MT Bold" pitchFamily="34" charset="0"/>
              </a:rPr>
              <a:t>Cependant, ce sont nos souffrances qu'il a portées, C'est de nos douleurs qu'il s'est chargé; Et nous l'avons considéré comme puni, Frappé de Dieu, et humilié.</a:t>
            </a:r>
            <a:endParaRPr lang="en-US" sz="4400" dirty="0" smtClean="0">
              <a:solidFill>
                <a:schemeClr val="bg1"/>
              </a:solidFill>
              <a:latin typeface="Arial Rounded MT Bold" pitchFamily="34" charset="0"/>
            </a:endParaRPr>
          </a:p>
          <a:p>
            <a:pPr algn="just"/>
            <a:endParaRPr lang="en-US" sz="44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solidFill>
                  <a:schemeClr val="bg1"/>
                </a:solidFill>
                <a:latin typeface="Arial Rounded MT Bold" pitchFamily="34" charset="0"/>
              </a:rPr>
              <a:t>5 </a:t>
            </a:r>
            <a:r>
              <a:rPr lang="fr-FR" sz="4400" dirty="0" smtClean="0">
                <a:solidFill>
                  <a:schemeClr val="bg1"/>
                </a:solidFill>
                <a:latin typeface="Arial Rounded MT Bold" pitchFamily="34" charset="0"/>
              </a:rPr>
              <a:t>Mais il était blessé pour nos péchés, Brisé pour nos iniquités; Le châtiment qui nous donne la paix est tombé sur lui, Et c'est par ses meurtrissures que nous sommes guéris.</a:t>
            </a:r>
            <a:endParaRPr lang="en-US" sz="4400" dirty="0" smtClean="0">
              <a:solidFill>
                <a:schemeClr val="bg1"/>
              </a:solidFill>
              <a:latin typeface="Arial Rounded MT Bold" pitchFamily="34" charset="0"/>
            </a:endParaRPr>
          </a:p>
          <a:p>
            <a:pPr algn="just"/>
            <a:r>
              <a:rPr lang="fr-FR" sz="4400" dirty="0" smtClean="0">
                <a:solidFill>
                  <a:srgbClr val="FFFF00"/>
                </a:solidFill>
                <a:latin typeface="Arial Rounded MT Bold" pitchFamily="34" charset="0"/>
              </a:rPr>
              <a:t> 6 Nous étions tous errants comme des brebis, Chacun suivait sa propre voie; Et l'Éternel a fait retomber sur lui l'iniquité de nous tous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chemeClr val="bg1"/>
                </a:solidFill>
                <a:latin typeface="Arial Rounded MT Bold" pitchFamily="34" charset="0"/>
              </a:rPr>
              <a:t>7 </a:t>
            </a:r>
            <a:r>
              <a:rPr lang="fr-FR" sz="4400" dirty="0" smtClean="0">
                <a:solidFill>
                  <a:schemeClr val="bg1"/>
                </a:solidFill>
                <a:latin typeface="Arial Rounded MT Bold" pitchFamily="34" charset="0"/>
              </a:rPr>
              <a:t>Il a été maltraité et opprimé, Et il n'a point ouvert la bouche, Semblable à un agneau qu'on mène à la boucherie, A une brebis muette devant ceux qui la tondent; Il n'a point ouvert la bouche.</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8 Il a été enlevé par l'angoisse et le châtiment; Et parmi ceux de sa génération, qui a cru Qu'il était retranché de la terre des vivants Et frappé pour les péchés de mon peuple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dirty="0" smtClean="0">
                <a:solidFill>
                  <a:schemeClr val="bg1"/>
                </a:solidFill>
                <a:latin typeface="Arial Rounded MT Bold" pitchFamily="34" charset="0"/>
              </a:rPr>
              <a:t>Isa </a:t>
            </a:r>
            <a:r>
              <a:rPr lang="en-US" sz="4400" dirty="0" smtClean="0">
                <a:solidFill>
                  <a:schemeClr val="bg1"/>
                </a:solidFill>
                <a:latin typeface="Arial Rounded MT Bold" pitchFamily="34" charset="0"/>
              </a:rPr>
              <a:t>53:4 ¶ Surely He has borne our </a:t>
            </a:r>
            <a:r>
              <a:rPr lang="en-US" sz="4400" dirty="0" smtClean="0">
                <a:solidFill>
                  <a:schemeClr val="bg1"/>
                </a:solidFill>
                <a:latin typeface="Arial Rounded MT Bold" pitchFamily="34" charset="0"/>
              </a:rPr>
              <a:t>grieves </a:t>
            </a:r>
            <a:r>
              <a:rPr lang="en-US" sz="4400" dirty="0" smtClean="0">
                <a:solidFill>
                  <a:schemeClr val="bg1"/>
                </a:solidFill>
                <a:latin typeface="Arial Rounded MT Bold" pitchFamily="34" charset="0"/>
              </a:rPr>
              <a:t>And carried our sorrows; Yet we esteemed Him stricken, Smitten by God, and afflicted.</a:t>
            </a:r>
          </a:p>
          <a:p>
            <a:pPr algn="just"/>
            <a:r>
              <a:rPr lang="en-US" sz="4400" dirty="0" smtClean="0">
                <a:solidFill>
                  <a:srgbClr val="FFFF00"/>
                </a:solidFill>
                <a:latin typeface="Arial Rounded MT Bold" pitchFamily="34" charset="0"/>
              </a:rPr>
              <a:t> 5 But He was wounded for our transgressions, He was bruised for our iniquities; The chastisement for our peace was upon Him, And by His stripes we are healed.</a:t>
            </a:r>
          </a:p>
          <a:p>
            <a:pPr algn="just"/>
            <a:endParaRPr lang="en-US" sz="4400"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dirty="0" smtClean="0">
                <a:solidFill>
                  <a:schemeClr val="bg1"/>
                </a:solidFill>
                <a:latin typeface="Arial Rounded MT Bold" pitchFamily="34" charset="0"/>
              </a:rPr>
              <a:t>6 </a:t>
            </a:r>
            <a:r>
              <a:rPr lang="en-US" sz="4400" dirty="0" smtClean="0">
                <a:solidFill>
                  <a:schemeClr val="bg1"/>
                </a:solidFill>
                <a:latin typeface="Arial Rounded MT Bold" pitchFamily="34" charset="0"/>
              </a:rPr>
              <a:t>All we like sheep have gone astray; We have turned, every one, to his own way; And the LORD has laid on Him the iniquity of us all.</a:t>
            </a:r>
          </a:p>
          <a:p>
            <a:pPr algn="just"/>
            <a:r>
              <a:rPr lang="en-US" sz="4400" dirty="0" smtClean="0">
                <a:solidFill>
                  <a:schemeClr val="bg1"/>
                </a:solidFill>
                <a:latin typeface="Arial Rounded MT Bold" pitchFamily="34" charset="0"/>
              </a:rPr>
              <a:t> </a:t>
            </a:r>
            <a:r>
              <a:rPr lang="en-US" sz="4400" dirty="0" smtClean="0">
                <a:solidFill>
                  <a:srgbClr val="FFFF00"/>
                </a:solidFill>
                <a:latin typeface="Arial Rounded MT Bold" pitchFamily="34" charset="0"/>
              </a:rPr>
              <a:t>7 He was oppressed and He was afflicted, Yet He opened not His mouth; He was led as a lamb to the slaughter, And as a sheep before its shearers is silent, So He opened not His mouth</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400" dirty="0" smtClean="0">
                <a:solidFill>
                  <a:schemeClr val="bg1"/>
                </a:solidFill>
                <a:latin typeface="Arial Rounded MT Bold" pitchFamily="34" charset="0"/>
              </a:rPr>
              <a:t>8 </a:t>
            </a:r>
            <a:r>
              <a:rPr lang="en-US" sz="4400" dirty="0" smtClean="0">
                <a:solidFill>
                  <a:schemeClr val="bg1"/>
                </a:solidFill>
                <a:latin typeface="Arial Rounded MT Bold" pitchFamily="34" charset="0"/>
              </a:rPr>
              <a:t>He was taken from prison and from judgment, And who will declare His generation? For He was cut off from the land of the living; For the transgressions of My people He was stricken.</a:t>
            </a:r>
          </a:p>
          <a:p>
            <a:pPr lvl="0" algn="just"/>
            <a:r>
              <a:rPr lang="en-US" sz="4400" dirty="0" smtClean="0">
                <a:solidFill>
                  <a:srgbClr val="FFFF00"/>
                </a:solidFill>
                <a:latin typeface="Arial Rounded MT Bold" pitchFamily="34" charset="0"/>
              </a:rPr>
              <a:t>Gentiles are very much the greatest winners of the Cross of Jesus Christ, for it was primarily drawn for the Children of Abraham who were already in alliance with God</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solidFill>
                  <a:schemeClr val="bg1"/>
                </a:solidFill>
                <a:latin typeface="Arial Rounded MT Bold" pitchFamily="34" charset="0"/>
              </a:rPr>
              <a:t>Since </a:t>
            </a:r>
            <a:r>
              <a:rPr lang="en-US" sz="4400" dirty="0" smtClean="0">
                <a:solidFill>
                  <a:schemeClr val="bg1"/>
                </a:solidFill>
                <a:latin typeface="Arial Rounded MT Bold" pitchFamily="34" charset="0"/>
              </a:rPr>
              <a:t>they rejected Jesus in His first coming, now, who so ever approaches the throne of God can receive mercy.</a:t>
            </a:r>
          </a:p>
          <a:p>
            <a:pPr algn="just"/>
            <a:r>
              <a:rPr lang="fr-FR" sz="4400" dirty="0" err="1" smtClean="0">
                <a:solidFill>
                  <a:srgbClr val="FFFF00"/>
                </a:solidFill>
                <a:latin typeface="Arial Rounded MT Bold" pitchFamily="34" charset="0"/>
              </a:rPr>
              <a:t>Eph</a:t>
            </a:r>
            <a:r>
              <a:rPr lang="fr-FR" sz="4400" dirty="0" smtClean="0">
                <a:solidFill>
                  <a:srgbClr val="FFFF00"/>
                </a:solidFill>
                <a:latin typeface="Arial Rounded MT Bold" pitchFamily="34" charset="0"/>
              </a:rPr>
              <a:t> </a:t>
            </a:r>
            <a:r>
              <a:rPr lang="fr-FR" sz="4400" dirty="0" smtClean="0">
                <a:solidFill>
                  <a:srgbClr val="FFFF00"/>
                </a:solidFill>
                <a:latin typeface="Arial Rounded MT Bold" pitchFamily="34" charset="0"/>
              </a:rPr>
              <a:t>2:11-13</a:t>
            </a:r>
          </a:p>
          <a:p>
            <a:pPr algn="just"/>
            <a:r>
              <a:rPr lang="fr-FR" sz="4400" dirty="0" smtClean="0">
                <a:solidFill>
                  <a:schemeClr val="bg1"/>
                </a:solidFill>
                <a:latin typeface="Arial Rounded MT Bold" pitchFamily="34" charset="0"/>
              </a:rPr>
              <a:t> </a:t>
            </a:r>
            <a:r>
              <a:rPr lang="fr-FR" sz="4400" dirty="0" smtClean="0">
                <a:solidFill>
                  <a:schemeClr val="bg1"/>
                </a:solidFill>
                <a:latin typeface="Arial Rounded MT Bold" pitchFamily="34" charset="0"/>
              </a:rPr>
              <a:t>¶ C'est pourquoi, vous autrefois païens dans la chair, appelés incirconcis par ceux qu'on appelle circoncis et qui le sont en la chair par la main de l'homme, </a:t>
            </a:r>
            <a:endParaRPr lang="en-US" sz="4400" dirty="0" smtClean="0">
              <a:solidFill>
                <a:schemeClr val="bg1"/>
              </a:solidFill>
              <a:latin typeface="Arial Rounded MT Bold" pitchFamily="34" charset="0"/>
            </a:endParaRPr>
          </a:p>
          <a:p>
            <a:pPr algn="just">
              <a:buNone/>
            </a:pPr>
            <a:endParaRPr lang="en-US" sz="4400"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1236"/>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fr-FR" sz="4400" dirty="0" smtClean="0">
                <a:solidFill>
                  <a:schemeClr val="bg1"/>
                </a:solidFill>
                <a:latin typeface="Arial Rounded MT Bold" pitchFamily="34" charset="0"/>
              </a:rPr>
              <a:t>12 </a:t>
            </a:r>
            <a:r>
              <a:rPr lang="fr-FR" sz="4400" dirty="0" smtClean="0">
                <a:solidFill>
                  <a:schemeClr val="bg1"/>
                </a:solidFill>
                <a:latin typeface="Arial Rounded MT Bold" pitchFamily="34" charset="0"/>
              </a:rPr>
              <a:t>souvenez-vous </a:t>
            </a:r>
            <a:r>
              <a:rPr lang="fr-FR" sz="4400" dirty="0" smtClean="0">
                <a:solidFill>
                  <a:schemeClr val="bg1"/>
                </a:solidFill>
                <a:latin typeface="Arial Rounded MT Bold" pitchFamily="34" charset="0"/>
              </a:rPr>
              <a:t>que </a:t>
            </a:r>
            <a:r>
              <a:rPr lang="fr-FR" sz="4400" dirty="0" smtClean="0">
                <a:solidFill>
                  <a:schemeClr val="bg1"/>
                </a:solidFill>
                <a:latin typeface="Arial Rounded MT Bold" pitchFamily="34" charset="0"/>
              </a:rPr>
              <a:t>vous étiez en ce temps-là sans Christ, privés du droit de cité en Israël, étrangers aux alliances de la promesse, sans espérance et sans Dieu dans le monde.</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13 Mais maintenant, en Jésus-Christ, vous qui étiez jadis éloignés, vous avez été rapprochés par le sang de Christ.</a:t>
            </a:r>
            <a:endParaRPr lang="en-US" sz="4400" dirty="0" smtClean="0">
              <a:solidFill>
                <a:srgbClr val="FFFF00"/>
              </a:solidFill>
              <a:latin typeface="Arial Rounded MT Bold" pitchFamily="34" charset="0"/>
            </a:endParaRPr>
          </a:p>
          <a:p>
            <a:pPr algn="just"/>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dirty="0" smtClean="0">
                <a:solidFill>
                  <a:srgbClr val="001236"/>
                </a:solidFill>
                <a:latin typeface="Arial Rounded MT Bold" pitchFamily="34" charset="0"/>
              </a:rPr>
              <a:t>THE BENEFITS OF THE CROSS OF JESUS </a:t>
            </a:r>
            <a:r>
              <a:rPr lang="en-US" sz="4000" dirty="0" smtClean="0">
                <a:solidFill>
                  <a:srgbClr val="001236"/>
                </a:solidFill>
                <a:latin typeface="Arial Rounded MT Bold" pitchFamily="34" charset="0"/>
              </a:rPr>
              <a:t>CHRIST</a:t>
            </a:r>
            <a:endParaRPr lang="fr-FR" sz="4000" dirty="0" smtClean="0">
              <a:solidFill>
                <a:srgbClr val="001236"/>
              </a:solidFill>
              <a:latin typeface="Arial Rounded MT Bold" pitchFamily="34" charset="0"/>
            </a:endParaRPr>
          </a:p>
          <a:p>
            <a:pPr algn="just"/>
            <a:r>
              <a:rPr lang="fr-FR" sz="4000" dirty="0" err="1" smtClean="0">
                <a:latin typeface="Arial Rounded MT Bold" pitchFamily="34" charset="0"/>
              </a:rPr>
              <a:t>Eph</a:t>
            </a:r>
            <a:r>
              <a:rPr lang="fr-FR" sz="4000" dirty="0" smtClean="0">
                <a:latin typeface="Arial Rounded MT Bold" pitchFamily="34" charset="0"/>
              </a:rPr>
              <a:t> 2:17-22</a:t>
            </a:r>
          </a:p>
          <a:p>
            <a:pPr algn="just"/>
            <a:r>
              <a:rPr lang="fr-FR" sz="4000" dirty="0" smtClean="0">
                <a:latin typeface="Arial Rounded MT Bold" pitchFamily="34" charset="0"/>
              </a:rPr>
              <a:t>17 </a:t>
            </a:r>
            <a:r>
              <a:rPr lang="fr-FR" sz="4000" dirty="0" smtClean="0">
                <a:latin typeface="Arial Rounded MT Bold" pitchFamily="34" charset="0"/>
              </a:rPr>
              <a:t>Il est venu annoncer la paix à vous qui étiez loin, et la paix à ceux qui étaient près;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1236"/>
                </a:solidFill>
                <a:latin typeface="Arial Rounded MT Bold" pitchFamily="34" charset="0"/>
              </a:rPr>
              <a:t>18 car par lui nous avons les uns et les autres accès auprès du Père, dans un même Esprit.</a:t>
            </a:r>
            <a:endParaRPr lang="en-US" sz="4000" dirty="0" smtClean="0">
              <a:solidFill>
                <a:srgbClr val="001236"/>
              </a:solidFill>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19 </a:t>
            </a:r>
            <a:r>
              <a:rPr lang="fr-FR" sz="4400" dirty="0" smtClean="0">
                <a:latin typeface="Arial Rounded MT Bold" pitchFamily="34" charset="0"/>
              </a:rPr>
              <a:t>Ainsi donc, vous n'êtes plus des étrangers, ni des gens du dehors; mais vous êtes concitoyens des saints, gens de la maison de Dieu.</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1236"/>
                </a:solidFill>
                <a:latin typeface="Arial Rounded MT Bold" pitchFamily="34" charset="0"/>
              </a:rPr>
              <a:t>20 Vous avez été édifiés sur le fondement des apôtres et des prophètes, Jésus-Christ lui-même étant la pierre angulaire</a:t>
            </a:r>
            <a:r>
              <a:rPr lang="fr-FR" sz="4400" dirty="0" smtClean="0">
                <a:solidFill>
                  <a:srgbClr val="001236"/>
                </a:solidFill>
                <a:latin typeface="Arial Rounded MT Bold" pitchFamily="34" charset="0"/>
              </a:rPr>
              <a:t>.</a:t>
            </a:r>
            <a:endParaRPr lang="en-US" sz="4400" dirty="0" smtClean="0">
              <a:solidFill>
                <a:srgbClr val="001236"/>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dirty="0" smtClean="0">
                <a:latin typeface="Arial Rounded MT Bold" pitchFamily="34" charset="0"/>
              </a:rPr>
              <a:t>21 </a:t>
            </a:r>
            <a:r>
              <a:rPr lang="fr-FR" sz="4800" dirty="0" smtClean="0">
                <a:latin typeface="Arial Rounded MT Bold" pitchFamily="34" charset="0"/>
              </a:rPr>
              <a:t>En lui tout l'édifice, bien coordonné, s'élève pour être un temple saint dans le Seigneur.</a:t>
            </a:r>
            <a:endParaRPr lang="en-US" sz="4800" dirty="0" smtClean="0">
              <a:latin typeface="Arial Rounded MT Bold" pitchFamily="34" charset="0"/>
            </a:endParaRPr>
          </a:p>
          <a:p>
            <a:pPr algn="just"/>
            <a:r>
              <a:rPr lang="fr-FR" sz="4800" dirty="0" smtClean="0">
                <a:latin typeface="Arial Rounded MT Bold" pitchFamily="34" charset="0"/>
              </a:rPr>
              <a:t> </a:t>
            </a:r>
            <a:r>
              <a:rPr lang="fr-FR" sz="4800" dirty="0" smtClean="0">
                <a:solidFill>
                  <a:srgbClr val="001236"/>
                </a:solidFill>
                <a:latin typeface="Arial Rounded MT Bold" pitchFamily="34" charset="0"/>
              </a:rPr>
              <a:t>22 En lui vous êtes aussi édifiés pour être une habitation de Dieu en Esprit.</a:t>
            </a:r>
            <a:endParaRPr lang="en-US" sz="4800" dirty="0" smtClean="0">
              <a:solidFill>
                <a:srgbClr val="001236"/>
              </a:solidFill>
              <a:latin typeface="Arial Rounded MT Bold" pitchFamily="34" charset="0"/>
            </a:endParaRPr>
          </a:p>
          <a:p>
            <a:pPr algn="just">
              <a:buNone/>
            </a:pPr>
            <a:endParaRPr lang="en-US" sz="4000" b="1" dirty="0">
              <a:solidFill>
                <a:srgbClr val="00123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000" dirty="0" smtClean="0">
                <a:latin typeface="Arial Rounded MT Bold" pitchFamily="34" charset="0"/>
              </a:rPr>
              <a:t>Eph 2:17-22 </a:t>
            </a:r>
            <a:r>
              <a:rPr lang="en-US" sz="4000" dirty="0" smtClean="0">
                <a:latin typeface="Arial Rounded MT Bold" pitchFamily="34" charset="0"/>
              </a:rPr>
              <a:t>And He came and preached peace to you who were afar off and to those who were near.</a:t>
            </a:r>
          </a:p>
          <a:p>
            <a:pPr algn="just"/>
            <a:r>
              <a:rPr lang="en-US" sz="4000" dirty="0" smtClean="0">
                <a:latin typeface="Arial Rounded MT Bold" pitchFamily="34" charset="0"/>
              </a:rPr>
              <a:t> </a:t>
            </a:r>
            <a:r>
              <a:rPr lang="en-US" sz="4000" dirty="0" smtClean="0">
                <a:solidFill>
                  <a:srgbClr val="001236"/>
                </a:solidFill>
                <a:latin typeface="Arial Rounded MT Bold" pitchFamily="34" charset="0"/>
              </a:rPr>
              <a:t>18 For through Him we both have access by one Spirit to the Father.</a:t>
            </a:r>
          </a:p>
          <a:p>
            <a:pPr algn="just"/>
            <a:r>
              <a:rPr lang="en-US" sz="4000" dirty="0" smtClean="0">
                <a:latin typeface="Arial Rounded MT Bold" pitchFamily="34" charset="0"/>
              </a:rPr>
              <a:t> 19 Now, therefore, you are no longer strangers and foreigners, but fellow citizens with the saints and members of the household of God,</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latin typeface="Arial Rounded MT Bold" pitchFamily="34" charset="0"/>
              </a:rPr>
              <a:t>20 </a:t>
            </a:r>
            <a:r>
              <a:rPr lang="en-US" sz="4000" dirty="0" smtClean="0">
                <a:latin typeface="Arial Rounded MT Bold" pitchFamily="34" charset="0"/>
              </a:rPr>
              <a:t>having been built on the foundation of the apostles and prophets, Jesus Christ Himself being the chief cornerstone,</a:t>
            </a:r>
          </a:p>
          <a:p>
            <a:pPr algn="just"/>
            <a:r>
              <a:rPr lang="en-US" sz="4000" dirty="0" smtClean="0">
                <a:latin typeface="Arial Rounded MT Bold" pitchFamily="34" charset="0"/>
              </a:rPr>
              <a:t> </a:t>
            </a:r>
            <a:r>
              <a:rPr lang="en-US" sz="4000" dirty="0" smtClean="0">
                <a:solidFill>
                  <a:srgbClr val="001236"/>
                </a:solidFill>
                <a:latin typeface="Arial Rounded MT Bold" pitchFamily="34" charset="0"/>
              </a:rPr>
              <a:t>21 in whom the whole building, being joined together, grows into a holy temple in the Lord,</a:t>
            </a:r>
          </a:p>
          <a:p>
            <a:pPr algn="just"/>
            <a:r>
              <a:rPr lang="en-US" sz="4000" dirty="0" smtClean="0">
                <a:latin typeface="Arial Rounded MT Bold" pitchFamily="34" charset="0"/>
              </a:rPr>
              <a:t> 22 in whom you also are being built together for a dwelling place of God in the Spirit.</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buNone/>
            </a:pPr>
            <a:r>
              <a:rPr lang="en-US" sz="4400" dirty="0" smtClean="0">
                <a:solidFill>
                  <a:srgbClr val="00FF00"/>
                </a:solidFill>
                <a:latin typeface="Arial Rounded MT Bold" pitchFamily="34" charset="0"/>
              </a:rPr>
              <a:t>THE SIGNIFICANCE OF THE RESURRECTION OF JESUS CHRIST</a:t>
            </a:r>
          </a:p>
          <a:p>
            <a:pPr lvl="0" algn="just"/>
            <a:r>
              <a:rPr lang="en-US" sz="4400" dirty="0" smtClean="0">
                <a:latin typeface="Arial Rounded MT Bold" pitchFamily="34" charset="0"/>
              </a:rPr>
              <a:t>Without the resurrection of Jesus Christ it would have being a failed mission on God’s part.</a:t>
            </a:r>
          </a:p>
          <a:p>
            <a:pPr lvl="0" algn="just"/>
            <a:r>
              <a:rPr lang="en-US" sz="4400" dirty="0" smtClean="0">
                <a:solidFill>
                  <a:srgbClr val="00FF00"/>
                </a:solidFill>
                <a:latin typeface="Arial Rounded MT Bold" pitchFamily="34" charset="0"/>
              </a:rPr>
              <a:t>The evidence of the sacrifice of Christ that was done on earth must be reckoned in the Justice Court of God in heaven</a:t>
            </a:r>
            <a:r>
              <a:rPr lang="en-US" sz="4400" dirty="0" smtClean="0">
                <a:solidFill>
                  <a:srgbClr val="00FF00"/>
                </a:solidFill>
                <a:latin typeface="Arial Rounded MT Bold" pitchFamily="34" charset="0"/>
              </a:rPr>
              <a:t>.</a:t>
            </a:r>
            <a:endParaRPr lang="en-US" sz="44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Rounded MT Bold" pitchFamily="34" charset="0"/>
              </a:rPr>
              <a:t>Jesus </a:t>
            </a:r>
            <a:r>
              <a:rPr lang="en-US" sz="4400" dirty="0" smtClean="0">
                <a:latin typeface="Arial Rounded MT Bold" pitchFamily="34" charset="0"/>
              </a:rPr>
              <a:t>our High Priest had to enter the Holy of Holies in the Heavenly Temple to complete the transaction.</a:t>
            </a:r>
          </a:p>
          <a:p>
            <a:pPr lvl="0" algn="just"/>
            <a:r>
              <a:rPr lang="en-US" sz="4400" dirty="0" smtClean="0">
                <a:solidFill>
                  <a:srgbClr val="00FF00"/>
                </a:solidFill>
                <a:latin typeface="Arial Rounded MT Bold" pitchFamily="34" charset="0"/>
              </a:rPr>
              <a:t>God the Father must be pleased and satisfied with the Sacrifice before validating the Sacrifice</a:t>
            </a:r>
            <a:r>
              <a:rPr lang="en-US" sz="4400" dirty="0" smtClean="0">
                <a:solidFill>
                  <a:srgbClr val="00FF00"/>
                </a:solidFill>
                <a:latin typeface="Arial Rounded MT Bold" pitchFamily="34" charset="0"/>
              </a:rPr>
              <a:t>.</a:t>
            </a:r>
            <a:endParaRPr lang="en-US" sz="44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dirty="0" err="1" smtClean="0">
                <a:solidFill>
                  <a:srgbClr val="00FF00"/>
                </a:solidFill>
                <a:latin typeface="Arial Rounded MT Bold" pitchFamily="34" charset="0"/>
              </a:rPr>
              <a:t>Heb</a:t>
            </a:r>
            <a:r>
              <a:rPr lang="fr-FR" sz="4400" dirty="0" smtClean="0">
                <a:solidFill>
                  <a:srgbClr val="00FF00"/>
                </a:solidFill>
                <a:latin typeface="Arial Rounded MT Bold" pitchFamily="34" charset="0"/>
              </a:rPr>
              <a:t> 9:11-14 </a:t>
            </a:r>
            <a:r>
              <a:rPr lang="fr-FR" sz="4400" dirty="0" smtClean="0">
                <a:latin typeface="Arial Rounded MT Bold" pitchFamily="34" charset="0"/>
              </a:rPr>
              <a:t>Mais Christ est venu comme souverain sacrificateur des biens à venir; il a traversé le tabernacle plus grand et plus parfait, qui n'est pas construit de main d'homme, c'est-à-dire, qui n'est pas de cette création;</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FF00"/>
                </a:solidFill>
                <a:latin typeface="Arial Rounded MT Bold" pitchFamily="34" charset="0"/>
              </a:rPr>
              <a:t>12 et il est entré une fois pour toutes dans le lieu très saint, non avec le sang des boucs et des veaux, mais avec son propre sang, ayant obtenu une rédemption éternelle.</a:t>
            </a:r>
            <a:endParaRPr lang="en-US" sz="4400" dirty="0" smtClean="0">
              <a:solidFill>
                <a:srgbClr val="00FF00"/>
              </a:solidFill>
              <a:latin typeface="Arial Rounded MT Bold" pitchFamily="34" charset="0"/>
            </a:endParaRPr>
          </a:p>
          <a:p>
            <a:pPr algn="just"/>
            <a:endParaRPr lang="en-US" sz="4400" dirty="0">
              <a:solidFill>
                <a:srgbClr val="00FF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dirty="0" smtClean="0">
                <a:latin typeface="Arial Rounded MT Bold" pitchFamily="34" charset="0"/>
              </a:rPr>
              <a:t>13 </a:t>
            </a:r>
            <a:r>
              <a:rPr lang="fr-FR" sz="4400" dirty="0" smtClean="0">
                <a:latin typeface="Arial Rounded MT Bold" pitchFamily="34" charset="0"/>
              </a:rPr>
              <a:t>Car si le sang des taureaux et des boucs, et la cendre d'une vache, répandue sur ceux qui sont souillés, sanctifient et procurent la pureté de la chair,</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FF00"/>
                </a:solidFill>
                <a:latin typeface="Arial Rounded MT Bold" pitchFamily="34" charset="0"/>
              </a:rPr>
              <a:t>14 combien plus le sang de Christ, qui, par un esprit éternel, s'est offert lui-même sans tache à Dieu, purifiera-t-il votre conscience des </a:t>
            </a:r>
            <a:r>
              <a:rPr lang="fr-FR" sz="4400" dirty="0" smtClean="0">
                <a:solidFill>
                  <a:srgbClr val="00FF00"/>
                </a:solidFill>
                <a:latin typeface="Arial Rounded MT Bold" pitchFamily="34" charset="0"/>
              </a:rPr>
              <a:t>œuvres </a:t>
            </a:r>
            <a:r>
              <a:rPr lang="fr-FR" sz="4400" dirty="0" smtClean="0">
                <a:solidFill>
                  <a:srgbClr val="00FF00"/>
                </a:solidFill>
                <a:latin typeface="Arial Rounded MT Bold" pitchFamily="34" charset="0"/>
              </a:rPr>
              <a:t>mortes, afin que vous serviez le Dieu vivant</a:t>
            </a:r>
            <a:r>
              <a:rPr lang="fr-FR" sz="4400" dirty="0" smtClean="0">
                <a:solidFill>
                  <a:srgbClr val="00FF00"/>
                </a:solidFill>
                <a:latin typeface="Arial Rounded MT Bold" pitchFamily="34" charset="0"/>
              </a:rPr>
              <a:t>!</a:t>
            </a:r>
            <a:endParaRPr lang="en-US" sz="44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en-US" sz="4400" dirty="0" smtClean="0">
                <a:solidFill>
                  <a:srgbClr val="00FF00"/>
                </a:solidFill>
                <a:latin typeface="Arial Rounded MT Bold" pitchFamily="34" charset="0"/>
              </a:rPr>
              <a:t>Heb 9:11-14 </a:t>
            </a:r>
            <a:r>
              <a:rPr lang="en-US" sz="4400" dirty="0" smtClean="0">
                <a:latin typeface="Arial Rounded MT Bold" pitchFamily="34" charset="0"/>
              </a:rPr>
              <a:t>But Christ came as High Priest of the good things to come, with the greater and more perfect tabernacle not made with hands, that is, not of this creation.</a:t>
            </a:r>
          </a:p>
          <a:p>
            <a:pPr algn="just"/>
            <a:r>
              <a:rPr lang="en-US" sz="4400" dirty="0" smtClean="0">
                <a:latin typeface="Arial Rounded MT Bold" pitchFamily="34" charset="0"/>
              </a:rPr>
              <a:t> </a:t>
            </a:r>
            <a:r>
              <a:rPr lang="en-US" sz="4400" dirty="0" smtClean="0">
                <a:solidFill>
                  <a:srgbClr val="00FF00"/>
                </a:solidFill>
                <a:latin typeface="Arial Rounded MT Bold" pitchFamily="34" charset="0"/>
              </a:rPr>
              <a:t>12 Not with the blood of goats and calves, but with His own blood He entered the Most Holy Place once for all, having obtained eternal redemption.</a:t>
            </a:r>
          </a:p>
          <a:p>
            <a:pPr algn="just"/>
            <a:endParaRPr lang="en-US" sz="4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en-US" sz="4400" dirty="0" smtClean="0">
                <a:latin typeface="Arial Rounded MT Bold" pitchFamily="34" charset="0"/>
              </a:rPr>
              <a:t>13 </a:t>
            </a:r>
            <a:r>
              <a:rPr lang="en-US" sz="4400" dirty="0" smtClean="0">
                <a:latin typeface="Arial Rounded MT Bold" pitchFamily="34" charset="0"/>
              </a:rPr>
              <a:t>For if the blood of bulls and goats and the ashes of a heifer, sprinkling the unclean, sanctifies for the purifying of the flesh,</a:t>
            </a:r>
          </a:p>
          <a:p>
            <a:pPr algn="just"/>
            <a:r>
              <a:rPr lang="en-US" sz="4400" dirty="0" smtClean="0">
                <a:latin typeface="Arial Rounded MT Bold" pitchFamily="34" charset="0"/>
              </a:rPr>
              <a:t> </a:t>
            </a:r>
            <a:r>
              <a:rPr lang="en-US" sz="4400" dirty="0" smtClean="0">
                <a:solidFill>
                  <a:srgbClr val="00FF00"/>
                </a:solidFill>
                <a:latin typeface="Arial Rounded MT Bold" pitchFamily="34" charset="0"/>
              </a:rPr>
              <a:t>14 how much more shall the blood of Christ, who through the eternal Spirit offered Himself without spot to God, cleanse your conscience from dead works to serve the living God?</a:t>
            </a:r>
          </a:p>
          <a:p>
            <a:pPr lvl="0" algn="just"/>
            <a:endParaRPr lang="en-US" sz="44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smtClean="0">
                <a:latin typeface="Arial Rounded MT Bold" pitchFamily="34" charset="0"/>
              </a:rPr>
              <a:t>Jesus </a:t>
            </a:r>
            <a:r>
              <a:rPr lang="en-US" sz="4800" dirty="0" smtClean="0">
                <a:latin typeface="Arial Rounded MT Bold" pitchFamily="34" charset="0"/>
              </a:rPr>
              <a:t>had to be God so that after His resurrection, he could finish the process in heaven.</a:t>
            </a:r>
          </a:p>
          <a:p>
            <a:pPr lvl="0" algn="just"/>
            <a:r>
              <a:rPr lang="en-US" sz="4800" dirty="0" smtClean="0">
                <a:solidFill>
                  <a:srgbClr val="00FF00"/>
                </a:solidFill>
                <a:latin typeface="Arial Rounded MT Bold" pitchFamily="34" charset="0"/>
              </a:rPr>
              <a:t>Jesus had to be a man so that the substitution could be accepted by the justice court of God</a:t>
            </a:r>
            <a:r>
              <a:rPr lang="en-US" sz="4800" dirty="0" smtClean="0">
                <a:solidFill>
                  <a:srgbClr val="00FF00"/>
                </a:solidFill>
                <a:latin typeface="Arial Rounded MT Bold" pitchFamily="34" charset="0"/>
              </a:rPr>
              <a:t>.</a:t>
            </a:r>
            <a:endParaRPr lang="en-US" sz="48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5000" dirty="0" smtClean="0">
                <a:latin typeface="Arial Rounded MT Bold" pitchFamily="34" charset="0"/>
              </a:rPr>
              <a:t>One man Adam got the entire human race in trouble with the justice of God.</a:t>
            </a:r>
          </a:p>
          <a:p>
            <a:pPr lvl="0" algn="just"/>
            <a:r>
              <a:rPr lang="en-US" sz="5000" dirty="0" smtClean="0">
                <a:solidFill>
                  <a:srgbClr val="00FF00"/>
                </a:solidFill>
                <a:latin typeface="Arial Rounded MT Bold" pitchFamily="34" charset="0"/>
              </a:rPr>
              <a:t>One </a:t>
            </a:r>
            <a:r>
              <a:rPr lang="en-US" sz="5000" dirty="0" smtClean="0">
                <a:solidFill>
                  <a:srgbClr val="00FF00"/>
                </a:solidFill>
                <a:latin typeface="Arial Rounded MT Bold" pitchFamily="34" charset="0"/>
              </a:rPr>
              <a:t>Man Jesus reversed the curse to make access of forgiveness for all men</a:t>
            </a:r>
            <a:r>
              <a:rPr lang="en-US" sz="5000" dirty="0" smtClean="0">
                <a:solidFill>
                  <a:srgbClr val="00FF00"/>
                </a:solidFill>
                <a:latin typeface="Arial Rounded MT Bold" pitchFamily="34" charset="0"/>
              </a:rPr>
              <a:t>.</a:t>
            </a:r>
            <a:endParaRPr lang="en-US" sz="50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00FF00"/>
                </a:solidFill>
                <a:latin typeface="Arial Rounded MT Bold" pitchFamily="34" charset="0"/>
              </a:rPr>
              <a:t>Romains </a:t>
            </a:r>
            <a:r>
              <a:rPr lang="fr-FR" sz="4400" dirty="0" smtClean="0">
                <a:solidFill>
                  <a:srgbClr val="00FF00"/>
                </a:solidFill>
                <a:latin typeface="Arial Rounded MT Bold" pitchFamily="34" charset="0"/>
              </a:rPr>
              <a:t>5:17 </a:t>
            </a:r>
            <a:endParaRPr lang="fr-FR" sz="4400" dirty="0" smtClean="0">
              <a:solidFill>
                <a:srgbClr val="00FF00"/>
              </a:solidFill>
              <a:latin typeface="Arial Rounded MT Bold" pitchFamily="34" charset="0"/>
            </a:endParaRPr>
          </a:p>
          <a:p>
            <a:pPr algn="just"/>
            <a:r>
              <a:rPr lang="fr-FR" sz="4400" dirty="0" smtClean="0">
                <a:latin typeface="Arial Rounded MT Bold" pitchFamily="34" charset="0"/>
              </a:rPr>
              <a:t>Si </a:t>
            </a:r>
            <a:r>
              <a:rPr lang="fr-FR" sz="4400" dirty="0" smtClean="0">
                <a:latin typeface="Arial Rounded MT Bold" pitchFamily="34" charset="0"/>
              </a:rPr>
              <a:t>par l'offense d'un seul la mort a régné par lui seul, à plus forte raison ceux qui reçoivent l'abondance de la grâce et du don de la justice régneront-ils dans la vie par Jésus-Christ lui seul. </a:t>
            </a:r>
            <a:endParaRPr lang="en-US" sz="44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00FF00"/>
                </a:solidFill>
                <a:latin typeface="Arial Rounded MT Bold" pitchFamily="34" charset="0"/>
              </a:rPr>
              <a:t>Romans 5:17</a:t>
            </a:r>
            <a:endParaRPr lang="en-US" sz="4400" dirty="0" smtClean="0">
              <a:solidFill>
                <a:srgbClr val="00FF00"/>
              </a:solidFill>
              <a:latin typeface="Arial Rounded MT Bold" pitchFamily="34" charset="0"/>
            </a:endParaRPr>
          </a:p>
          <a:p>
            <a:pPr algn="just"/>
            <a:r>
              <a:rPr lang="en-US" sz="4400" dirty="0" smtClean="0">
                <a:latin typeface="Arial Rounded MT Bold" pitchFamily="34" charset="0"/>
              </a:rPr>
              <a:t> 17 For if by the one man's offense death reigned through the one, much more those who receive abundance of grace and of the gift of righteousness will reign in life through the One, Jesus Christ</a:t>
            </a:r>
            <a:r>
              <a:rPr lang="en-US" sz="4400" dirty="0" smtClean="0">
                <a:latin typeface="Arial Rounded MT Bold" pitchFamily="34" charset="0"/>
              </a:rPr>
              <a:t>.</a:t>
            </a:r>
            <a:endParaRPr lang="en-US" sz="4400" dirty="0" smtClean="0">
              <a:latin typeface="Arial Rounded MT Bold" pitchFamily="34" charset="0"/>
            </a:endParaRPr>
          </a:p>
          <a:p>
            <a:pPr>
              <a:buNone/>
            </a:pPr>
            <a:endParaRPr lang="en-US" sz="4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400" dirty="0" smtClean="0">
                <a:solidFill>
                  <a:srgbClr val="FF0000"/>
                </a:solidFill>
                <a:latin typeface="Arial Rounded MT Bold" pitchFamily="34" charset="0"/>
              </a:rPr>
              <a:t>CONCLUSION</a:t>
            </a:r>
          </a:p>
          <a:p>
            <a:pPr lvl="0" algn="just"/>
            <a:r>
              <a:rPr lang="en-US" sz="4400" dirty="0" smtClean="0">
                <a:latin typeface="Arial Rounded MT Bold" pitchFamily="34" charset="0"/>
              </a:rPr>
              <a:t>The resurrection of Christ is the bedrock and the chief cornerstone of the Christian faith.</a:t>
            </a:r>
          </a:p>
          <a:p>
            <a:pPr lvl="0" algn="just"/>
            <a:r>
              <a:rPr lang="en-US" sz="4400" dirty="0" smtClean="0">
                <a:solidFill>
                  <a:srgbClr val="FF0000"/>
                </a:solidFill>
                <a:latin typeface="Arial Rounded MT Bold" pitchFamily="34" charset="0"/>
              </a:rPr>
              <a:t>Without the resurrection of Christ, Christianity is just a joke like all other religions.</a:t>
            </a:r>
          </a:p>
          <a:p>
            <a:pPr lvl="0" algn="just"/>
            <a:r>
              <a:rPr lang="en-US" sz="4400" dirty="0" smtClean="0">
                <a:latin typeface="Arial Rounded MT Bold" pitchFamily="34" charset="0"/>
              </a:rPr>
              <a:t>The resurrection of Jesus Christ is not one doctrine that the church should ever take passively</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latin typeface="Arial Rounded MT Bold" pitchFamily="34" charset="0"/>
              </a:rPr>
              <a:t>The </a:t>
            </a:r>
            <a:r>
              <a:rPr lang="en-US" sz="4400" dirty="0" smtClean="0">
                <a:latin typeface="Arial Rounded MT Bold" pitchFamily="34" charset="0"/>
              </a:rPr>
              <a:t>resurrection of Christ is not an optional belief that you can omit in your Christian faith and remain saved.</a:t>
            </a:r>
          </a:p>
          <a:p>
            <a:pPr algn="just"/>
            <a:r>
              <a:rPr lang="fr-FR" sz="4400" dirty="0" smtClean="0">
                <a:solidFill>
                  <a:srgbClr val="FF0000"/>
                </a:solidFill>
                <a:latin typeface="Arial Rounded MT Bold" pitchFamily="34" charset="0"/>
              </a:rPr>
              <a:t>1Co 15:17 Et si Christ n'est pas ressuscité, votre foi est vaine, vous êtes encore dans vos péchés, </a:t>
            </a:r>
            <a:endParaRPr lang="en-US" sz="4400" dirty="0" smtClean="0">
              <a:solidFill>
                <a:srgbClr val="FF0000"/>
              </a:solidFill>
              <a:latin typeface="Arial Rounded MT Bold" pitchFamily="34" charset="0"/>
            </a:endParaRPr>
          </a:p>
          <a:p>
            <a:pPr algn="just"/>
            <a:r>
              <a:rPr lang="fr-FR" sz="4400" dirty="0" smtClean="0">
                <a:latin typeface="Arial Rounded MT Bold" pitchFamily="34" charset="0"/>
              </a:rPr>
              <a:t> </a:t>
            </a:r>
            <a:r>
              <a:rPr lang="en-US" sz="4400" dirty="0" smtClean="0">
                <a:latin typeface="Arial Rounded MT Bold" pitchFamily="34" charset="0"/>
              </a:rPr>
              <a:t>17 And if Christ is not risen, your faith is futile; you are still in your sins!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latin typeface="Arial Rounded MT Bold" pitchFamily="34" charset="0"/>
              </a:rPr>
              <a:t>As </a:t>
            </a:r>
            <a:r>
              <a:rPr lang="en-US" sz="4400" dirty="0" smtClean="0">
                <a:latin typeface="Arial Rounded MT Bold" pitchFamily="34" charset="0"/>
              </a:rPr>
              <a:t>parting words in this great day of the resurrection of Jesus Christ, I want to advise you to hold on to your faith in Christ without any wavering.</a:t>
            </a:r>
          </a:p>
          <a:p>
            <a:pPr lvl="0" algn="just"/>
            <a:r>
              <a:rPr lang="en-US" sz="4400" dirty="0" smtClean="0">
                <a:solidFill>
                  <a:srgbClr val="FF0000"/>
                </a:solidFill>
                <a:latin typeface="Arial Rounded MT Bold" pitchFamily="34" charset="0"/>
              </a:rPr>
              <a:t>Meaning, His immaculate and sinless birth, His death on the Cross for remission of sin, and His resurrection from the death to stand as a High Priest interceding on behalf of </a:t>
            </a:r>
            <a:r>
              <a:rPr lang="en-US" sz="4400" dirty="0" smtClean="0">
                <a:solidFill>
                  <a:srgbClr val="FF0000"/>
                </a:solidFill>
                <a:latin typeface="Arial Rounded MT Bold" pitchFamily="34" charset="0"/>
              </a:rPr>
              <a:t>His Church</a:t>
            </a:r>
            <a:r>
              <a:rPr lang="en-US" sz="4400" dirty="0" smtClean="0">
                <a:solidFill>
                  <a:srgbClr val="FF0000"/>
                </a:solidFill>
                <a:latin typeface="Arial Rounded MT Bold" pitchFamily="34" charset="0"/>
              </a:rPr>
              <a:t>.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latin typeface="Arial Rounded MT Bold" pitchFamily="34" charset="0"/>
              </a:rPr>
              <a:t>Grasp </a:t>
            </a:r>
            <a:r>
              <a:rPr lang="en-US" sz="4400" dirty="0" smtClean="0">
                <a:latin typeface="Arial Rounded MT Bold" pitchFamily="34" charset="0"/>
              </a:rPr>
              <a:t>the significance of this day, for it is the day of your independence from the dominion of sin.</a:t>
            </a:r>
          </a:p>
          <a:p>
            <a:pPr lvl="0" algn="just"/>
            <a:r>
              <a:rPr lang="en-US" sz="4400" dirty="0" smtClean="0">
                <a:solidFill>
                  <a:srgbClr val="FF0000"/>
                </a:solidFill>
                <a:latin typeface="Arial Rounded MT Bold" pitchFamily="34" charset="0"/>
              </a:rPr>
              <a:t>It is the day when the prototype future glorified body of the saints was inaugurated</a:t>
            </a:r>
            <a:r>
              <a:rPr lang="en-US" sz="4400" dirty="0" smtClean="0">
                <a:latin typeface="Arial Rounded MT Bold" pitchFamily="34" charset="0"/>
              </a:rPr>
              <a:t>. </a:t>
            </a:r>
          </a:p>
          <a:p>
            <a:pPr lvl="0" algn="just"/>
            <a:r>
              <a:rPr lang="en-US" sz="4400" dirty="0" smtClean="0">
                <a:latin typeface="Arial Rounded MT Bold" pitchFamily="34" charset="0"/>
              </a:rPr>
              <a:t>It is also the day when your heavenly citizenship was assured</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err="1" smtClean="0">
                <a:latin typeface="Arial Rounded MT Bold" pitchFamily="34" charset="0"/>
              </a:rPr>
              <a:t>Heb</a:t>
            </a:r>
            <a:r>
              <a:rPr lang="fr-FR" sz="4400" dirty="0" smtClean="0">
                <a:latin typeface="Arial Rounded MT Bold" pitchFamily="34" charset="0"/>
              </a:rPr>
              <a:t> </a:t>
            </a:r>
            <a:r>
              <a:rPr lang="fr-FR" sz="4400" dirty="0" smtClean="0">
                <a:latin typeface="Arial Rounded MT Bold" pitchFamily="34" charset="0"/>
              </a:rPr>
              <a:t>4:14 Ainsi, puisque nous avons un grand souverain sacrificateur qui a traversé les cieux, Jésus, le Fils de Dieu, demeurons fermes dans la foi que nous professons. </a:t>
            </a:r>
            <a:endParaRPr lang="en-US" sz="4400" dirty="0" smtClean="0">
              <a:latin typeface="Arial Rounded MT Bold" pitchFamily="34" charset="0"/>
            </a:endParaRPr>
          </a:p>
          <a:p>
            <a:pPr algn="just"/>
            <a:r>
              <a:rPr lang="en-US" sz="4400" dirty="0" smtClean="0">
                <a:latin typeface="Arial Rounded MT Bold" pitchFamily="34" charset="0"/>
              </a:rPr>
              <a:t> </a:t>
            </a:r>
            <a:r>
              <a:rPr lang="en-US" sz="4400" dirty="0" smtClean="0">
                <a:solidFill>
                  <a:srgbClr val="FF0000"/>
                </a:solidFill>
                <a:latin typeface="Arial Rounded MT Bold" pitchFamily="34" charset="0"/>
              </a:rPr>
              <a:t>14 Seeing then that we have a great High Priest who has passed through the heavens, Jesus the Son of God, let us hold fast our confession.</a:t>
            </a:r>
            <a:r>
              <a:rPr lang="en-US" sz="4400" dirty="0" smtClean="0">
                <a:latin typeface="Arial Rounded MT Bold" pitchFamily="34" charset="0"/>
              </a:rPr>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rgbClr val="FF0000"/>
                </a:solidFill>
                <a:latin typeface="Arial Rounded MT Bold" pitchFamily="34" charset="0"/>
              </a:rPr>
              <a:t>Col </a:t>
            </a:r>
            <a:r>
              <a:rPr lang="fr-FR" sz="4400" dirty="0" smtClean="0">
                <a:solidFill>
                  <a:srgbClr val="FF0000"/>
                </a:solidFill>
                <a:latin typeface="Arial Rounded MT Bold" pitchFamily="34" charset="0"/>
              </a:rPr>
              <a:t>3:1 </a:t>
            </a:r>
            <a:r>
              <a:rPr lang="fr-FR" sz="4400" dirty="0" smtClean="0">
                <a:latin typeface="Arial Rounded MT Bold" pitchFamily="34" charset="0"/>
              </a:rPr>
              <a:t>¶ Si donc vous êtes ressuscités avec Christ, cherchez les choses d'en haut, où Christ est assis à la droite de Dieu.</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 2 Affectionnez-vous aux choses d'en haut, et non à celles qui sont sur la terre.</a:t>
            </a:r>
            <a:endParaRPr lang="en-US" sz="4400" dirty="0" smtClean="0">
              <a:solidFill>
                <a:srgbClr val="FF0000"/>
              </a:solidFill>
              <a:latin typeface="Arial Rounded MT Bold" pitchFamily="34" charset="0"/>
            </a:endParaRPr>
          </a:p>
          <a:p>
            <a:pPr algn="r"/>
            <a:r>
              <a:rPr lang="fr-FR" sz="4400" dirty="0" smtClean="0">
                <a:latin typeface="Arial Rounded MT Bold" pitchFamily="34" charset="0"/>
              </a:rPr>
              <a:t>AMEN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23000"/>
            </a:schemeClr>
          </a:solidFill>
        </p:spPr>
        <p:style>
          <a:lnRef idx="1">
            <a:schemeClr val="accent5"/>
          </a:lnRef>
          <a:fillRef idx="2">
            <a:schemeClr val="accent5"/>
          </a:fillRef>
          <a:effectRef idx="1">
            <a:schemeClr val="accent5"/>
          </a:effectRef>
          <a:fontRef idx="minor">
            <a:schemeClr val="dk1"/>
          </a:fontRef>
        </p:style>
        <p:txBody>
          <a:bodyPr>
            <a:normAutofit fontScale="32500" lnSpcReduction="20000"/>
          </a:bodyPr>
          <a:lstStyle/>
          <a:p>
            <a:pPr algn="just"/>
            <a:r>
              <a:rPr lang="en-US" sz="4400" dirty="0" smtClean="0">
                <a:latin typeface="Arial Rounded MT Bold" pitchFamily="34" charset="0"/>
              </a:rPr>
              <a:t>CONCLUSION</a:t>
            </a:r>
          </a:p>
          <a:p>
            <a:pPr lvl="0" algn="just"/>
            <a:r>
              <a:rPr lang="en-US" sz="4400" dirty="0" smtClean="0">
                <a:latin typeface="Arial Rounded MT Bold" pitchFamily="34" charset="0"/>
              </a:rPr>
              <a:t>The resurrection of Christ is the bedrock and the chief cornerstone of the Christian faith.</a:t>
            </a:r>
          </a:p>
          <a:p>
            <a:pPr lvl="0" algn="just"/>
            <a:r>
              <a:rPr lang="en-US" sz="4400" dirty="0" smtClean="0">
                <a:latin typeface="Arial Rounded MT Bold" pitchFamily="34" charset="0"/>
              </a:rPr>
              <a:t>Without the resurrection of Christ, Christianity is just a joke like all other religions.</a:t>
            </a:r>
          </a:p>
          <a:p>
            <a:pPr lvl="0" algn="just"/>
            <a:r>
              <a:rPr lang="en-US" sz="4400" dirty="0" smtClean="0">
                <a:latin typeface="Arial Rounded MT Bold" pitchFamily="34" charset="0"/>
              </a:rPr>
              <a:t>The resurrection of Jesus Christ is not one doctrine that the church should ever take passively.</a:t>
            </a:r>
          </a:p>
          <a:p>
            <a:pPr lvl="0" algn="just"/>
            <a:r>
              <a:rPr lang="en-US" sz="4400" dirty="0" smtClean="0">
                <a:latin typeface="Arial Rounded MT Bold" pitchFamily="34" charset="0"/>
              </a:rPr>
              <a:t>The resurrection of Christ is not an optional belief that you can omit in your Christian faith and remain saved.</a:t>
            </a:r>
          </a:p>
          <a:p>
            <a:pPr algn="just"/>
            <a:r>
              <a:rPr lang="fr-FR" sz="4400" dirty="0" smtClean="0">
                <a:latin typeface="Arial Rounded MT Bold" pitchFamily="34" charset="0"/>
              </a:rPr>
              <a:t>1Co 15:17 Et si Christ n'est pas ressuscité, votre foi est vaine, vous êtes encore dans vos péchés, (LSV)</a:t>
            </a:r>
            <a:endParaRPr lang="en-US" sz="4400" dirty="0" smtClean="0">
              <a:latin typeface="Arial Rounded MT Bold" pitchFamily="34" charset="0"/>
            </a:endParaRPr>
          </a:p>
          <a:p>
            <a:pPr algn="just"/>
            <a:r>
              <a:rPr lang="fr-FR" sz="4400" dirty="0" smtClean="0">
                <a:latin typeface="Arial Rounded MT Bold" pitchFamily="34" charset="0"/>
              </a:rPr>
              <a:t> </a:t>
            </a:r>
            <a:r>
              <a:rPr lang="en-US" sz="4400" dirty="0" smtClean="0">
                <a:latin typeface="Arial Rounded MT Bold" pitchFamily="34" charset="0"/>
              </a:rPr>
              <a:t>17 And if Christ is not risen, your faith is futile; you are still in your sins! </a:t>
            </a:r>
            <a:r>
              <a:rPr lang="fr-FR" sz="4400" dirty="0" smtClean="0">
                <a:latin typeface="Arial Rounded MT Bold" pitchFamily="34" charset="0"/>
              </a:rPr>
              <a:t>(NKJV)</a:t>
            </a:r>
            <a:endParaRPr lang="en-US" sz="4400" dirty="0" smtClean="0">
              <a:latin typeface="Arial Rounded MT Bold" pitchFamily="34" charset="0"/>
            </a:endParaRPr>
          </a:p>
          <a:p>
            <a:pPr lvl="0" algn="just"/>
            <a:r>
              <a:rPr lang="en-US" sz="4400" dirty="0" smtClean="0">
                <a:latin typeface="Arial Rounded MT Bold" pitchFamily="34" charset="0"/>
              </a:rPr>
              <a:t>As parting words in this great day of the resurrection of Jesus Christ, I want to advise you to hold on to your faith in Christ without any wavering.</a:t>
            </a:r>
          </a:p>
          <a:p>
            <a:pPr lvl="0" algn="just"/>
            <a:r>
              <a:rPr lang="en-US" sz="4400" dirty="0" smtClean="0">
                <a:latin typeface="Arial Rounded MT Bold" pitchFamily="34" charset="0"/>
              </a:rPr>
              <a:t>Meaning, His immaculate and sinless birth, His death on the Cross for remission of sin, and His resurrection from the death to stand as a High Priest interceding on behalf of Church.  </a:t>
            </a:r>
          </a:p>
          <a:p>
            <a:pPr lvl="0" algn="just"/>
            <a:r>
              <a:rPr lang="en-US" sz="4400" dirty="0" smtClean="0">
                <a:latin typeface="Arial Rounded MT Bold" pitchFamily="34" charset="0"/>
              </a:rPr>
              <a:t>Grasp the significance of this day, for it is the day of your independence from the dominion of sin.</a:t>
            </a:r>
          </a:p>
          <a:p>
            <a:pPr lvl="0" algn="just"/>
            <a:r>
              <a:rPr lang="en-US" sz="4400" dirty="0" smtClean="0">
                <a:latin typeface="Arial Rounded MT Bold" pitchFamily="34" charset="0"/>
              </a:rPr>
              <a:t>It is the day when the prototype future glorified body of the saints was inaugurated. </a:t>
            </a:r>
          </a:p>
          <a:p>
            <a:pPr lvl="0" algn="just"/>
            <a:r>
              <a:rPr lang="en-US" sz="4400" dirty="0" smtClean="0">
                <a:latin typeface="Arial Rounded MT Bold" pitchFamily="34" charset="0"/>
              </a:rPr>
              <a:t>It is also the day when your heavenly citizenship was assured.</a:t>
            </a:r>
          </a:p>
          <a:p>
            <a:pPr algn="just"/>
            <a:r>
              <a:rPr lang="fr-FR" sz="4400" dirty="0" err="1" smtClean="0">
                <a:latin typeface="Arial Rounded MT Bold" pitchFamily="34" charset="0"/>
              </a:rPr>
              <a:t>Heb</a:t>
            </a:r>
            <a:r>
              <a:rPr lang="fr-FR" sz="4400" dirty="0" smtClean="0">
                <a:latin typeface="Arial Rounded MT Bold" pitchFamily="34" charset="0"/>
              </a:rPr>
              <a:t> 4:14 Ainsi, puisque nous avons un grand souverain sacrificateur qui a traversé les cieux, Jésus, le Fils de Dieu, demeurons fermes dans la foi que nous professons. </a:t>
            </a:r>
            <a:r>
              <a:rPr lang="en-US" sz="4400" dirty="0" smtClean="0">
                <a:latin typeface="Arial Rounded MT Bold" pitchFamily="34" charset="0"/>
              </a:rPr>
              <a:t>(LSV)</a:t>
            </a:r>
          </a:p>
          <a:p>
            <a:pPr algn="just"/>
            <a:r>
              <a:rPr lang="en-US" sz="4400" dirty="0" smtClean="0">
                <a:latin typeface="Arial Rounded MT Bold" pitchFamily="34" charset="0"/>
              </a:rPr>
              <a:t> 14 Seeing then that we have a great High Priest who has passed through the heavens, Jesus the Son of God, let us hold fast our confession. </a:t>
            </a:r>
            <a:r>
              <a:rPr lang="fr-FR" sz="4400" dirty="0" smtClean="0">
                <a:latin typeface="Arial Rounded MT Bold" pitchFamily="34" charset="0"/>
              </a:rPr>
              <a:t>(NKJV)</a:t>
            </a:r>
            <a:endParaRPr lang="en-US" sz="4400" dirty="0" smtClean="0">
              <a:latin typeface="Arial Rounded MT Bold" pitchFamily="34" charset="0"/>
            </a:endParaRPr>
          </a:p>
          <a:p>
            <a:pPr algn="just"/>
            <a:r>
              <a:rPr lang="fr-FR" sz="4400" dirty="0" smtClean="0">
                <a:latin typeface="Arial Rounded MT Bold" pitchFamily="34" charset="0"/>
              </a:rPr>
              <a:t> </a:t>
            </a:r>
            <a:endParaRPr lang="en-US" sz="4400" dirty="0" smtClean="0">
              <a:latin typeface="Arial Rounded MT Bold" pitchFamily="34" charset="0"/>
            </a:endParaRPr>
          </a:p>
          <a:p>
            <a:pPr algn="just"/>
            <a:r>
              <a:rPr lang="fr-FR" sz="4400" dirty="0" smtClean="0">
                <a:latin typeface="Arial Rounded MT Bold" pitchFamily="34" charset="0"/>
              </a:rPr>
              <a:t>Col 3:1 ¶ Si donc vous êtes ressuscités avec Christ, cherchez les choses d'en haut, où Christ est assis à la droite de Dieu.</a:t>
            </a:r>
            <a:endParaRPr lang="en-US" sz="4400" dirty="0" smtClean="0">
              <a:latin typeface="Arial Rounded MT Bold" pitchFamily="34" charset="0"/>
            </a:endParaRPr>
          </a:p>
          <a:p>
            <a:pPr algn="just"/>
            <a:r>
              <a:rPr lang="fr-FR" sz="4400" dirty="0" smtClean="0">
                <a:latin typeface="Arial Rounded MT Bold" pitchFamily="34" charset="0"/>
              </a:rPr>
              <a:t> 2 Affectionnez-vous aux choses d'en haut, et non à celles qui sont sur la terre.</a:t>
            </a:r>
            <a:endParaRPr lang="en-US" sz="4400" dirty="0" smtClean="0">
              <a:latin typeface="Arial Rounded MT Bold" pitchFamily="34" charset="0"/>
            </a:endParaRPr>
          </a:p>
          <a:p>
            <a:pPr algn="just"/>
            <a:r>
              <a:rPr lang="fr-FR" sz="4400" dirty="0" smtClean="0">
                <a:latin typeface="Arial Rounded MT Bold" pitchFamily="34" charset="0"/>
              </a:rPr>
              <a:t>AMEN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12644</TotalTime>
  <Words>3175</Words>
  <Application>Microsoft Office PowerPoint</Application>
  <PresentationFormat>On-screen Show (4:3)</PresentationFormat>
  <Paragraphs>155</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CHRIST THE ROCK CONGREGATION SUNDAY MARCH 31ST  2024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54</cp:revision>
  <dcterms:created xsi:type="dcterms:W3CDTF">2020-08-22T16:53:36Z</dcterms:created>
  <dcterms:modified xsi:type="dcterms:W3CDTF">2024-03-27T12:32:25Z</dcterms:modified>
</cp:coreProperties>
</file>