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4" r:id="rId2"/>
    <p:sldId id="1756" r:id="rId3"/>
    <p:sldId id="1819" r:id="rId4"/>
    <p:sldId id="1820" r:id="rId5"/>
    <p:sldId id="1821" r:id="rId6"/>
    <p:sldId id="1814" r:id="rId7"/>
    <p:sldId id="1822" r:id="rId8"/>
    <p:sldId id="1823" r:id="rId9"/>
    <p:sldId id="1824" r:id="rId10"/>
    <p:sldId id="1815" r:id="rId11"/>
    <p:sldId id="1825" r:id="rId12"/>
    <p:sldId id="1826" r:id="rId13"/>
    <p:sldId id="1827" r:id="rId14"/>
    <p:sldId id="1828" r:id="rId15"/>
    <p:sldId id="1816" r:id="rId16"/>
    <p:sldId id="1834" r:id="rId17"/>
    <p:sldId id="1829" r:id="rId18"/>
    <p:sldId id="1830" r:id="rId19"/>
    <p:sldId id="1835" r:id="rId20"/>
    <p:sldId id="1817" r:id="rId21"/>
    <p:sldId id="1818" r:id="rId22"/>
    <p:sldId id="1836" r:id="rId23"/>
    <p:sldId id="1837" r:id="rId24"/>
    <p:sldId id="1838" r:id="rId25"/>
    <p:sldId id="1842" r:id="rId26"/>
    <p:sldId id="1839" r:id="rId27"/>
    <p:sldId id="1840" r:id="rId28"/>
    <p:sldId id="1841" r:id="rId29"/>
    <p:sldId id="1794" r:id="rId30"/>
    <p:sldId id="1843" r:id="rId31"/>
    <p:sldId id="1849" r:id="rId32"/>
    <p:sldId id="1844" r:id="rId33"/>
    <p:sldId id="1850" r:id="rId34"/>
    <p:sldId id="1851" r:id="rId35"/>
    <p:sldId id="1852" r:id="rId36"/>
    <p:sldId id="316" r:id="rId37"/>
    <p:sldId id="1675" r:id="rId38"/>
    <p:sldId id="31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66FFFF"/>
    <a:srgbClr val="460000"/>
    <a:srgbClr val="FF3300"/>
    <a:srgbClr val="99FF33"/>
    <a:srgbClr val="0DE522"/>
    <a:srgbClr val="FC0AFC"/>
    <a:srgbClr val="CC00FF"/>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4" d="100"/>
          <a:sy n="64" d="100"/>
        </p:scale>
        <p:origin x="-1260" y="-90"/>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2/7/2024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6">
              <a:lumMod val="40000"/>
              <a:lumOff val="60000"/>
            </a:schemeClr>
          </a:solidFill>
        </p:spPr>
        <p:txBody>
          <a:bodyPr>
            <a:normAutofit fontScale="90000"/>
          </a:bodyPr>
          <a:lstStyle/>
          <a:p>
            <a:r>
              <a:rPr lang="en-US" sz="3600" b="1" dirty="0" smtClean="0"/>
              <a:t>CHRIST THE ROCK CONGREGATION</a:t>
            </a:r>
            <a:br>
              <a:rPr lang="en-US" sz="3600" b="1" dirty="0" smtClean="0"/>
            </a:br>
            <a:r>
              <a:rPr lang="en-US" sz="3600" b="1" dirty="0" smtClean="0">
                <a:solidFill>
                  <a:srgbClr val="FF0000"/>
                </a:solidFill>
              </a:rPr>
              <a:t>PRÉSENTE</a:t>
            </a:r>
            <a:r>
              <a:rPr lang="en-US" sz="3600" b="1" dirty="0" smtClean="0">
                <a:solidFill>
                  <a:srgbClr val="0033CC"/>
                </a:solidFill>
              </a:rPr>
              <a:t/>
            </a:r>
            <a:br>
              <a:rPr lang="en-US" sz="3600" b="1" dirty="0" smtClean="0">
                <a:solidFill>
                  <a:srgbClr val="0033CC"/>
                </a:solidFill>
              </a:rPr>
            </a:br>
            <a:r>
              <a:rPr lang="en-US" sz="3600" b="1" dirty="0" smtClean="0">
                <a:solidFill>
                  <a:srgbClr val="0033CC"/>
                </a:solidFill>
              </a:rPr>
              <a:t>ÉTUDIONS LA BIBLE </a:t>
            </a:r>
            <a:r>
              <a:rPr lang="en-US" sz="3600" b="1" dirty="0" smtClean="0">
                <a:solidFill>
                  <a:srgbClr val="0033CC"/>
                </a:solidFill>
              </a:rPr>
              <a:t>64ÈME </a:t>
            </a:r>
            <a:r>
              <a:rPr lang="en-US" sz="3600" b="1" dirty="0" smtClean="0">
                <a:solidFill>
                  <a:srgbClr val="0033CC"/>
                </a:solidFill>
              </a:rPr>
              <a:t>SESSION </a:t>
            </a:r>
            <a:r>
              <a:rPr lang="en-US" sz="3600" b="1" dirty="0" smtClean="0"/>
              <a:t/>
            </a:r>
            <a:br>
              <a:rPr lang="en-US" sz="3600" b="1" dirty="0" smtClean="0"/>
            </a:br>
            <a:r>
              <a:rPr lang="en-US" sz="3600" b="1" dirty="0" smtClean="0"/>
              <a:t>ORATEUR: PASTEUR MARC  SIMEON</a:t>
            </a:r>
            <a:endParaRPr lang="en-US" sz="3600" b="1" dirty="0"/>
          </a:p>
        </p:txBody>
      </p:sp>
      <p:sp>
        <p:nvSpPr>
          <p:cNvPr id="3" name="Subtitle 2"/>
          <p:cNvSpPr>
            <a:spLocks noGrp="1"/>
          </p:cNvSpPr>
          <p:nvPr>
            <p:ph type="subTitle" idx="1"/>
          </p:nvPr>
        </p:nvSpPr>
        <p:spPr>
          <a:xfrm>
            <a:off x="0" y="4191000"/>
            <a:ext cx="9144000" cy="22098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smtClean="0">
                <a:solidFill>
                  <a:srgbClr val="FFFF00"/>
                </a:solidFill>
              </a:rPr>
              <a:t>Vendredi </a:t>
            </a:r>
            <a:r>
              <a:rPr lang="fr-FR" sz="4000" b="1" dirty="0" smtClean="0">
                <a:solidFill>
                  <a:srgbClr val="FFFF00"/>
                </a:solidFill>
              </a:rPr>
              <a:t>9 </a:t>
            </a:r>
            <a:r>
              <a:rPr lang="fr-FR" sz="4000" b="1" dirty="0" smtClean="0">
                <a:solidFill>
                  <a:srgbClr val="FFFF00"/>
                </a:solidFill>
              </a:rPr>
              <a:t>Février 2024</a:t>
            </a:r>
            <a:endParaRPr lang="en-US" sz="4000" b="1" dirty="0" smtClean="0">
              <a:solidFill>
                <a:srgbClr val="FFFF00"/>
              </a:solidFill>
            </a:endParaRPr>
          </a:p>
          <a:p>
            <a:r>
              <a:rPr lang="en-US" sz="4000" b="1" dirty="0" smtClean="0">
                <a:solidFill>
                  <a:schemeClr val="bg1"/>
                </a:solidFill>
              </a:rPr>
              <a:t>LA NAISSANCE DE JEAN BAPTISTE ET LES PROPHETIES DE ZACHARIE</a:t>
            </a:r>
            <a:endParaRPr lang="en-US" sz="4000" dirty="0" smtClean="0">
              <a:solidFill>
                <a:schemeClr val="bg1"/>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b="1" dirty="0" smtClean="0">
                <a:solidFill>
                  <a:srgbClr val="0033CC"/>
                </a:solidFill>
                <a:latin typeface="Arial Rounded MT Bold" pitchFamily="34" charset="0"/>
              </a:rPr>
              <a:t>INTRODUCTION</a:t>
            </a:r>
            <a:endParaRPr lang="en-US" sz="4400" dirty="0" smtClean="0">
              <a:solidFill>
                <a:srgbClr val="0033CC"/>
              </a:solidFill>
              <a:latin typeface="Arial Rounded MT Bold" pitchFamily="34" charset="0"/>
            </a:endParaRPr>
          </a:p>
          <a:p>
            <a:pPr algn="just"/>
            <a:r>
              <a:rPr lang="fr-FR" sz="4400" dirty="0" smtClean="0">
                <a:latin typeface="Arial Rounded MT Bold" pitchFamily="34" charset="0"/>
              </a:rPr>
              <a:t>·      Dans le premier chapitre du livre de Luc nous avons vu verset</a:t>
            </a:r>
            <a:endParaRPr lang="en-US" sz="4400" dirty="0" smtClean="0">
              <a:latin typeface="Arial Rounded MT Bold" pitchFamily="34" charset="0"/>
            </a:endParaRPr>
          </a:p>
          <a:p>
            <a:pPr lvl="0" algn="just"/>
            <a:r>
              <a:rPr lang="fr-FR" sz="4400" b="1" u="sng" dirty="0" smtClean="0">
                <a:solidFill>
                  <a:srgbClr val="0033CC"/>
                </a:solidFill>
                <a:latin typeface="Arial Rounded MT Bold" pitchFamily="34" charset="0"/>
              </a:rPr>
              <a:t>V 1 à 3</a:t>
            </a:r>
            <a:r>
              <a:rPr lang="fr-FR" sz="4400" b="1" u="sng" dirty="0" smtClean="0">
                <a:latin typeface="Arial Rounded MT Bold" pitchFamily="34" charset="0"/>
              </a:rPr>
              <a:t> :</a:t>
            </a:r>
            <a:r>
              <a:rPr lang="fr-FR" sz="4400" dirty="0" smtClean="0">
                <a:latin typeface="Arial Rounded MT Bold" pitchFamily="34" charset="0"/>
              </a:rPr>
              <a:t> Introduction du livre et de la personne à qui le Livre a été adressé à savoir Théophile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b="1" dirty="0" smtClean="0">
                <a:solidFill>
                  <a:srgbClr val="0033CC"/>
                </a:solidFill>
                <a:latin typeface="Arial Rounded MT Bold" pitchFamily="34" charset="0"/>
              </a:rPr>
              <a:t>V </a:t>
            </a:r>
            <a:r>
              <a:rPr lang="fr-FR" sz="3600" b="1" dirty="0" smtClean="0">
                <a:solidFill>
                  <a:srgbClr val="0033CC"/>
                </a:solidFill>
                <a:latin typeface="Arial Rounded MT Bold" pitchFamily="34" charset="0"/>
              </a:rPr>
              <a:t>5 à 25</a:t>
            </a:r>
            <a:r>
              <a:rPr lang="fr-FR" sz="3600" dirty="0" smtClean="0">
                <a:latin typeface="Arial Rounded MT Bold" pitchFamily="34" charset="0"/>
              </a:rPr>
              <a:t> : L'annonce de la naissance de Jean-Baptiste par l'ange Gabriel dans le temple.</a:t>
            </a:r>
            <a:endParaRPr lang="en-US" sz="3600" dirty="0" smtClean="0">
              <a:latin typeface="Arial Rounded MT Bold" pitchFamily="34" charset="0"/>
            </a:endParaRPr>
          </a:p>
          <a:p>
            <a:pPr lvl="1" algn="just"/>
            <a:r>
              <a:rPr lang="fr-FR" sz="3600" dirty="0" smtClean="0">
                <a:latin typeface="Arial Rounded MT Bold" pitchFamily="34" charset="0"/>
              </a:rPr>
              <a:t>Nous voyons aussi comment Zacharie devenait muet à cause de son manque de </a:t>
            </a:r>
            <a:r>
              <a:rPr lang="fr-FR" sz="3600" dirty="0" smtClean="0">
                <a:latin typeface="Arial Rounded MT Bold" pitchFamily="34" charset="0"/>
              </a:rPr>
              <a:t>croyance</a:t>
            </a:r>
            <a:endParaRPr lang="en-US" sz="3600" dirty="0" smtClean="0">
              <a:latin typeface="Arial Rounded MT Bold" pitchFamily="34" charset="0"/>
            </a:endParaRPr>
          </a:p>
          <a:p>
            <a:pPr lvl="0" algn="just"/>
            <a:r>
              <a:rPr lang="fr-FR" sz="3600" b="1" u="sng" dirty="0" smtClean="0">
                <a:solidFill>
                  <a:srgbClr val="0033CC"/>
                </a:solidFill>
                <a:latin typeface="Arial Rounded MT Bold" pitchFamily="34" charset="0"/>
              </a:rPr>
              <a:t>V 39 à 45</a:t>
            </a:r>
            <a:r>
              <a:rPr lang="fr-FR" sz="3600" dirty="0" smtClean="0">
                <a:latin typeface="Arial Rounded MT Bold" pitchFamily="34" charset="0"/>
              </a:rPr>
              <a:t> : Visite de l'ange à Marie</a:t>
            </a:r>
            <a:r>
              <a:rPr lang="fr-FR" sz="3600" dirty="0" smtClean="0">
                <a:latin typeface="Arial Rounded MT Bold" pitchFamily="34" charset="0"/>
              </a:rPr>
              <a:t>.</a:t>
            </a:r>
            <a:endParaRPr lang="en-US" sz="3600" dirty="0" smtClean="0">
              <a:latin typeface="Arial Rounded MT Bold" pitchFamily="34" charset="0"/>
            </a:endParaRPr>
          </a:p>
          <a:p>
            <a:pPr lvl="1" algn="just"/>
            <a:r>
              <a:rPr lang="fr-FR" sz="3600" dirty="0" smtClean="0">
                <a:latin typeface="Arial Rounded MT Bold" pitchFamily="34" charset="0"/>
              </a:rPr>
              <a:t>Annonce de la naissance de </a:t>
            </a:r>
            <a:r>
              <a:rPr lang="fr-FR" sz="3600" dirty="0" smtClean="0">
                <a:latin typeface="Arial Rounded MT Bold" pitchFamily="34" charset="0"/>
              </a:rPr>
              <a:t>Jésus-Christ.</a:t>
            </a:r>
            <a:endParaRPr lang="en-US" sz="3600" dirty="0" smtClean="0">
              <a:latin typeface="Arial Rounded MT Bold" pitchFamily="34" charset="0"/>
            </a:endParaRPr>
          </a:p>
          <a:p>
            <a:pPr lvl="1" indent="-742950" algn="just"/>
            <a:r>
              <a:rPr lang="fr-FR" sz="3600" b="1" u="sng" dirty="0" smtClean="0">
                <a:solidFill>
                  <a:srgbClr val="0033CC"/>
                </a:solidFill>
                <a:latin typeface="Arial Rounded MT Bold" pitchFamily="34" charset="0"/>
              </a:rPr>
              <a:t>V </a:t>
            </a:r>
            <a:r>
              <a:rPr lang="fr-FR" sz="3600" b="1" u="sng" dirty="0" smtClean="0">
                <a:solidFill>
                  <a:srgbClr val="0033CC"/>
                </a:solidFill>
                <a:latin typeface="Arial Rounded MT Bold" pitchFamily="34" charset="0"/>
              </a:rPr>
              <a:t>46 à 56</a:t>
            </a:r>
            <a:r>
              <a:rPr lang="fr-FR" sz="3600" dirty="0" smtClean="0">
                <a:latin typeface="Arial Rounded MT Bold" pitchFamily="34" charset="0"/>
              </a:rPr>
              <a:t> : Cantique de Marie (magnificat)</a:t>
            </a:r>
            <a:endParaRPr lang="en-US" sz="3600" dirty="0" smtClean="0">
              <a:latin typeface="Arial Rounded MT Bold" pitchFamily="34" charset="0"/>
            </a:endParaRPr>
          </a:p>
          <a:p>
            <a:pPr lvl="1" algn="just"/>
            <a:endParaRPr lang="fr-FR" sz="36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spcBef>
                <a:spcPts val="0"/>
              </a:spcBef>
            </a:pPr>
            <a:r>
              <a:rPr lang="fr-FR" sz="3600" dirty="0" smtClean="0">
                <a:solidFill>
                  <a:srgbClr val="0033CC"/>
                </a:solidFill>
                <a:latin typeface="Arial Rounded MT Bold" pitchFamily="34" charset="0"/>
              </a:rPr>
              <a:t>Aujourd’hui </a:t>
            </a:r>
            <a:r>
              <a:rPr lang="fr-FR" sz="3600" dirty="0" smtClean="0">
                <a:solidFill>
                  <a:srgbClr val="0033CC"/>
                </a:solidFill>
                <a:latin typeface="Arial Rounded MT Bold" pitchFamily="34" charset="0"/>
              </a:rPr>
              <a:t>nous allons focaliser sur </a:t>
            </a:r>
            <a:r>
              <a:rPr lang="fr-FR" sz="3600" dirty="0" smtClean="0">
                <a:solidFill>
                  <a:srgbClr val="0033CC"/>
                </a:solidFill>
                <a:latin typeface="Arial Rounded MT Bold" pitchFamily="34" charset="0"/>
              </a:rPr>
              <a:t>:</a:t>
            </a:r>
            <a:endParaRPr lang="en-US" sz="3600" dirty="0" smtClean="0">
              <a:solidFill>
                <a:srgbClr val="0033CC"/>
              </a:solidFill>
              <a:latin typeface="Arial Rounded MT Bold" pitchFamily="34" charset="0"/>
            </a:endParaRPr>
          </a:p>
          <a:p>
            <a:pPr lvl="0" algn="just">
              <a:spcBef>
                <a:spcPts val="0"/>
              </a:spcBef>
            </a:pPr>
            <a:r>
              <a:rPr lang="fr-FR" sz="3600" b="1" u="sng" dirty="0" smtClean="0">
                <a:latin typeface="Arial Rounded MT Bold" pitchFamily="34" charset="0"/>
              </a:rPr>
              <a:t>V 57 à 66</a:t>
            </a:r>
            <a:r>
              <a:rPr lang="fr-FR" sz="3600" dirty="0" smtClean="0">
                <a:latin typeface="Arial Rounded MT Bold" pitchFamily="34" charset="0"/>
              </a:rPr>
              <a:t> : La naissance de Jean-Baptiste</a:t>
            </a:r>
            <a:endParaRPr lang="en-US" sz="3600" dirty="0" smtClean="0">
              <a:latin typeface="Arial Rounded MT Bold" pitchFamily="34" charset="0"/>
            </a:endParaRPr>
          </a:p>
          <a:p>
            <a:pPr lvl="1" algn="just">
              <a:spcBef>
                <a:spcPts val="0"/>
              </a:spcBef>
            </a:pPr>
            <a:r>
              <a:rPr lang="fr-FR" sz="3600" dirty="0" smtClean="0">
                <a:solidFill>
                  <a:srgbClr val="0033CC"/>
                </a:solidFill>
                <a:latin typeface="Arial Rounded MT Bold" pitchFamily="34" charset="0"/>
              </a:rPr>
              <a:t>La circoncision de Jean-Baptiste</a:t>
            </a:r>
            <a:endParaRPr lang="en-US" sz="3600" dirty="0" smtClean="0">
              <a:solidFill>
                <a:srgbClr val="0033CC"/>
              </a:solidFill>
              <a:latin typeface="Arial Rounded MT Bold" pitchFamily="34" charset="0"/>
            </a:endParaRPr>
          </a:p>
          <a:p>
            <a:pPr lvl="1" algn="just">
              <a:spcBef>
                <a:spcPts val="0"/>
              </a:spcBef>
            </a:pPr>
            <a:r>
              <a:rPr lang="fr-FR" sz="3600" dirty="0" smtClean="0">
                <a:latin typeface="Arial Rounded MT Bold" pitchFamily="34" charset="0"/>
              </a:rPr>
              <a:t>La consécration de Jean-Baptiste</a:t>
            </a:r>
            <a:endParaRPr lang="en-US" sz="3600" dirty="0" smtClean="0">
              <a:latin typeface="Arial Rounded MT Bold" pitchFamily="34" charset="0"/>
            </a:endParaRPr>
          </a:p>
          <a:p>
            <a:pPr lvl="1" algn="just">
              <a:spcBef>
                <a:spcPts val="0"/>
              </a:spcBef>
            </a:pPr>
            <a:r>
              <a:rPr lang="fr-FR" sz="3600" dirty="0" smtClean="0">
                <a:solidFill>
                  <a:srgbClr val="0033CC"/>
                </a:solidFill>
                <a:latin typeface="Arial Rounded MT Bold" pitchFamily="34" charset="0"/>
              </a:rPr>
              <a:t>Le nom prophétique de Jean-Baptiste.</a:t>
            </a:r>
            <a:endParaRPr lang="en-US" sz="3600" dirty="0" smtClean="0">
              <a:solidFill>
                <a:srgbClr val="0033CC"/>
              </a:solidFill>
              <a:latin typeface="Arial Rounded MT Bold" pitchFamily="34" charset="0"/>
            </a:endParaRPr>
          </a:p>
          <a:p>
            <a:pPr lvl="1" algn="just">
              <a:spcBef>
                <a:spcPts val="0"/>
              </a:spcBef>
            </a:pPr>
            <a:r>
              <a:rPr lang="fr-FR" sz="3600" dirty="0" smtClean="0">
                <a:latin typeface="Arial Rounded MT Bold" pitchFamily="34" charset="0"/>
              </a:rPr>
              <a:t>La langue de Zacharie déliée miraculeusement.</a:t>
            </a:r>
            <a:endParaRPr lang="en-US" sz="3600" dirty="0" smtClean="0">
              <a:latin typeface="Arial Rounded MT Bold" pitchFamily="34" charset="0"/>
            </a:endParaRPr>
          </a:p>
          <a:p>
            <a:pPr lvl="1" algn="just">
              <a:spcBef>
                <a:spcPts val="0"/>
              </a:spcBef>
            </a:pPr>
            <a:r>
              <a:rPr lang="fr-FR" sz="3600" dirty="0" smtClean="0">
                <a:solidFill>
                  <a:srgbClr val="0033CC"/>
                </a:solidFill>
                <a:latin typeface="Arial Rounded MT Bold" pitchFamily="34" charset="0"/>
              </a:rPr>
              <a:t>L'impression des observateurs sur ce que Jean  alla devenir</a:t>
            </a:r>
            <a:r>
              <a:rPr lang="fr-FR" sz="3600" dirty="0" smtClean="0">
                <a:solidFill>
                  <a:srgbClr val="0033CC"/>
                </a:solidFill>
                <a:latin typeface="Arial Rounded MT Bold" pitchFamily="34" charset="0"/>
              </a:rPr>
              <a:t>.</a:t>
            </a:r>
            <a:endParaRPr lang="en-US" sz="3600" dirty="0" smtClean="0">
              <a:solidFill>
                <a:srgbClr val="0033CC"/>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33CC"/>
                </a:solidFill>
                <a:latin typeface="Arial Rounded MT Bold" pitchFamily="34" charset="0"/>
              </a:rPr>
              <a:t> </a:t>
            </a:r>
            <a:r>
              <a:rPr lang="fr-FR" sz="4800" b="1" u="sng" dirty="0" smtClean="0">
                <a:solidFill>
                  <a:srgbClr val="0033CC"/>
                </a:solidFill>
                <a:latin typeface="Arial Rounded MT Bold" pitchFamily="34" charset="0"/>
              </a:rPr>
              <a:t>V </a:t>
            </a:r>
            <a:r>
              <a:rPr lang="fr-FR" sz="4800" b="1" u="sng" dirty="0" smtClean="0">
                <a:solidFill>
                  <a:srgbClr val="0033CC"/>
                </a:solidFill>
                <a:latin typeface="Arial Rounded MT Bold" pitchFamily="34" charset="0"/>
              </a:rPr>
              <a:t>67 à 80</a:t>
            </a:r>
            <a:r>
              <a:rPr lang="fr-FR" sz="4800" dirty="0" smtClean="0">
                <a:latin typeface="Arial Rounded MT Bold" pitchFamily="34" charset="0"/>
              </a:rPr>
              <a:t> : Le cantique de Zacharie</a:t>
            </a:r>
            <a:endParaRPr lang="en-US" sz="4800" dirty="0" smtClean="0">
              <a:latin typeface="Arial Rounded MT Bold" pitchFamily="34" charset="0"/>
            </a:endParaRPr>
          </a:p>
          <a:p>
            <a:pPr lvl="1" algn="just"/>
            <a:r>
              <a:rPr lang="fr-FR" sz="4800" dirty="0" smtClean="0">
                <a:solidFill>
                  <a:srgbClr val="0033CC"/>
                </a:solidFill>
                <a:latin typeface="Arial Rounded MT Bold" pitchFamily="34" charset="0"/>
              </a:rPr>
              <a:t>Bénédiction et paroles prophétiques de Zacharie sur Jésus.</a:t>
            </a:r>
            <a:endParaRPr lang="en-US" sz="4800" dirty="0" smtClean="0">
              <a:solidFill>
                <a:srgbClr val="0033CC"/>
              </a:solidFill>
              <a:latin typeface="Arial Rounded MT Bold" pitchFamily="34" charset="0"/>
            </a:endParaRPr>
          </a:p>
          <a:p>
            <a:pPr lvl="1" algn="just"/>
            <a:r>
              <a:rPr lang="fr-FR" sz="4800" dirty="0" smtClean="0">
                <a:latin typeface="Arial Rounded MT Bold" pitchFamily="34" charset="0"/>
              </a:rPr>
              <a:t>Paroles prophétiques de Zacharie sur Jean-Baptiste.</a:t>
            </a:r>
            <a:endParaRPr lang="en-US" sz="48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rgbClr val="0033CC"/>
                </a:solidFill>
                <a:latin typeface="Arial Rounded MT Bold" pitchFamily="34" charset="0"/>
              </a:rPr>
              <a:t>Lecture Luc 1 : 57-66</a:t>
            </a:r>
            <a:endParaRPr lang="en-US" sz="40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Lu 1:57 ¶ Le temps où Élisabeth devait accoucher arriva, et elle enfanta un fils.</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58 Ses voisins et ses parents apprirent que le Seigneur avait fait éclater envers elle sa miséricorde, et ils se réjouirent avec elle.</a:t>
            </a:r>
            <a:endParaRPr lang="en-US" sz="4400" dirty="0" smtClean="0">
              <a:solidFill>
                <a:srgbClr val="0033CC"/>
              </a:solidFill>
              <a:latin typeface="Arial Rounded MT Bold" pitchFamily="34" charset="0"/>
            </a:endParaRPr>
          </a:p>
          <a:p>
            <a:pPr algn="just">
              <a:buNone/>
            </a:pPr>
            <a:endParaRPr lang="en-US" sz="4000" dirty="0" smtClean="0">
              <a:solidFill>
                <a:schemeClr val="tx1"/>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rPr>
              <a:t>59 </a:t>
            </a:r>
            <a:r>
              <a:rPr lang="fr-FR" sz="4000" dirty="0" smtClean="0">
                <a:solidFill>
                  <a:schemeClr val="tx1"/>
                </a:solidFill>
                <a:latin typeface="Arial Rounded MT Bold" pitchFamily="34" charset="0"/>
              </a:rPr>
              <a:t>Le huitième jour, ils vinrent pour circoncire l'enfant, et ils l'appelaient Zacharie, du nom de son père.</a:t>
            </a:r>
            <a:endParaRPr lang="en-US" sz="4000" dirty="0" smtClean="0">
              <a:solidFill>
                <a:schemeClr val="tx1"/>
              </a:solidFill>
              <a:latin typeface="Arial Rounded MT Bold" pitchFamily="34" charset="0"/>
            </a:endParaRPr>
          </a:p>
          <a:p>
            <a:pPr algn="just"/>
            <a:r>
              <a:rPr lang="fr-FR" sz="4000" dirty="0" smtClean="0">
                <a:solidFill>
                  <a:schemeClr val="tx1"/>
                </a:solidFill>
                <a:latin typeface="Arial Rounded MT Bold" pitchFamily="34" charset="0"/>
              </a:rPr>
              <a:t> </a:t>
            </a:r>
            <a:r>
              <a:rPr lang="fr-FR" sz="4000" dirty="0" smtClean="0">
                <a:solidFill>
                  <a:srgbClr val="0033CC"/>
                </a:solidFill>
                <a:latin typeface="Arial Rounded MT Bold" pitchFamily="34" charset="0"/>
              </a:rPr>
              <a:t>60 Mais sa mère prit la parole, et dit: Non, il sera appelé Jean.</a:t>
            </a:r>
            <a:endParaRPr lang="en-US" sz="4000" dirty="0" smtClean="0">
              <a:solidFill>
                <a:srgbClr val="0033CC"/>
              </a:solidFill>
              <a:latin typeface="Arial Rounded MT Bold" pitchFamily="34" charset="0"/>
            </a:endParaRPr>
          </a:p>
          <a:p>
            <a:pPr algn="just"/>
            <a:r>
              <a:rPr lang="fr-FR" sz="4000" dirty="0" smtClean="0">
                <a:solidFill>
                  <a:schemeClr val="tx1"/>
                </a:solidFill>
                <a:latin typeface="Arial Rounded MT Bold" pitchFamily="34" charset="0"/>
              </a:rPr>
              <a:t> 61 Ils lui dirent: Il n'y a dans ta parenté personne qui soit appelé de ce nom.</a:t>
            </a:r>
            <a:endParaRPr lang="en-US" sz="4000" dirty="0" smtClean="0">
              <a:solidFill>
                <a:schemeClr val="tx1"/>
              </a:solidFill>
              <a:latin typeface="Arial Rounded MT Bold" pitchFamily="34" charset="0"/>
            </a:endParaRPr>
          </a:p>
          <a:p>
            <a:pPr algn="just">
              <a:buNone/>
            </a:pPr>
            <a:endParaRPr lang="en-US" sz="4000"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rPr>
              <a:t>62 </a:t>
            </a:r>
            <a:r>
              <a:rPr lang="fr-FR" sz="4000" dirty="0" smtClean="0">
                <a:solidFill>
                  <a:schemeClr val="tx1"/>
                </a:solidFill>
                <a:latin typeface="Arial Rounded MT Bold" pitchFamily="34" charset="0"/>
              </a:rPr>
              <a:t>Et ils firent des signes à son père pour savoir comment il voulait qu'on l'appelle.</a:t>
            </a:r>
            <a:endParaRPr lang="en-US" sz="4000" dirty="0" smtClean="0">
              <a:solidFill>
                <a:schemeClr val="tx1"/>
              </a:solidFill>
              <a:latin typeface="Arial Rounded MT Bold" pitchFamily="34" charset="0"/>
            </a:endParaRPr>
          </a:p>
          <a:p>
            <a:pPr algn="just"/>
            <a:r>
              <a:rPr lang="fr-FR" sz="4000" dirty="0" smtClean="0">
                <a:solidFill>
                  <a:schemeClr val="tx1"/>
                </a:solidFill>
                <a:latin typeface="Arial Rounded MT Bold" pitchFamily="34" charset="0"/>
              </a:rPr>
              <a:t> </a:t>
            </a:r>
            <a:r>
              <a:rPr lang="fr-FR" sz="4000" dirty="0" smtClean="0">
                <a:solidFill>
                  <a:srgbClr val="0033CC"/>
                </a:solidFill>
                <a:latin typeface="Arial Rounded MT Bold" pitchFamily="34" charset="0"/>
              </a:rPr>
              <a:t>63 Zacharie demanda des tablettes, et il écrivit: Jean est son nom. Et tous furent dans l'étonnement.</a:t>
            </a:r>
            <a:endParaRPr lang="en-US" sz="4000" dirty="0" smtClean="0">
              <a:solidFill>
                <a:srgbClr val="0033CC"/>
              </a:solidFill>
              <a:latin typeface="Arial Rounded MT Bold" pitchFamily="34" charset="0"/>
            </a:endParaRPr>
          </a:p>
          <a:p>
            <a:pPr algn="just"/>
            <a:r>
              <a:rPr lang="fr-FR" sz="4000" dirty="0" smtClean="0">
                <a:solidFill>
                  <a:schemeClr val="tx1"/>
                </a:solidFill>
                <a:latin typeface="Arial Rounded MT Bold" pitchFamily="34" charset="0"/>
              </a:rPr>
              <a:t> 64 Au même instant, sa bouche s'ouvrit, sa langue se délia, et il parlait, bénissant Dieu</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rPr>
              <a:t>65 </a:t>
            </a:r>
            <a:r>
              <a:rPr lang="fr-FR" sz="4000" dirty="0" smtClean="0">
                <a:solidFill>
                  <a:schemeClr val="tx1"/>
                </a:solidFill>
                <a:latin typeface="Arial Rounded MT Bold" pitchFamily="34" charset="0"/>
              </a:rPr>
              <a:t>La crainte s'empara de tous les habitants d'alentour, et, dans toutes les montagnes de la Judée, on s'entretenait de toutes ces choses.</a:t>
            </a:r>
            <a:endParaRPr lang="en-US" sz="4000" dirty="0" smtClean="0">
              <a:solidFill>
                <a:schemeClr val="tx1"/>
              </a:solidFill>
              <a:latin typeface="Arial Rounded MT Bold" pitchFamily="34" charset="0"/>
            </a:endParaRPr>
          </a:p>
          <a:p>
            <a:pPr algn="just"/>
            <a:r>
              <a:rPr lang="fr-FR" sz="4000" dirty="0" smtClean="0">
                <a:solidFill>
                  <a:schemeClr val="tx1"/>
                </a:solidFill>
                <a:latin typeface="Arial Rounded MT Bold" pitchFamily="34" charset="0"/>
              </a:rPr>
              <a:t> </a:t>
            </a:r>
            <a:r>
              <a:rPr lang="fr-FR" sz="4000" dirty="0" smtClean="0">
                <a:solidFill>
                  <a:srgbClr val="0033CC"/>
                </a:solidFill>
                <a:latin typeface="Arial Rounded MT Bold" pitchFamily="34" charset="0"/>
              </a:rPr>
              <a:t>66 Tous ceux qui les apprirent les gardèrent dans leur cœur, en disant: Que sera donc cet enfant? Et la main du Seigneur était avec lui</a:t>
            </a:r>
            <a:r>
              <a:rPr lang="fr-FR" sz="4000" dirty="0" smtClean="0">
                <a:solidFill>
                  <a:srgbClr val="0033CC"/>
                </a:solidFill>
              </a:rPr>
              <a:t>.</a:t>
            </a:r>
            <a:endParaRPr lang="en-US" sz="4000" dirty="0">
              <a:solidFill>
                <a:srgbClr val="0033CC"/>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solidFill>
                  <a:srgbClr val="FF0000"/>
                </a:solidFill>
                <a:latin typeface="Arial Rounded MT Bold" pitchFamily="34" charset="0"/>
              </a:rPr>
              <a:t>Explication des versets</a:t>
            </a:r>
            <a:endParaRPr lang="en-US" sz="4000" dirty="0" smtClean="0">
              <a:solidFill>
                <a:srgbClr val="FF0000"/>
              </a:solidFill>
              <a:latin typeface="Arial Rounded MT Bold" pitchFamily="34" charset="0"/>
            </a:endParaRPr>
          </a:p>
          <a:p>
            <a:pPr algn="just"/>
            <a:r>
              <a:rPr lang="fr-FR" sz="4000" b="1" dirty="0" smtClean="0">
                <a:latin typeface="Arial Rounded MT Bold" pitchFamily="34" charset="0"/>
              </a:rPr>
              <a:t>LA NAISSANCE DE JEAN </a:t>
            </a:r>
            <a:r>
              <a:rPr lang="fr-FR" sz="4000" b="1" dirty="0" smtClean="0">
                <a:latin typeface="Arial Rounded MT Bold" pitchFamily="34" charset="0"/>
              </a:rPr>
              <a:t>BAPTISTE</a:t>
            </a:r>
            <a:endParaRPr lang="en-US" sz="4000" dirty="0" smtClean="0">
              <a:latin typeface="Arial Rounded MT Bold" pitchFamily="34" charset="0"/>
            </a:endParaRPr>
          </a:p>
          <a:p>
            <a:pPr algn="just"/>
            <a:r>
              <a:rPr lang="fr-FR" sz="4000" i="1" dirty="0" smtClean="0">
                <a:solidFill>
                  <a:srgbClr val="FF0000"/>
                </a:solidFill>
                <a:latin typeface="Arial Rounded MT Bold" pitchFamily="34" charset="0"/>
              </a:rPr>
              <a:t>Lu 1:57 ¶ Le temps où Élisabeth devait accoucher arriva, et elle enfanta un fils.</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Le </a:t>
            </a:r>
            <a:r>
              <a:rPr lang="fr-FR" sz="4000" dirty="0" smtClean="0">
                <a:latin typeface="Arial Rounded MT Bold" pitchFamily="34" charset="0"/>
              </a:rPr>
              <a:t>temps de l'accouchement de Jean-Baptiste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9 </a:t>
            </a:r>
            <a:r>
              <a:rPr lang="fr-FR" sz="4000" dirty="0" smtClean="0">
                <a:solidFill>
                  <a:srgbClr val="FF0000"/>
                </a:solidFill>
                <a:latin typeface="Arial Rounded MT Bold" pitchFamily="34" charset="0"/>
              </a:rPr>
              <a:t>mois depuis que Zacharie était devenu muet.</a:t>
            </a:r>
            <a:endParaRPr lang="en-US" sz="4000" dirty="0" smtClean="0">
              <a:solidFill>
                <a:srgbClr val="FF0000"/>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000" i="1" dirty="0" smtClean="0">
                <a:solidFill>
                  <a:srgbClr val="FF0000"/>
                </a:solidFill>
                <a:latin typeface="Arial Rounded MT Bold" pitchFamily="34" charset="0"/>
              </a:rPr>
              <a:t>Lu </a:t>
            </a:r>
            <a:r>
              <a:rPr lang="fr-FR" sz="4000" i="1" dirty="0" smtClean="0">
                <a:solidFill>
                  <a:srgbClr val="FF0000"/>
                </a:solidFill>
                <a:latin typeface="Arial Rounded MT Bold" pitchFamily="34" charset="0"/>
              </a:rPr>
              <a:t>1:58 Ses voisins et ses parents apprirent que le Seigneur avait fait éclater envers elle sa miséricorde, et ils se réjouirent avec elle</a:t>
            </a:r>
            <a:r>
              <a:rPr lang="fr-FR" sz="4000" i="1" dirty="0" smtClean="0">
                <a:latin typeface="Arial Rounded MT Bold" pitchFamily="34" charset="0"/>
              </a:rPr>
              <a:t>.</a:t>
            </a:r>
            <a:endParaRPr lang="en-US" sz="4000" dirty="0" smtClean="0">
              <a:latin typeface="Arial Rounded MT Bold" pitchFamily="34" charset="0"/>
            </a:endParaRPr>
          </a:p>
          <a:p>
            <a:pPr lvl="0" algn="just"/>
            <a:r>
              <a:rPr lang="fr-FR" sz="4000" dirty="0" smtClean="0">
                <a:latin typeface="Arial Rounded MT Bold" pitchFamily="34" charset="0"/>
              </a:rPr>
              <a:t>Les voisins et les parents d'Élisabeth se réjouissent avec elle premièrement à cause de la fin de sa stérilité.</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Ensuite </a:t>
            </a:r>
            <a:r>
              <a:rPr lang="fr-FR" sz="4000" dirty="0" smtClean="0">
                <a:solidFill>
                  <a:srgbClr val="FF0000"/>
                </a:solidFill>
                <a:latin typeface="Arial Rounded MT Bold" pitchFamily="34" charset="0"/>
              </a:rPr>
              <a:t>pour la fin du terme de la grossesse à cause de l'âge avancé du couple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000" i="1" dirty="0" smtClean="0">
                <a:solidFill>
                  <a:srgbClr val="FF0000"/>
                </a:solidFill>
                <a:latin typeface="Arial Rounded MT Bold" pitchFamily="34" charset="0"/>
              </a:rPr>
              <a:t>59 </a:t>
            </a:r>
            <a:r>
              <a:rPr lang="fr-FR" sz="4000" i="1" dirty="0" smtClean="0">
                <a:solidFill>
                  <a:srgbClr val="FF0000"/>
                </a:solidFill>
                <a:latin typeface="Arial Rounded MT Bold" pitchFamily="34" charset="0"/>
              </a:rPr>
              <a:t>Le huitième jour, ils vinrent pour circoncire l'enfant, et ils l'appelaient Zacharie, du nom de son père.</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8e </a:t>
            </a:r>
            <a:r>
              <a:rPr lang="fr-FR" sz="4000" dirty="0" smtClean="0">
                <a:latin typeface="Arial Rounded MT Bold" pitchFamily="34" charset="0"/>
              </a:rPr>
              <a:t>jour pour la circoncision et la consécration du 1er né de la famille.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Assignation </a:t>
            </a:r>
            <a:r>
              <a:rPr lang="fr-FR" sz="4000" dirty="0" smtClean="0">
                <a:solidFill>
                  <a:srgbClr val="FF0000"/>
                </a:solidFill>
                <a:latin typeface="Arial Rounded MT Bold" pitchFamily="34" charset="0"/>
              </a:rPr>
              <a:t>de nom.</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Conflit </a:t>
            </a:r>
            <a:r>
              <a:rPr lang="fr-FR" sz="4000" dirty="0" smtClean="0">
                <a:latin typeface="Arial Rounded MT Bold" pitchFamily="34" charset="0"/>
              </a:rPr>
              <a:t>avec les gens qui voulaient nommer l’enfant Zacharie en vue de conserver le nom de son père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i="1" dirty="0" smtClean="0">
                <a:solidFill>
                  <a:srgbClr val="FF0000"/>
                </a:solidFill>
                <a:latin typeface="Arial Rounded MT Bold" pitchFamily="34" charset="0"/>
              </a:rPr>
              <a:t> </a:t>
            </a:r>
            <a:r>
              <a:rPr lang="fr-FR" sz="4000" i="1" dirty="0" smtClean="0">
                <a:solidFill>
                  <a:srgbClr val="FF0000"/>
                </a:solidFill>
                <a:latin typeface="Arial Rounded MT Bold" pitchFamily="34" charset="0"/>
              </a:rPr>
              <a:t>60 </a:t>
            </a:r>
            <a:r>
              <a:rPr lang="fr-FR" sz="4000" i="1" dirty="0" smtClean="0">
                <a:solidFill>
                  <a:srgbClr val="FF0000"/>
                </a:solidFill>
                <a:latin typeface="Arial Rounded MT Bold" pitchFamily="34" charset="0"/>
              </a:rPr>
              <a:t>Mais sa mère prit la parole, et dit: Non, il sera appelé Jean.</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Élisabeth réfute le choix du nom de Zacharie et annonce que son nom sera Jean.</a:t>
            </a:r>
            <a:endParaRPr lang="en-US" sz="4000" dirty="0" smtClean="0">
              <a:latin typeface="Arial Rounded MT Bold" pitchFamily="34" charset="0"/>
            </a:endParaRPr>
          </a:p>
          <a:p>
            <a:pPr algn="just"/>
            <a:r>
              <a:rPr lang="fr-FR" sz="4000" dirty="0" smtClean="0">
                <a:latin typeface="Arial Rounded MT Bold" pitchFamily="34" charset="0"/>
              </a:rPr>
              <a:t>Certains </a:t>
            </a:r>
            <a:r>
              <a:rPr lang="fr-FR" sz="4000" dirty="0" smtClean="0">
                <a:latin typeface="Arial Rounded MT Bold" pitchFamily="34" charset="0"/>
              </a:rPr>
              <a:t>pensent que c'est par une révélation spéciale qu' Élisabeth parvint à savoir le nom que porterait l'enfant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i="1" dirty="0" smtClean="0">
                <a:solidFill>
                  <a:srgbClr val="FF0000"/>
                </a:solidFill>
                <a:latin typeface="Arial Rounded MT Bold" pitchFamily="34" charset="0"/>
              </a:rPr>
              <a:t>61 </a:t>
            </a:r>
            <a:r>
              <a:rPr lang="fr-FR" sz="4000" i="1" dirty="0" smtClean="0">
                <a:solidFill>
                  <a:srgbClr val="FF0000"/>
                </a:solidFill>
                <a:latin typeface="Arial Rounded MT Bold" pitchFamily="34" charset="0"/>
              </a:rPr>
              <a:t>Ils lui dirent: Il n'y a dans ta parenté personne qui soit appelé de ce nom.</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Les </a:t>
            </a:r>
            <a:r>
              <a:rPr lang="fr-FR" sz="4000" dirty="0" smtClean="0">
                <a:latin typeface="Arial Rounded MT Bold" pitchFamily="34" charset="0"/>
              </a:rPr>
              <a:t>gens passèrent outre à la réplique d’Élisabeth concernant le nom Jean et interrogèrent le père du nom de l’enfant en faisant des signes</a:t>
            </a:r>
            <a:r>
              <a:rPr lang="fr-FR" sz="4000" dirty="0" smtClean="0">
                <a:latin typeface="Arial Rounded MT Bold" pitchFamily="34" charset="0"/>
              </a:rPr>
              <a:t>.</a:t>
            </a:r>
            <a:endParaRPr lang="en-US" sz="4000" dirty="0" smtClean="0">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i="1" dirty="0" smtClean="0">
                <a:solidFill>
                  <a:srgbClr val="C00000"/>
                </a:solidFill>
                <a:latin typeface="Arial Rounded MT Bold" pitchFamily="34" charset="0"/>
              </a:rPr>
              <a:t>62 Et ils firent des signes à son père pour savoir comment il voulait qu'on l'appelle. 63 Zacharie demanda des tablettes, et il écrivit: Jean est son nom. Et tous furent dans l'étonnement.</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A l'aide d'une tablette, Zacharie écrit « son nom est Jean » ; </a:t>
            </a:r>
            <a:endParaRPr lang="fr-FR" sz="4000" dirty="0" smtClean="0">
              <a:latin typeface="Arial Rounded MT Bold" pitchFamily="34" charset="0"/>
            </a:endParaRPr>
          </a:p>
          <a:p>
            <a:pPr lvl="0" algn="just"/>
            <a:r>
              <a:rPr lang="fr-FR" sz="4000" dirty="0" smtClean="0">
                <a:solidFill>
                  <a:srgbClr val="C00000"/>
                </a:solidFill>
                <a:latin typeface="Arial Rounded MT Bold" pitchFamily="34" charset="0"/>
              </a:rPr>
              <a:t>c'est </a:t>
            </a:r>
            <a:r>
              <a:rPr lang="fr-FR" sz="4000" dirty="0" smtClean="0">
                <a:solidFill>
                  <a:srgbClr val="C00000"/>
                </a:solidFill>
                <a:latin typeface="Arial Rounded MT Bold" pitchFamily="34" charset="0"/>
              </a:rPr>
              <a:t>comme dire qu’il </a:t>
            </a:r>
            <a:r>
              <a:rPr lang="fr-FR" sz="4000" dirty="0" smtClean="0">
                <a:solidFill>
                  <a:srgbClr val="C00000"/>
                </a:solidFill>
                <a:latin typeface="Arial Rounded MT Bold" pitchFamily="34" charset="0"/>
              </a:rPr>
              <a:t>avait </a:t>
            </a:r>
            <a:r>
              <a:rPr lang="fr-FR" sz="4000" dirty="0" smtClean="0">
                <a:solidFill>
                  <a:srgbClr val="C00000"/>
                </a:solidFill>
                <a:latin typeface="Arial Rounded MT Bold" pitchFamily="34" charset="0"/>
              </a:rPr>
              <a:t>déjà un nom assigné par Dieu</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nom de Jean signifie « </a:t>
            </a:r>
            <a:r>
              <a:rPr lang="fr-FR" sz="4000" dirty="0" smtClean="0">
                <a:solidFill>
                  <a:srgbClr val="0033CC"/>
                </a:solidFill>
                <a:latin typeface="Arial Rounded MT Bold" pitchFamily="34" charset="0"/>
              </a:rPr>
              <a:t>Dieu fait grâce</a:t>
            </a:r>
            <a:r>
              <a:rPr lang="fr-FR" sz="4000" dirty="0" smtClean="0">
                <a:latin typeface="Arial Rounded MT Bold" pitchFamily="34" charset="0"/>
              </a:rPr>
              <a:t> », ou, « </a:t>
            </a:r>
            <a:r>
              <a:rPr lang="fr-FR" sz="4000" dirty="0" smtClean="0">
                <a:solidFill>
                  <a:srgbClr val="0033CC"/>
                </a:solidFill>
                <a:latin typeface="Arial Rounded MT Bold" pitchFamily="34" charset="0"/>
              </a:rPr>
              <a:t>Don </a:t>
            </a:r>
            <a:r>
              <a:rPr lang="fr-FR" sz="4000" dirty="0" smtClean="0">
                <a:solidFill>
                  <a:srgbClr val="0033CC"/>
                </a:solidFill>
                <a:latin typeface="Arial Rounded MT Bold" pitchFamily="34" charset="0"/>
              </a:rPr>
              <a:t>de l'Éternel</a:t>
            </a:r>
            <a:r>
              <a:rPr lang="fr-FR" sz="4000" dirty="0" smtClean="0">
                <a:latin typeface="Arial Rounded MT Bold" pitchFamily="34" charset="0"/>
              </a:rPr>
              <a:t>. »</a:t>
            </a:r>
            <a:endParaRPr lang="en-US" sz="4000" dirty="0" smtClean="0">
              <a:latin typeface="Arial Rounded MT Bold" pitchFamily="34" charset="0"/>
            </a:endParaRPr>
          </a:p>
          <a:p>
            <a:pPr lvl="0" algn="just"/>
            <a:r>
              <a:rPr lang="fr-FR" sz="4000" dirty="0" smtClean="0">
                <a:latin typeface="Arial Rounded MT Bold" pitchFamily="34" charset="0"/>
              </a:rPr>
              <a:t>Le nom que porte une personne est d'une importance capitale au-delà du raisonnement humain.</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Tous </a:t>
            </a:r>
            <a:r>
              <a:rPr lang="fr-FR" sz="4000" dirty="0" smtClean="0">
                <a:solidFill>
                  <a:srgbClr val="0033CC"/>
                </a:solidFill>
                <a:latin typeface="Arial Rounded MT Bold" pitchFamily="34" charset="0"/>
              </a:rPr>
              <a:t>furent étonnés voyant que Zacharie prononçait  le même nom que sa femme</a:t>
            </a:r>
            <a:r>
              <a:rPr lang="fr-FR" sz="4000" dirty="0" smtClean="0">
                <a:latin typeface="Arial Rounded MT Bold" pitchFamily="34" charset="0"/>
              </a:rPr>
              <a:t>.</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000" i="1" dirty="0" smtClean="0">
                <a:solidFill>
                  <a:srgbClr val="0033CC"/>
                </a:solidFill>
                <a:latin typeface="Arial Rounded MT Bold" pitchFamily="34" charset="0"/>
              </a:rPr>
              <a:t>64 </a:t>
            </a:r>
            <a:r>
              <a:rPr lang="fr-FR" sz="4000" i="1" dirty="0" smtClean="0">
                <a:solidFill>
                  <a:srgbClr val="0033CC"/>
                </a:solidFill>
                <a:latin typeface="Arial Rounded MT Bold" pitchFamily="34" charset="0"/>
              </a:rPr>
              <a:t>Au même instant, sa bouche s'ouvrit, sa langue se délia, et il parlait, bénissant Dieu</a:t>
            </a:r>
            <a:r>
              <a:rPr lang="fr-FR" sz="4000" dirty="0" smtClean="0">
                <a:solidFill>
                  <a:srgbClr val="0033CC"/>
                </a:solidFill>
                <a:latin typeface="Arial Rounded MT Bold" pitchFamily="34" charset="0"/>
              </a:rPr>
              <a:t> </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Au </a:t>
            </a:r>
            <a:r>
              <a:rPr lang="fr-FR" sz="4000" dirty="0" smtClean="0">
                <a:latin typeface="Arial Rounded MT Bold" pitchFamily="34" charset="0"/>
              </a:rPr>
              <a:t>même instant, la langue de Zacharie se délia.</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La </a:t>
            </a:r>
            <a:r>
              <a:rPr lang="fr-FR" sz="4000" dirty="0" smtClean="0">
                <a:solidFill>
                  <a:srgbClr val="0033CC"/>
                </a:solidFill>
                <a:latin typeface="Arial Rounded MT Bold" pitchFamily="34" charset="0"/>
              </a:rPr>
              <a:t>punition de l'ange Gabriel envers Zacharie touche à son terme à la naissance de Jean Baptiste.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La </a:t>
            </a:r>
            <a:r>
              <a:rPr lang="fr-FR" sz="4000" dirty="0" smtClean="0">
                <a:latin typeface="Arial Rounded MT Bold" pitchFamily="34" charset="0"/>
              </a:rPr>
              <a:t>louange de Zacharie a été retenue </a:t>
            </a:r>
            <a:r>
              <a:rPr lang="fr-FR" sz="4000" dirty="0" smtClean="0">
                <a:latin typeface="Arial Rounded MT Bold" pitchFamily="34" charset="0"/>
              </a:rPr>
              <a:t>pendant </a:t>
            </a:r>
            <a:r>
              <a:rPr lang="fr-FR" sz="4000" dirty="0" smtClean="0">
                <a:latin typeface="Arial Rounded MT Bold" pitchFamily="34" charset="0"/>
              </a:rPr>
              <a:t>9 </a:t>
            </a:r>
            <a:r>
              <a:rPr lang="fr-FR" sz="4000" dirty="0" smtClean="0">
                <a:latin typeface="Arial Rounded MT Bold" pitchFamily="34" charset="0"/>
              </a:rPr>
              <a:t>mois, </a:t>
            </a:r>
            <a:r>
              <a:rPr lang="fr-FR" sz="4000" dirty="0" smtClean="0">
                <a:latin typeface="Arial Rounded MT Bold" pitchFamily="34" charset="0"/>
              </a:rPr>
              <a:t>tandis que celle de Marie était instantanément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i="1" dirty="0" smtClean="0">
                <a:solidFill>
                  <a:srgbClr val="0033CC"/>
                </a:solidFill>
                <a:latin typeface="Arial Rounded MT Bold" pitchFamily="34" charset="0"/>
              </a:rPr>
              <a:t>65 </a:t>
            </a:r>
            <a:r>
              <a:rPr lang="fr-FR" sz="4000" i="1" dirty="0" smtClean="0">
                <a:solidFill>
                  <a:srgbClr val="0033CC"/>
                </a:solidFill>
                <a:latin typeface="Arial Rounded MT Bold" pitchFamily="34" charset="0"/>
              </a:rPr>
              <a:t>La crainte s'empara de tous les habitants d'alentour, et, dans toutes les montagnes de la Judée, on s'entretenait de toutes ces choses.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L'étonnement </a:t>
            </a:r>
            <a:r>
              <a:rPr lang="fr-FR" sz="4000" dirty="0" smtClean="0">
                <a:latin typeface="Arial Rounded MT Bold" pitchFamily="34" charset="0"/>
              </a:rPr>
              <a:t>et la crainte emparèrent les gens qui suivaient la séance.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Cet </a:t>
            </a:r>
            <a:r>
              <a:rPr lang="fr-FR" sz="4000" dirty="0" smtClean="0">
                <a:solidFill>
                  <a:srgbClr val="0033CC"/>
                </a:solidFill>
                <a:latin typeface="Arial Rounded MT Bold" pitchFamily="34" charset="0"/>
              </a:rPr>
              <a:t>enfant était </a:t>
            </a:r>
            <a:r>
              <a:rPr lang="fr-FR" sz="4000" dirty="0" smtClean="0">
                <a:solidFill>
                  <a:srgbClr val="0033CC"/>
                </a:solidFill>
                <a:latin typeface="Arial Rounded MT Bold" pitchFamily="34" charset="0"/>
              </a:rPr>
              <a:t>coiffé </a:t>
            </a:r>
            <a:r>
              <a:rPr lang="fr-FR" sz="4000" dirty="0" smtClean="0">
                <a:solidFill>
                  <a:srgbClr val="0033CC"/>
                </a:solidFill>
                <a:latin typeface="Arial Rounded MT Bold" pitchFamily="34" charset="0"/>
              </a:rPr>
              <a:t>de </a:t>
            </a:r>
            <a:r>
              <a:rPr lang="fr-FR" sz="4000" dirty="0" smtClean="0">
                <a:solidFill>
                  <a:srgbClr val="0033CC"/>
                </a:solidFill>
                <a:latin typeface="Arial Rounded MT Bold" pitchFamily="34" charset="0"/>
              </a:rPr>
              <a:t>tant de mystère.</a:t>
            </a:r>
            <a:endParaRPr lang="en-US" sz="4000" dirty="0" smtClean="0">
              <a:solidFill>
                <a:srgbClr val="0033CC"/>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000" dirty="0" smtClean="0">
                <a:latin typeface="Arial Rounded MT Bold" pitchFamily="34" charset="0"/>
              </a:rPr>
              <a:t>À </a:t>
            </a:r>
            <a:r>
              <a:rPr lang="fr-FR" sz="4000" dirty="0" smtClean="0">
                <a:latin typeface="Arial Rounded MT Bold" pitchFamily="34" charset="0"/>
              </a:rPr>
              <a:t>l'annonce de sa venue sur terre, son père </a:t>
            </a:r>
            <a:r>
              <a:rPr lang="fr-FR" sz="4000" dirty="0" smtClean="0">
                <a:latin typeface="Arial Rounded MT Bold" pitchFamily="34" charset="0"/>
              </a:rPr>
              <a:t>devint </a:t>
            </a:r>
            <a:r>
              <a:rPr lang="fr-FR" sz="4000" dirty="0" smtClean="0">
                <a:latin typeface="Arial Rounded MT Bold" pitchFamily="34" charset="0"/>
              </a:rPr>
              <a:t>muet.</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Après </a:t>
            </a:r>
            <a:r>
              <a:rPr lang="fr-FR" sz="4000" dirty="0" smtClean="0">
                <a:solidFill>
                  <a:srgbClr val="0033CC"/>
                </a:solidFill>
                <a:latin typeface="Arial Rounded MT Bold" pitchFamily="34" charset="0"/>
              </a:rPr>
              <a:t>avoir assigné le nom de Jean à l'enfant, le père recommence à parler.</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Ces </a:t>
            </a:r>
            <a:r>
              <a:rPr lang="fr-FR" sz="4000" dirty="0" smtClean="0">
                <a:latin typeface="Arial Rounded MT Bold" pitchFamily="34" charset="0"/>
              </a:rPr>
              <a:t>genres d'enfants aspirent de la crainte aux superstitieux.</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La </a:t>
            </a:r>
            <a:r>
              <a:rPr lang="fr-FR" sz="4000" dirty="0" smtClean="0">
                <a:solidFill>
                  <a:srgbClr val="0033CC"/>
                </a:solidFill>
                <a:latin typeface="Arial Rounded MT Bold" pitchFamily="34" charset="0"/>
              </a:rPr>
              <a:t>naissance de Jean et les événements qui l'accompagnaient </a:t>
            </a:r>
            <a:r>
              <a:rPr lang="fr-FR" sz="4000" dirty="0" smtClean="0">
                <a:solidFill>
                  <a:srgbClr val="0033CC"/>
                </a:solidFill>
                <a:latin typeface="Arial Rounded MT Bold" pitchFamily="34" charset="0"/>
              </a:rPr>
              <a:t>poussaient le gens à questionner de ce </a:t>
            </a:r>
            <a:r>
              <a:rPr lang="fr-FR" sz="4000" dirty="0" smtClean="0">
                <a:solidFill>
                  <a:srgbClr val="0033CC"/>
                </a:solidFill>
                <a:latin typeface="Arial Rounded MT Bold" pitchFamily="34" charset="0"/>
              </a:rPr>
              <a:t>que </a:t>
            </a:r>
            <a:r>
              <a:rPr lang="fr-FR" sz="4000" dirty="0" smtClean="0">
                <a:solidFill>
                  <a:srgbClr val="0033CC"/>
                </a:solidFill>
                <a:latin typeface="Arial Rounded MT Bold" pitchFamily="34" charset="0"/>
              </a:rPr>
              <a:t>deviendra </a:t>
            </a:r>
            <a:r>
              <a:rPr lang="fr-FR" sz="4000" dirty="0" smtClean="0">
                <a:solidFill>
                  <a:srgbClr val="0033CC"/>
                </a:solidFill>
                <a:latin typeface="Arial Rounded MT Bold" pitchFamily="34" charset="0"/>
              </a:rPr>
              <a:t>cet enfant.</a:t>
            </a:r>
            <a:endParaRPr lang="en-US" sz="4000" dirty="0">
              <a:solidFill>
                <a:srgbClr val="0033CC"/>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i="1" dirty="0" smtClean="0">
                <a:solidFill>
                  <a:schemeClr val="bg1"/>
                </a:solidFill>
                <a:latin typeface="Arial Rounded MT Bold" pitchFamily="34" charset="0"/>
              </a:rPr>
              <a:t>66 Tous ceux qui les apprirent les gardèrent dans leur cœur, en disant: Que sera donc cet enfant? Et la main du Seigneur était avec lui.</a:t>
            </a:r>
            <a:endParaRPr lang="en-US" sz="4000" dirty="0" smtClean="0">
              <a:solidFill>
                <a:schemeClr val="bg1"/>
              </a:solidFill>
              <a:latin typeface="Arial Rounded MT Bold" pitchFamily="34" charset="0"/>
            </a:endParaRPr>
          </a:p>
          <a:p>
            <a:pPr algn="just"/>
            <a:r>
              <a:rPr lang="fr-FR" sz="4000" dirty="0" smtClean="0">
                <a:solidFill>
                  <a:srgbClr val="66FFFF"/>
                </a:solidFill>
                <a:latin typeface="Arial Rounded MT Bold" pitchFamily="34" charset="0"/>
              </a:rPr>
              <a:t>Nous </a:t>
            </a:r>
            <a:r>
              <a:rPr lang="fr-FR" sz="4000" dirty="0" smtClean="0">
                <a:solidFill>
                  <a:srgbClr val="66FFFF"/>
                </a:solidFill>
                <a:latin typeface="Arial Rounded MT Bold" pitchFamily="34" charset="0"/>
              </a:rPr>
              <a:t>ne savons rien de l'enfance de Jean sauf qu'il vivait dans le désert comme Mathieu nous le dit.</a:t>
            </a:r>
            <a:endParaRPr lang="en-US" sz="4000" dirty="0" smtClean="0">
              <a:solidFill>
                <a:srgbClr val="66FFFF"/>
              </a:solidFill>
              <a:latin typeface="Arial Rounded MT Bold" pitchFamily="34" charset="0"/>
            </a:endParaRPr>
          </a:p>
          <a:p>
            <a:pPr algn="just"/>
            <a:r>
              <a:rPr lang="fr-FR" sz="4000" dirty="0" smtClean="0">
                <a:solidFill>
                  <a:schemeClr val="bg1"/>
                </a:solidFill>
                <a:latin typeface="Arial Rounded MT Bold" pitchFamily="34" charset="0"/>
              </a:rPr>
              <a:t>La </a:t>
            </a:r>
            <a:r>
              <a:rPr lang="fr-FR" sz="4000" dirty="0" smtClean="0">
                <a:solidFill>
                  <a:schemeClr val="bg1"/>
                </a:solidFill>
                <a:latin typeface="Arial Rounded MT Bold" pitchFamily="34" charset="0"/>
              </a:rPr>
              <a:t>Bible nous dit que la main du Seigneur était sur lui</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smtClean="0">
                <a:solidFill>
                  <a:srgbClr val="FF0000"/>
                </a:solidFill>
                <a:latin typeface="Arial Rounded MT Bold" pitchFamily="34" charset="0"/>
              </a:rPr>
              <a:t>CANTIQUE DE ZACHARIE</a:t>
            </a:r>
            <a:endParaRPr lang="en-US" sz="4000" dirty="0" smtClean="0">
              <a:solidFill>
                <a:srgbClr val="FF0000"/>
              </a:solidFill>
              <a:latin typeface="Arial Rounded MT Bold" pitchFamily="34" charset="0"/>
            </a:endParaRPr>
          </a:p>
          <a:p>
            <a:pPr algn="just"/>
            <a:r>
              <a:rPr lang="fr-FR" sz="4000" i="1" dirty="0" smtClean="0">
                <a:solidFill>
                  <a:srgbClr val="0033CC"/>
                </a:solidFill>
                <a:latin typeface="Arial Rounded MT Bold" pitchFamily="34" charset="0"/>
              </a:rPr>
              <a:t>Lu 1:67 ¶ Zacharie, son père, fut rempli du Saint-Esprit, et il prophétisa, en ces mots:</a:t>
            </a:r>
            <a:endParaRPr lang="en-US" sz="4000" dirty="0" smtClean="0">
              <a:solidFill>
                <a:srgbClr val="0033CC"/>
              </a:solidFill>
              <a:latin typeface="Arial Rounded MT Bold" pitchFamily="34" charset="0"/>
            </a:endParaRPr>
          </a:p>
          <a:p>
            <a:pPr lvl="0" algn="just"/>
            <a:r>
              <a:rPr lang="fr-FR" sz="4000" dirty="0" smtClean="0">
                <a:solidFill>
                  <a:srgbClr val="FF0000"/>
                </a:solidFill>
                <a:latin typeface="Arial Rounded MT Bold" pitchFamily="34" charset="0"/>
              </a:rPr>
              <a:t>Soulignons qu’il fut rempli du Saint-Esprit.</a:t>
            </a:r>
            <a:endParaRPr lang="en-US" sz="4000" dirty="0" smtClean="0">
              <a:solidFill>
                <a:srgbClr val="FF0000"/>
              </a:solidFill>
              <a:latin typeface="Arial Rounded MT Bold" pitchFamily="34" charset="0"/>
            </a:endParaRPr>
          </a:p>
          <a:p>
            <a:pPr lvl="0" algn="just"/>
            <a:r>
              <a:rPr lang="fr-FR" sz="4000" dirty="0" smtClean="0">
                <a:solidFill>
                  <a:srgbClr val="0033CC"/>
                </a:solidFill>
                <a:latin typeface="Arial Rounded MT Bold" pitchFamily="34" charset="0"/>
              </a:rPr>
              <a:t>Quand on est rempli du Saint-Esprit on dit des mystères cachés </a:t>
            </a:r>
            <a:r>
              <a:rPr lang="fr-FR" sz="4000" dirty="0" smtClean="0">
                <a:solidFill>
                  <a:srgbClr val="0033CC"/>
                </a:solidFill>
                <a:latin typeface="Arial Rounded MT Bold" pitchFamily="34" charset="0"/>
              </a:rPr>
              <a:t>dans </a:t>
            </a:r>
            <a:r>
              <a:rPr lang="fr-FR" sz="4000" dirty="0" smtClean="0">
                <a:solidFill>
                  <a:srgbClr val="0033CC"/>
                </a:solidFill>
                <a:latin typeface="Arial Rounded MT Bold" pitchFamily="34" charset="0"/>
              </a:rPr>
              <a:t>la prescience de Dieu.   </a:t>
            </a:r>
            <a:endParaRPr lang="en-US" sz="4000" dirty="0" smtClean="0">
              <a:solidFill>
                <a:srgbClr val="0033CC"/>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i="1" dirty="0" smtClean="0">
                <a:solidFill>
                  <a:srgbClr val="FF0000"/>
                </a:solidFill>
                <a:latin typeface="Arial Rounded MT Bold" pitchFamily="34" charset="0"/>
              </a:rPr>
              <a:t>68 </a:t>
            </a:r>
            <a:r>
              <a:rPr lang="fr-FR" sz="4000" i="1" dirty="0" smtClean="0">
                <a:solidFill>
                  <a:srgbClr val="FF0000"/>
                </a:solidFill>
                <a:latin typeface="Arial Rounded MT Bold" pitchFamily="34" charset="0"/>
              </a:rPr>
              <a:t>Béni soit le Seigneur, le Dieu d'Israël, De ce qu'il a visité et racheté son peuple,</a:t>
            </a:r>
            <a:endParaRPr lang="en-US" sz="4000" dirty="0" smtClean="0">
              <a:solidFill>
                <a:srgbClr val="FF0000"/>
              </a:solidFill>
              <a:latin typeface="Arial Rounded MT Bold" pitchFamily="34" charset="0"/>
            </a:endParaRPr>
          </a:p>
          <a:p>
            <a:pPr lvl="0" algn="just"/>
            <a:r>
              <a:rPr lang="fr-FR" sz="4000" dirty="0" smtClean="0">
                <a:solidFill>
                  <a:srgbClr val="0033CC"/>
                </a:solidFill>
                <a:latin typeface="Arial Rounded MT Bold" pitchFamily="34" charset="0"/>
              </a:rPr>
              <a:t>Le peuple Juif alla être reproché par Jésus parce qu’ils ont raté le jour de leur visitation de l’Eternel par la personne de Jésus Christ.</a:t>
            </a:r>
            <a:endParaRPr lang="en-US" sz="4000" dirty="0" smtClean="0">
              <a:solidFill>
                <a:srgbClr val="0033CC"/>
              </a:solidFill>
              <a:latin typeface="Arial Rounded MT Bold" pitchFamily="34" charset="0"/>
            </a:endParaRPr>
          </a:p>
          <a:p>
            <a:pPr lvl="0" algn="just"/>
            <a:r>
              <a:rPr lang="fr-FR" sz="4000" dirty="0" smtClean="0">
                <a:solidFill>
                  <a:srgbClr val="FF0000"/>
                </a:solidFill>
                <a:latin typeface="Arial Rounded MT Bold" pitchFamily="34" charset="0"/>
              </a:rPr>
              <a:t>En esprit, Zacharie et bien d’autres ont compris et accueilli la visitation de Dieu, mais le reste du peuple resta indifférent.  </a:t>
            </a:r>
            <a:endParaRPr lang="en-US" sz="4000" dirty="0" smtClean="0">
              <a:solidFill>
                <a:srgbClr val="FF0000"/>
              </a:solidFill>
              <a:latin typeface="Arial Rounded MT Bold" pitchFamily="34" charset="0"/>
            </a:endParaRPr>
          </a:p>
          <a:p>
            <a:pPr algn="just">
              <a:buNone/>
            </a:pPr>
            <a:endParaRPr lang="en-US" sz="4000" dirty="0">
              <a:solidFill>
                <a:srgbClr val="0033CC"/>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i="1" dirty="0" smtClean="0">
                <a:solidFill>
                  <a:srgbClr val="0033CC"/>
                </a:solidFill>
                <a:latin typeface="Arial Rounded MT Bold" pitchFamily="34" charset="0"/>
              </a:rPr>
              <a:t>69 </a:t>
            </a:r>
            <a:r>
              <a:rPr lang="fr-FR" sz="4000" i="1" dirty="0" smtClean="0">
                <a:solidFill>
                  <a:srgbClr val="0033CC"/>
                </a:solidFill>
                <a:latin typeface="Arial Rounded MT Bold" pitchFamily="34" charset="0"/>
              </a:rPr>
              <a:t>Et nous a suscité un puissant Sauveur Dans la maison de David, son serviteur,</a:t>
            </a:r>
            <a:endParaRPr lang="en-US" sz="4000" dirty="0" smtClean="0">
              <a:solidFill>
                <a:srgbClr val="0033CC"/>
              </a:solidFill>
              <a:latin typeface="Arial Rounded MT Bold" pitchFamily="34" charset="0"/>
            </a:endParaRPr>
          </a:p>
          <a:p>
            <a:pPr algn="just"/>
            <a:r>
              <a:rPr lang="fr-FR" sz="4000" i="1" dirty="0" smtClean="0">
                <a:solidFill>
                  <a:srgbClr val="FF0000"/>
                </a:solidFill>
                <a:latin typeface="Arial Rounded MT Bold" pitchFamily="34" charset="0"/>
              </a:rPr>
              <a:t> 70 Comme il l'avait annoncé par la bouche de ses saints prophètes des temps </a:t>
            </a:r>
            <a:r>
              <a:rPr lang="fr-FR" sz="4000" i="1" dirty="0" smtClean="0">
                <a:solidFill>
                  <a:srgbClr val="FF0000"/>
                </a:solidFill>
                <a:latin typeface="Arial Rounded MT Bold" pitchFamily="34" charset="0"/>
              </a:rPr>
              <a:t>anciens</a:t>
            </a:r>
            <a:endParaRPr lang="en-US" sz="4000" dirty="0" smtClean="0">
              <a:solidFill>
                <a:srgbClr val="FF0000"/>
              </a:solidFill>
              <a:latin typeface="Arial Rounded MT Bold" pitchFamily="34" charset="0"/>
            </a:endParaRPr>
          </a:p>
          <a:p>
            <a:pPr algn="just"/>
            <a:r>
              <a:rPr lang="fr-FR" sz="4000" i="1" dirty="0" smtClean="0">
                <a:solidFill>
                  <a:srgbClr val="0033CC"/>
                </a:solidFill>
                <a:latin typeface="Arial Rounded MT Bold" pitchFamily="34" charset="0"/>
              </a:rPr>
              <a:t>71 Un Sauveur qui nous délivre de nos ennemis et de la main de tous ceux qui nous haïssent</a:t>
            </a:r>
            <a:r>
              <a:rPr lang="fr-FR" sz="4000" i="1"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solidFill>
                  <a:srgbClr val="0033CC"/>
                </a:solidFill>
                <a:latin typeface="Arial Rounded MT Bold" pitchFamily="34" charset="0"/>
              </a:rPr>
              <a:t>Dieu </a:t>
            </a:r>
            <a:r>
              <a:rPr lang="fr-FR" sz="4800" dirty="0" smtClean="0">
                <a:solidFill>
                  <a:srgbClr val="0033CC"/>
                </a:solidFill>
                <a:latin typeface="Arial Rounded MT Bold" pitchFamily="34" charset="0"/>
              </a:rPr>
              <a:t>cacha encore la mission primordiale de la première venue de Jésus Christ.</a:t>
            </a:r>
            <a:endParaRPr lang="en-US" sz="4800" dirty="0" smtClean="0">
              <a:solidFill>
                <a:srgbClr val="0033CC"/>
              </a:solidFill>
              <a:latin typeface="Arial Rounded MT Bold" pitchFamily="34" charset="0"/>
            </a:endParaRPr>
          </a:p>
          <a:p>
            <a:pPr lvl="0" algn="just"/>
            <a:r>
              <a:rPr lang="fr-FR" sz="4800" dirty="0" smtClean="0">
                <a:solidFill>
                  <a:srgbClr val="FF0000"/>
                </a:solidFill>
                <a:latin typeface="Arial Rounded MT Bold" pitchFamily="34" charset="0"/>
              </a:rPr>
              <a:t>Les Juifs étaient à l’attente d’un libérateur immédiat pour les délivrer de la dominance de Rome</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rgbClr val="0033CC"/>
                </a:solidFill>
                <a:latin typeface="Arial Rounded MT Bold" pitchFamily="34" charset="0"/>
              </a:rPr>
              <a:t>L’Empire </a:t>
            </a:r>
            <a:r>
              <a:rPr lang="fr-FR" sz="4400" dirty="0" smtClean="0">
                <a:solidFill>
                  <a:srgbClr val="0033CC"/>
                </a:solidFill>
                <a:latin typeface="Arial Rounded MT Bold" pitchFamily="34" charset="0"/>
              </a:rPr>
              <a:t>Romain était si impressionnant et si croissant, qu’il nécessiterait un acte de Dieu pour les terrasser.</a:t>
            </a:r>
            <a:endParaRPr lang="en-US" sz="4400" dirty="0" smtClean="0">
              <a:solidFill>
                <a:srgbClr val="0033CC"/>
              </a:solidFill>
              <a:latin typeface="Arial Rounded MT Bold" pitchFamily="34" charset="0"/>
            </a:endParaRPr>
          </a:p>
          <a:p>
            <a:pPr lvl="0" algn="just"/>
            <a:r>
              <a:rPr lang="fr-FR" sz="4400" dirty="0" smtClean="0">
                <a:solidFill>
                  <a:srgbClr val="FF0000"/>
                </a:solidFill>
                <a:latin typeface="Arial Rounded MT Bold" pitchFamily="34" charset="0"/>
              </a:rPr>
              <a:t>Les Juifs croyaient que seul le Christ aurait revêtu de la force et du pouvoir pour renverser l’Empire Romain. </a:t>
            </a:r>
            <a:endParaRPr lang="en-US" sz="4400" dirty="0" smtClean="0">
              <a:solidFill>
                <a:srgbClr val="FF0000"/>
              </a:solidFill>
              <a:latin typeface="Arial Rounded MT Bold" pitchFamily="34" charset="0"/>
            </a:endParaRPr>
          </a:p>
          <a:p>
            <a:pPr algn="just"/>
            <a:endParaRPr lang="en-US" sz="4000" dirty="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i="1" dirty="0" smtClean="0">
                <a:solidFill>
                  <a:srgbClr val="0033CC"/>
                </a:solidFill>
                <a:latin typeface="Arial Rounded MT Bold" pitchFamily="34" charset="0"/>
              </a:rPr>
              <a:t>7</a:t>
            </a:r>
            <a:r>
              <a:rPr lang="fr-FR" sz="4000" i="1" dirty="0" smtClean="0">
                <a:solidFill>
                  <a:srgbClr val="0033CC"/>
                </a:solidFill>
                <a:latin typeface="Arial Rounded MT Bold" pitchFamily="34" charset="0"/>
              </a:rPr>
              <a:t>2 </a:t>
            </a:r>
            <a:r>
              <a:rPr lang="fr-FR" sz="4000" i="1" dirty="0" smtClean="0">
                <a:solidFill>
                  <a:srgbClr val="0033CC"/>
                </a:solidFill>
                <a:latin typeface="Arial Rounded MT Bold" pitchFamily="34" charset="0"/>
              </a:rPr>
              <a:t>C'est ainsi qu'il manifeste sa miséricorde envers nos pères, Et se souvient de sa sainte alliance,</a:t>
            </a:r>
            <a:endParaRPr lang="en-US" sz="4000" dirty="0" smtClean="0">
              <a:solidFill>
                <a:srgbClr val="0033CC"/>
              </a:solidFill>
              <a:latin typeface="Arial Rounded MT Bold" pitchFamily="34" charset="0"/>
            </a:endParaRPr>
          </a:p>
          <a:p>
            <a:pPr algn="just"/>
            <a:r>
              <a:rPr lang="fr-FR" sz="4000" i="1" dirty="0" smtClean="0">
                <a:solidFill>
                  <a:srgbClr val="FF0000"/>
                </a:solidFill>
                <a:latin typeface="Arial Rounded MT Bold" pitchFamily="34" charset="0"/>
              </a:rPr>
              <a:t>73 </a:t>
            </a:r>
            <a:r>
              <a:rPr lang="fr-FR" sz="4000" i="1" dirty="0" smtClean="0">
                <a:solidFill>
                  <a:srgbClr val="FF0000"/>
                </a:solidFill>
                <a:latin typeface="Arial Rounded MT Bold" pitchFamily="34" charset="0"/>
              </a:rPr>
              <a:t>Selon le serment par lequel il avait juré à Abraham, notre père</a:t>
            </a:r>
            <a:r>
              <a:rPr lang="fr-FR" sz="4000" i="1" dirty="0" smtClean="0">
                <a:solidFill>
                  <a:srgbClr val="FF0000"/>
                </a:solidFill>
                <a:latin typeface="Arial Rounded MT Bold" pitchFamily="34" charset="0"/>
              </a:rPr>
              <a:t>,</a:t>
            </a:r>
          </a:p>
          <a:p>
            <a:pPr algn="just"/>
            <a:r>
              <a:rPr lang="fr-FR" sz="4000" i="1" dirty="0" smtClean="0">
                <a:solidFill>
                  <a:srgbClr val="0033CC"/>
                </a:solidFill>
                <a:latin typeface="Arial Rounded MT Bold" pitchFamily="34" charset="0"/>
              </a:rPr>
              <a:t>74 De nous permettre, après que nous serions délivrés de la main de nos ennemis, De le servir sans crainte,</a:t>
            </a:r>
            <a:endParaRPr lang="en-US" sz="4000" dirty="0" smtClean="0">
              <a:solidFill>
                <a:srgbClr val="0033CC"/>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i="1" dirty="0" smtClean="0">
                <a:solidFill>
                  <a:srgbClr val="FF0000"/>
                </a:solidFill>
                <a:latin typeface="Arial Rounded MT Bold" pitchFamily="34" charset="0"/>
              </a:rPr>
              <a:t>75 </a:t>
            </a:r>
            <a:r>
              <a:rPr lang="fr-FR" sz="4000" i="1" dirty="0" smtClean="0">
                <a:solidFill>
                  <a:srgbClr val="FF0000"/>
                </a:solidFill>
                <a:latin typeface="Arial Rounded MT Bold" pitchFamily="34" charset="0"/>
              </a:rPr>
              <a:t>En marchant devant lui dans la sainteté et dans la justice tous les jours de notre vie.</a:t>
            </a:r>
            <a:endParaRPr lang="en-US" sz="4000" dirty="0" smtClean="0">
              <a:solidFill>
                <a:srgbClr val="FF0000"/>
              </a:solidFill>
              <a:latin typeface="Arial Rounded MT Bold" pitchFamily="34" charset="0"/>
            </a:endParaRPr>
          </a:p>
          <a:p>
            <a:pPr lvl="0" algn="just"/>
            <a:r>
              <a:rPr lang="fr-FR" sz="4000" dirty="0" smtClean="0">
                <a:solidFill>
                  <a:srgbClr val="0033CC"/>
                </a:solidFill>
                <a:latin typeface="Arial Rounded MT Bold" pitchFamily="34" charset="0"/>
              </a:rPr>
              <a:t>La prophétie de Zacharie sera la réalité du Règne Millénaire de Christ.</a:t>
            </a:r>
            <a:endParaRPr lang="en-US" sz="4000" dirty="0" smtClean="0">
              <a:solidFill>
                <a:srgbClr val="0033CC"/>
              </a:solidFill>
              <a:latin typeface="Arial Rounded MT Bold" pitchFamily="34" charset="0"/>
            </a:endParaRPr>
          </a:p>
          <a:p>
            <a:pPr lvl="0" algn="just"/>
            <a:r>
              <a:rPr lang="fr-FR" sz="4000" dirty="0" smtClean="0">
                <a:solidFill>
                  <a:srgbClr val="FF0000"/>
                </a:solidFill>
                <a:latin typeface="Arial Rounded MT Bold" pitchFamily="34" charset="0"/>
              </a:rPr>
              <a:t>Jésus descendra du ciel avec force et puissance pour délivrer le peuple Juif qui sera sur le point d’être exterminé par les nations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000" dirty="0" smtClean="0">
                <a:solidFill>
                  <a:srgbClr val="0033CC"/>
                </a:solidFill>
                <a:latin typeface="Arial Rounded MT Bold" pitchFamily="34" charset="0"/>
              </a:rPr>
              <a:t>Le </a:t>
            </a:r>
            <a:r>
              <a:rPr lang="fr-FR" sz="4000" dirty="0" smtClean="0">
                <a:solidFill>
                  <a:srgbClr val="0033CC"/>
                </a:solidFill>
                <a:latin typeface="Arial Rounded MT Bold" pitchFamily="34" charset="0"/>
              </a:rPr>
              <a:t>peuple Juif connaitra la paix durant le règne de Christ.</a:t>
            </a:r>
            <a:endParaRPr lang="en-US" sz="4000" dirty="0" smtClean="0">
              <a:solidFill>
                <a:srgbClr val="0033CC"/>
              </a:solidFill>
              <a:latin typeface="Arial Rounded MT Bold" pitchFamily="34" charset="0"/>
            </a:endParaRPr>
          </a:p>
          <a:p>
            <a:pPr lvl="0" algn="just"/>
            <a:r>
              <a:rPr lang="fr-FR" sz="4000" dirty="0" smtClean="0">
                <a:solidFill>
                  <a:srgbClr val="FF0000"/>
                </a:solidFill>
                <a:latin typeface="Arial Rounded MT Bold" pitchFamily="34" charset="0"/>
              </a:rPr>
              <a:t>La terre entière sera assujettie au royaume de Christ.</a:t>
            </a:r>
            <a:endParaRPr lang="en-US" sz="4000" dirty="0" smtClean="0">
              <a:solidFill>
                <a:srgbClr val="FF0000"/>
              </a:solidFill>
              <a:latin typeface="Arial Rounded MT Bold" pitchFamily="34" charset="0"/>
            </a:endParaRPr>
          </a:p>
          <a:p>
            <a:pPr lvl="0" algn="just"/>
            <a:r>
              <a:rPr lang="fr-FR" sz="4000" i="1" dirty="0" err="1" smtClean="0">
                <a:solidFill>
                  <a:srgbClr val="0033CC"/>
                </a:solidFill>
                <a:latin typeface="Arial Rounded MT Bold" pitchFamily="34" charset="0"/>
              </a:rPr>
              <a:t>Zac</a:t>
            </a:r>
            <a:r>
              <a:rPr lang="fr-FR" sz="4000" i="1" dirty="0" smtClean="0">
                <a:solidFill>
                  <a:srgbClr val="0033CC"/>
                </a:solidFill>
                <a:latin typeface="Arial Rounded MT Bold" pitchFamily="34" charset="0"/>
              </a:rPr>
              <a:t> 12:10 Alors je répandrai sur la maison de David et sur les habitants de Jérusalem Un esprit de grâce et de supplication, </a:t>
            </a:r>
            <a:r>
              <a:rPr lang="fr-FR" sz="4000" i="1" dirty="0" smtClean="0">
                <a:solidFill>
                  <a:srgbClr val="FF0000"/>
                </a:solidFill>
                <a:latin typeface="Arial Rounded MT Bold" pitchFamily="34" charset="0"/>
              </a:rPr>
              <a:t>Et ils tourneront les regards vers moi, celui qu'ils ont percé. Ils pleureront sur lui comme on pleure sur un fils unique, Ils pleureront amèrement sur lui comme on pleure sur un premier-né.</a:t>
            </a:r>
            <a:endParaRPr lang="en-US" sz="4000" dirty="0">
              <a:solidFill>
                <a:srgbClr val="FF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smtClean="0">
                <a:solidFill>
                  <a:srgbClr val="0033CC"/>
                </a:solidFill>
                <a:latin typeface="Arial Rounded MT Bold" pitchFamily="34" charset="0"/>
              </a:rPr>
              <a:t>LA PROPHETIE DE ZACHARIE CONCERNANT SON </a:t>
            </a:r>
            <a:r>
              <a:rPr lang="fr-FR" sz="4000" dirty="0" smtClean="0">
                <a:solidFill>
                  <a:srgbClr val="0033CC"/>
                </a:solidFill>
                <a:latin typeface="Arial Rounded MT Bold" pitchFamily="34" charset="0"/>
              </a:rPr>
              <a:t>FILS</a:t>
            </a:r>
            <a:endParaRPr lang="en-US" sz="4000" dirty="0" smtClean="0">
              <a:solidFill>
                <a:srgbClr val="0033CC"/>
              </a:solidFill>
              <a:latin typeface="Arial Rounded MT Bold" pitchFamily="34" charset="0"/>
            </a:endParaRPr>
          </a:p>
          <a:p>
            <a:pPr algn="just"/>
            <a:r>
              <a:rPr lang="fr-FR" sz="4000" i="1" dirty="0" smtClean="0">
                <a:latin typeface="Arial Rounded MT Bold" pitchFamily="34" charset="0"/>
              </a:rPr>
              <a:t>Lu 1:76 Et toi, petit enfant, tu seras appelé prophète du Très-Haut; Car tu marcheras devant la face du Seigneur, pour préparer ses voies,</a:t>
            </a:r>
            <a:endParaRPr lang="en-US" sz="4000" dirty="0" smtClean="0">
              <a:latin typeface="Arial Rounded MT Bold" pitchFamily="34" charset="0"/>
            </a:endParaRPr>
          </a:p>
          <a:p>
            <a:pPr algn="just"/>
            <a:r>
              <a:rPr lang="fr-FR" sz="4000" i="1" dirty="0" smtClean="0">
                <a:latin typeface="Arial Rounded MT Bold" pitchFamily="34" charset="0"/>
              </a:rPr>
              <a:t> </a:t>
            </a:r>
            <a:r>
              <a:rPr lang="fr-FR" sz="4000" i="1" dirty="0" smtClean="0">
                <a:solidFill>
                  <a:srgbClr val="0033CC"/>
                </a:solidFill>
                <a:latin typeface="Arial Rounded MT Bold" pitchFamily="34" charset="0"/>
              </a:rPr>
              <a:t>77 Afin de donner à son peuple la connaissance du salut Par le pardon de ses péchés</a:t>
            </a:r>
            <a:r>
              <a:rPr lang="fr-FR" sz="4000" i="1"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smtClean="0">
                <a:latin typeface="Arial Rounded MT Bold" pitchFamily="34" charset="0"/>
              </a:rPr>
              <a:t>Zacharie </a:t>
            </a:r>
            <a:r>
              <a:rPr lang="fr-FR" sz="5400" dirty="0" smtClean="0">
                <a:latin typeface="Arial Rounded MT Bold" pitchFamily="34" charset="0"/>
              </a:rPr>
              <a:t>avait accepté le rôle de son fils.</a:t>
            </a:r>
            <a:endParaRPr lang="en-US" sz="5400" dirty="0" smtClean="0">
              <a:latin typeface="Arial Rounded MT Bold" pitchFamily="34" charset="0"/>
            </a:endParaRPr>
          </a:p>
          <a:p>
            <a:pPr lvl="0" algn="just"/>
            <a:r>
              <a:rPr lang="fr-FR" sz="5400" dirty="0" smtClean="0">
                <a:solidFill>
                  <a:srgbClr val="0033CC"/>
                </a:solidFill>
                <a:latin typeface="Arial Rounded MT Bold" pitchFamily="34" charset="0"/>
              </a:rPr>
              <a:t>Zacharie fut le premier à déclarer que Jean n'était pas le Messie mais son avant-coureur</a:t>
            </a:r>
            <a:r>
              <a:rPr lang="fr-FR" sz="5400" dirty="0" smtClean="0">
                <a:solidFill>
                  <a:srgbClr val="0033CC"/>
                </a:solidFill>
                <a:latin typeface="Arial Rounded MT Bold" pitchFamily="34" charset="0"/>
              </a:rPr>
              <a:t>.</a:t>
            </a:r>
            <a:endParaRPr lang="en-US" sz="5400" dirty="0" smtClean="0">
              <a:solidFill>
                <a:srgbClr val="0033CC"/>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Les </a:t>
            </a:r>
            <a:r>
              <a:rPr lang="fr-FR" sz="4400" dirty="0" smtClean="0">
                <a:latin typeface="Arial Rounded MT Bold" pitchFamily="34" charset="0"/>
              </a:rPr>
              <a:t>paroles prophétiques de Zacharie à Jean vont résonner par Jean lui-même quand il dira </a:t>
            </a:r>
            <a:endParaRPr lang="fr-FR" sz="4400" dirty="0" smtClean="0">
              <a:latin typeface="Arial Rounded MT Bold" pitchFamily="34" charset="0"/>
            </a:endParaRPr>
          </a:p>
          <a:p>
            <a:pPr lvl="0" algn="just"/>
            <a:r>
              <a:rPr lang="fr-FR" sz="4400" dirty="0" smtClean="0">
                <a:latin typeface="Arial Rounded MT Bold" pitchFamily="34" charset="0"/>
              </a:rPr>
              <a:t>«</a:t>
            </a:r>
            <a:r>
              <a:rPr lang="fr-FR" sz="4400" dirty="0" smtClean="0">
                <a:latin typeface="Arial Rounded MT Bold" pitchFamily="34" charset="0"/>
              </a:rPr>
              <a:t> </a:t>
            </a:r>
            <a:r>
              <a:rPr lang="fr-FR" sz="4400" i="1" dirty="0" smtClean="0">
                <a:solidFill>
                  <a:srgbClr val="0033CC"/>
                </a:solidFill>
                <a:latin typeface="Arial Rounded MT Bold" pitchFamily="34" charset="0"/>
              </a:rPr>
              <a:t>Vous-mêmes m'êtes témoins que j'ai dit: Je ne suis pas le Christ, mais j'ai été envoyé devant lui</a:t>
            </a:r>
            <a:r>
              <a:rPr lang="fr-FR" sz="4400" dirty="0" smtClean="0">
                <a:solidFill>
                  <a:srgbClr val="0033CC"/>
                </a:solidFill>
                <a:latin typeface="Arial Rounded MT Bold" pitchFamily="34" charset="0"/>
              </a:rPr>
              <a:t>.</a:t>
            </a:r>
            <a:r>
              <a:rPr lang="fr-FR" sz="4400" dirty="0" smtClean="0">
                <a:latin typeface="Arial Rounded MT Bold" pitchFamily="34" charset="0"/>
              </a:rPr>
              <a:t> </a:t>
            </a:r>
            <a:r>
              <a:rPr lang="fr-FR" sz="4400" dirty="0" smtClean="0">
                <a:solidFill>
                  <a:srgbClr val="0033CC"/>
                </a:solidFill>
                <a:latin typeface="Arial Rounded MT Bold" pitchFamily="34" charset="0"/>
              </a:rPr>
              <a:t>Jean 3:28</a:t>
            </a:r>
            <a:r>
              <a:rPr lang="fr-FR" sz="4400" dirty="0" smtClean="0">
                <a:solidFill>
                  <a:srgbClr val="0033CC"/>
                </a:solidFill>
                <a:latin typeface="Arial Rounded MT Bold" pitchFamily="34" charset="0"/>
              </a:rPr>
              <a:t>»</a:t>
            </a:r>
            <a:r>
              <a:rPr lang="fr-FR" sz="4400" dirty="0" smtClean="0">
                <a:solidFill>
                  <a:srgbClr val="0033CC"/>
                </a:solidFill>
                <a:latin typeface="Arial Rounded MT Bold" pitchFamily="34" charset="0"/>
              </a:rPr>
              <a:t> </a:t>
            </a:r>
            <a:endParaRPr lang="fr-FR" sz="4400" dirty="0" smtClean="0">
              <a:solidFill>
                <a:srgbClr val="0033CC"/>
              </a:solidFill>
              <a:latin typeface="Arial Rounded MT Bold" pitchFamily="34" charset="0"/>
            </a:endParaRPr>
          </a:p>
          <a:p>
            <a:pPr lvl="0" algn="just"/>
            <a:r>
              <a:rPr lang="fr-FR" sz="4400" dirty="0" smtClean="0">
                <a:latin typeface="Arial Rounded MT Bold" pitchFamily="34" charset="0"/>
              </a:rPr>
              <a:t>«</a:t>
            </a:r>
            <a:r>
              <a:rPr lang="fr-FR" sz="4400" dirty="0" smtClean="0">
                <a:latin typeface="Arial Rounded MT Bold" pitchFamily="34" charset="0"/>
              </a:rPr>
              <a:t> </a:t>
            </a:r>
            <a:r>
              <a:rPr lang="fr-FR" sz="4400" i="1" dirty="0" smtClean="0">
                <a:latin typeface="Arial Rounded MT Bold" pitchFamily="34" charset="0"/>
              </a:rPr>
              <a:t>Moi, dit-il, je suis la voix de celui qui crie dans le désert: Aplanissez le chemin du Seigneur, comme a dit </a:t>
            </a:r>
            <a:r>
              <a:rPr lang="fr-FR" sz="4400" i="1" dirty="0" err="1" smtClean="0">
                <a:latin typeface="Arial Rounded MT Bold" pitchFamily="34" charset="0"/>
              </a:rPr>
              <a:t>Ésaïe</a:t>
            </a:r>
            <a:r>
              <a:rPr lang="fr-FR" sz="4400" i="1" dirty="0" smtClean="0">
                <a:latin typeface="Arial Rounded MT Bold" pitchFamily="34" charset="0"/>
              </a:rPr>
              <a:t>, le prophète</a:t>
            </a:r>
            <a:r>
              <a:rPr lang="fr-FR" sz="4400" dirty="0" smtClean="0">
                <a:latin typeface="Arial Rounded MT Bold" pitchFamily="34" charset="0"/>
              </a:rPr>
              <a:t>. » </a:t>
            </a:r>
            <a:r>
              <a:rPr lang="fr-FR" sz="4400" dirty="0" smtClean="0">
                <a:solidFill>
                  <a:srgbClr val="0033CC"/>
                </a:solidFill>
                <a:latin typeface="Arial Rounded MT Bold" pitchFamily="34" charset="0"/>
              </a:rPr>
              <a:t>Jean 1:23</a:t>
            </a:r>
            <a:endParaRPr lang="en-US" sz="4400" dirty="0" smtClean="0">
              <a:solidFill>
                <a:srgbClr val="0033CC"/>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4200" i="1" dirty="0" smtClean="0">
                <a:latin typeface="Arial Rounded MT Bold" pitchFamily="34" charset="0"/>
              </a:rPr>
              <a:t>Luc </a:t>
            </a:r>
            <a:r>
              <a:rPr lang="fr-FR" sz="4200" i="1" dirty="0" smtClean="0">
                <a:latin typeface="Arial Rounded MT Bold" pitchFamily="34" charset="0"/>
              </a:rPr>
              <a:t>1 :78 Grâce aux entrailles de la miséricorde de notre Dieu, En vertu de laquelle le soleil levant nous a visités d'en haut,</a:t>
            </a:r>
            <a:endParaRPr lang="en-US" sz="4200" dirty="0" smtClean="0">
              <a:latin typeface="Arial Rounded MT Bold" pitchFamily="34" charset="0"/>
            </a:endParaRPr>
          </a:p>
          <a:p>
            <a:pPr algn="just"/>
            <a:r>
              <a:rPr lang="fr-FR" sz="4200" i="1" dirty="0" smtClean="0">
                <a:latin typeface="Arial Rounded MT Bold" pitchFamily="34" charset="0"/>
              </a:rPr>
              <a:t> </a:t>
            </a:r>
            <a:r>
              <a:rPr lang="fr-FR" sz="4200" i="1" dirty="0" smtClean="0">
                <a:solidFill>
                  <a:srgbClr val="FF0000"/>
                </a:solidFill>
                <a:latin typeface="Arial Rounded MT Bold" pitchFamily="34" charset="0"/>
              </a:rPr>
              <a:t>79 Pour éclairer ceux qui sont assis dans les ténèbres et dans l'ombre de la mort, Pour diriger nos pas dans le chemin de la paix</a:t>
            </a:r>
            <a:r>
              <a:rPr lang="fr-FR" sz="4200" i="1" dirty="0" smtClean="0">
                <a:solidFill>
                  <a:srgbClr val="FF0000"/>
                </a:solidFill>
                <a:latin typeface="Arial Rounded MT Bold" pitchFamily="34" charset="0"/>
              </a:rPr>
              <a:t>.</a:t>
            </a:r>
            <a:endParaRPr lang="en-US" sz="4200" dirty="0" smtClean="0">
              <a:solidFill>
                <a:srgbClr val="FF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Toutes </a:t>
            </a:r>
            <a:r>
              <a:rPr lang="fr-FR" sz="4000" dirty="0" smtClean="0">
                <a:latin typeface="Arial Rounded MT Bold" pitchFamily="34" charset="0"/>
              </a:rPr>
              <a:t>les interactions de Dieu envers l’humanité sont dégagées et influencées par son grand amour pour le genre humain.</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La venue de Jésus sur cette terre est considérée comme une visite d’en haut du trône de Dieu à la terre, de l’Orient, du soleil levant, de la source du soleil</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Pour </a:t>
            </a:r>
            <a:r>
              <a:rPr lang="fr-FR" sz="4000" dirty="0" smtClean="0">
                <a:latin typeface="Arial Rounded MT Bold" pitchFamily="34" charset="0"/>
              </a:rPr>
              <a:t>frayer et éclairer le chemin de la réconciliation entre l’homme et son Créateur.</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Le peuple Juif aura leur deuxième visitation, celle qu’ils ne vont pas rater cette prochaine fois. </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Au cours du règne millénaire de Christ, il s’assiéra sur le trône de David, son père humain. </a:t>
            </a:r>
            <a:endParaRPr lang="en-US" sz="40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i="1" dirty="0" smtClean="0">
                <a:solidFill>
                  <a:srgbClr val="FF0000"/>
                </a:solidFill>
                <a:latin typeface="Arial Rounded MT Bold" pitchFamily="34" charset="0"/>
              </a:rPr>
              <a:t>80 </a:t>
            </a:r>
            <a:r>
              <a:rPr lang="fr-FR" sz="4000" i="1" dirty="0" smtClean="0">
                <a:solidFill>
                  <a:srgbClr val="FF0000"/>
                </a:solidFill>
                <a:latin typeface="Arial Rounded MT Bold" pitchFamily="34" charset="0"/>
              </a:rPr>
              <a:t>Or, l'enfant croissait, et se fortifiait en esprit. Et il demeura dans les déserts, jusqu'au jour où il se présenta devant </a:t>
            </a:r>
            <a:r>
              <a:rPr lang="fr-FR" sz="4000" i="1" dirty="0" smtClean="0">
                <a:solidFill>
                  <a:srgbClr val="FF0000"/>
                </a:solidFill>
                <a:latin typeface="Arial Rounded MT Bold" pitchFamily="34" charset="0"/>
              </a:rPr>
              <a:t>Israël</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L’enfance de Jean reste cachée, mais on a raison de croire que ses caractéristiques de  prophète et avant-coureur du Christ n’attendaient le nombre des années à se manifester. </a:t>
            </a:r>
            <a:endParaRPr lang="en-US" sz="4000" dirty="0" smtClean="0">
              <a:latin typeface="Arial Rounded MT Bold" pitchFamily="34" charset="0"/>
            </a:endParaRPr>
          </a:p>
          <a:p>
            <a:pPr lvl="8" algn="r"/>
            <a:r>
              <a:rPr lang="fr-FR" sz="2800" dirty="0" smtClean="0">
                <a:solidFill>
                  <a:srgbClr val="FF0000"/>
                </a:solidFill>
                <a:latin typeface="Arial Rounded MT Bold" pitchFamily="34" charset="0"/>
              </a:rPr>
              <a:t>AMEN !</a:t>
            </a:r>
            <a:endParaRPr lang="en-US" sz="2800" dirty="0">
              <a:solidFill>
                <a:srgbClr val="FF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36798</TotalTime>
  <Words>1513</Words>
  <Application>Microsoft Office PowerPoint</Application>
  <PresentationFormat>On-screen Show (4:3)</PresentationFormat>
  <Paragraphs>135</Paragraphs>
  <Slides>38</Slides>
  <Notes>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CHRIST THE ROCK CONGREGATION PRÉSENTE ÉTUDIONS LA BIBLE 64ÈME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356</cp:revision>
  <dcterms:created xsi:type="dcterms:W3CDTF">2022-04-13T13:36:19Z</dcterms:created>
  <dcterms:modified xsi:type="dcterms:W3CDTF">2024-02-07T15:14:29Z</dcterms:modified>
</cp:coreProperties>
</file>