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7"/>
  </p:notesMasterIdLst>
  <p:sldIdLst>
    <p:sldId id="256" r:id="rId2"/>
    <p:sldId id="257" r:id="rId3"/>
    <p:sldId id="796" r:id="rId4"/>
    <p:sldId id="1688" r:id="rId5"/>
    <p:sldId id="1742" r:id="rId6"/>
    <p:sldId id="1743" r:id="rId7"/>
    <p:sldId id="1744" r:id="rId8"/>
    <p:sldId id="1330" r:id="rId9"/>
    <p:sldId id="635" r:id="rId10"/>
    <p:sldId id="1249" r:id="rId11"/>
    <p:sldId id="1685" r:id="rId12"/>
    <p:sldId id="1745" r:id="rId13"/>
    <p:sldId id="783" r:id="rId14"/>
    <p:sldId id="1746" r:id="rId15"/>
    <p:sldId id="1747" r:id="rId16"/>
    <p:sldId id="1748" r:id="rId17"/>
    <p:sldId id="405" r:id="rId18"/>
    <p:sldId id="1043" r:id="rId19"/>
    <p:sldId id="733" r:id="rId20"/>
    <p:sldId id="651" r:id="rId21"/>
    <p:sldId id="1469" r:id="rId22"/>
    <p:sldId id="1749" r:id="rId23"/>
    <p:sldId id="1750" r:id="rId24"/>
    <p:sldId id="1751" r:id="rId25"/>
    <p:sldId id="1752" r:id="rId26"/>
    <p:sldId id="1753" r:id="rId27"/>
    <p:sldId id="1754" r:id="rId28"/>
    <p:sldId id="1755" r:id="rId29"/>
    <p:sldId id="657" r:id="rId30"/>
    <p:sldId id="1756" r:id="rId31"/>
    <p:sldId id="1757" r:id="rId32"/>
    <p:sldId id="734" r:id="rId33"/>
    <p:sldId id="732" r:id="rId34"/>
    <p:sldId id="1758" r:id="rId35"/>
    <p:sldId id="1760" r:id="rId36"/>
    <p:sldId id="1761" r:id="rId37"/>
    <p:sldId id="1250" r:id="rId38"/>
    <p:sldId id="284" r:id="rId39"/>
    <p:sldId id="844" r:id="rId40"/>
    <p:sldId id="435" r:id="rId41"/>
    <p:sldId id="502" r:id="rId42"/>
    <p:sldId id="1403" r:id="rId43"/>
    <p:sldId id="1691" r:id="rId44"/>
    <p:sldId id="1764" r:id="rId45"/>
    <p:sldId id="1762" r:id="rId46"/>
    <p:sldId id="1765" r:id="rId47"/>
    <p:sldId id="1763" r:id="rId48"/>
    <p:sldId id="1766" r:id="rId49"/>
    <p:sldId id="503" r:id="rId50"/>
    <p:sldId id="295" r:id="rId51"/>
    <p:sldId id="1771" r:id="rId52"/>
    <p:sldId id="1772" r:id="rId53"/>
    <p:sldId id="1773" r:id="rId54"/>
    <p:sldId id="1774" r:id="rId55"/>
    <p:sldId id="1775" r:id="rId56"/>
    <p:sldId id="1776" r:id="rId57"/>
    <p:sldId id="1777" r:id="rId58"/>
    <p:sldId id="1778" r:id="rId59"/>
    <p:sldId id="1779" r:id="rId60"/>
    <p:sldId id="1780" r:id="rId61"/>
    <p:sldId id="1781" r:id="rId62"/>
    <p:sldId id="1782" r:id="rId63"/>
    <p:sldId id="1783" r:id="rId64"/>
    <p:sldId id="1784" r:id="rId65"/>
    <p:sldId id="1785" r:id="rId66"/>
    <p:sldId id="1786" r:id="rId67"/>
    <p:sldId id="1787" r:id="rId68"/>
    <p:sldId id="1788" r:id="rId69"/>
    <p:sldId id="1789" r:id="rId70"/>
    <p:sldId id="1790" r:id="rId71"/>
    <p:sldId id="1791" r:id="rId72"/>
    <p:sldId id="1792" r:id="rId73"/>
    <p:sldId id="1793" r:id="rId74"/>
    <p:sldId id="1794" r:id="rId75"/>
    <p:sldId id="1795" r:id="rId76"/>
    <p:sldId id="1796" r:id="rId77"/>
    <p:sldId id="1797" r:id="rId78"/>
    <p:sldId id="1798" r:id="rId79"/>
    <p:sldId id="1799" r:id="rId80"/>
    <p:sldId id="1800" r:id="rId81"/>
    <p:sldId id="1801" r:id="rId82"/>
    <p:sldId id="1802" r:id="rId83"/>
    <p:sldId id="1803" r:id="rId84"/>
    <p:sldId id="1804" r:id="rId85"/>
    <p:sldId id="1805" r:id="rId86"/>
    <p:sldId id="1806" r:id="rId87"/>
    <p:sldId id="1807" r:id="rId88"/>
    <p:sldId id="1808" r:id="rId89"/>
    <p:sldId id="1809" r:id="rId90"/>
    <p:sldId id="1810" r:id="rId91"/>
    <p:sldId id="1811" r:id="rId92"/>
    <p:sldId id="1812" r:id="rId93"/>
    <p:sldId id="1239" r:id="rId94"/>
    <p:sldId id="1710" r:id="rId95"/>
    <p:sldId id="1767" r:id="rId96"/>
    <p:sldId id="1768" r:id="rId97"/>
    <p:sldId id="1106" r:id="rId98"/>
    <p:sldId id="1107" r:id="rId99"/>
    <p:sldId id="1108" r:id="rId100"/>
    <p:sldId id="1109" r:id="rId101"/>
    <p:sldId id="1110" r:id="rId102"/>
    <p:sldId id="1711" r:id="rId103"/>
    <p:sldId id="1769" r:id="rId104"/>
    <p:sldId id="1770" r:id="rId105"/>
    <p:sldId id="330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66"/>
    <a:srgbClr val="00FFCC"/>
    <a:srgbClr val="99FF33"/>
    <a:srgbClr val="003300"/>
    <a:srgbClr val="66FFFF"/>
    <a:srgbClr val="ECDCA0"/>
    <a:srgbClr val="CC00FF"/>
    <a:srgbClr val="66FF66"/>
    <a:srgbClr val="FDEDE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675" autoAdjust="0"/>
    <p:restoredTop sz="86441" autoAdjust="0"/>
  </p:normalViewPr>
  <p:slideViewPr>
    <p:cSldViewPr>
      <p:cViewPr>
        <p:scale>
          <a:sx n="60" d="100"/>
          <a:sy n="60" d="100"/>
        </p:scale>
        <p:origin x="-1542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4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2/2/2024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How to Take Communion for Your Healing | Kenneth Copeland Ministries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0"/>
            <a:ext cx="236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3600" b="1" dirty="0" smtClean="0">
              <a:solidFill>
                <a:srgbClr val="FFFF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Sunday, 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Febr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uary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3600" b="1" baseline="300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,   2024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 la Sainte Scène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0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FEBR</a:t>
            </a:r>
            <a:r>
              <a:rPr lang="en-US" b="1" dirty="0" smtClean="0">
                <a:solidFill>
                  <a:schemeClr val="bg1"/>
                </a:solidFill>
              </a:rPr>
              <a:t>UARY 4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35 SA 46, CV 24, BR 5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1.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Par tous les saints glorifiés,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Jésus inspire leurs louanges,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Plus belles que le chant des anges,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Gloire a l'Agneau, (bis)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Gloire a l'Agneau sacrifié</a:t>
            </a: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C'est par Lui qu'est justifie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Tout pécheur qui demande grâce.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Prêtres et rois devant sa face,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Chantons I 'Agneau, (bis)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Chantons l'Agneau sacrifié</a:t>
            </a: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Par le Père magnifié,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Tout l'univers Lui rend hommage.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L'Agneau régnera d'âge en âge.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Gloire a l'Agneau,(bis)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Gloire à l'Agneau sacrifie.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Par son Esprit vivifie,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veux jusqu'a ma dernière heure,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Chanter l'amour qui seul demeure: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Gloire a l'Agneau,(bis)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Gloire à l'Agneau sacrifié</a:t>
            </a:r>
            <a:endParaRPr lang="en-US" sz="40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-304800"/>
            <a:ext cx="914400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fr-FR" sz="3200" b="1" dirty="0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fr-FR" sz="3600" b="1" dirty="0" smtClean="0">
                <a:solidFill>
                  <a:schemeClr val="bg1"/>
                </a:solidFill>
                <a:latin typeface="Agency FB" pitchFamily="34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4343400"/>
            <a:ext cx="2450592" cy="53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DEBUT</a:t>
            </a:r>
            <a:endParaRPr lang="en-US" sz="4000" b="1" dirty="0">
              <a:solidFill>
                <a:srgbClr val="0000FF"/>
              </a:solidFill>
              <a:latin typeface="Copperplate Gothic Bold" pitchFamily="34" charset="0"/>
            </a:endParaRP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dans son saint temple. Que toute la terre fasse silence devant lui! </a:t>
            </a:r>
            <a:r>
              <a:rPr lang="fr-FR" sz="2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Habakuk</a:t>
            </a:r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2:20 </a:t>
            </a:r>
            <a:endParaRPr lang="en-US" sz="2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Hab</a:t>
            </a:r>
            <a:r>
              <a:rPr lang="en-US" sz="2800" b="1" dirty="0" smtClean="0"/>
              <a:t> 2:20 But the LORD is in His holy temple. Let all the earth keep silence before Him</a:t>
            </a:r>
            <a:r>
              <a:rPr lang="en-US" b="1" dirty="0" smtClean="0"/>
              <a:t>."</a:t>
            </a:r>
            <a:endParaRPr lang="en-US" b="1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fr-FR" sz="4400" dirty="0" smtClean="0">
                <a:solidFill>
                  <a:srgbClr val="00FFCC"/>
                </a:solidFill>
                <a:latin typeface="Arial Rounded MT Bold" pitchFamily="34" charset="0"/>
              </a:rPr>
              <a:t>Ps 1:1 </a:t>
            </a:r>
            <a:r>
              <a:rPr lang="fr-FR" sz="4400" dirty="0" smtClean="0">
                <a:latin typeface="Arial Rounded MT Bold" pitchFamily="34" charset="0"/>
              </a:rPr>
              <a:t>¶ Heureux l'homme qui ne marche pas selon le conseil des méchants, Qui ne s'arrête pas sur la voie des pécheurs, Et qui ne s'assied pas en compagnie des moqueurs,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FFCC"/>
                </a:solidFill>
                <a:latin typeface="Arial Rounded MT Bold" pitchFamily="34" charset="0"/>
              </a:rPr>
              <a:t> 2 Mais qui trouve son plaisir dans la loi de l'Éternel, Et qui la médite jour et nuit!</a:t>
            </a:r>
            <a:endParaRPr lang="en-US" sz="4400" dirty="0" smtClean="0">
              <a:solidFill>
                <a:srgbClr val="00FF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3 Il est comme un arbre planté près d'un courant d'eau, Qui donne son fruit en sa saison, Et dont le feuillage ne se flétrit point: Tout ce qu'il fait lui réussit.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4 </a:t>
            </a:r>
            <a:r>
              <a:rPr lang="fr-FR" sz="4400" dirty="0" smtClean="0">
                <a:latin typeface="Arial Rounded MT Bold" pitchFamily="34" charset="0"/>
              </a:rPr>
              <a:t>¶ Il n'en est pas ainsi des méchants: Ils sont comme la paille que le vent dissipe.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FFCC"/>
                </a:solidFill>
                <a:latin typeface="Arial Rounded MT Bold" pitchFamily="34" charset="0"/>
              </a:rPr>
              <a:t>5 C'est pourquoi les méchants ne résistent pas au jour du jugement, Ni les pécheurs dans l'assemblée des justes;</a:t>
            </a:r>
            <a:endParaRPr lang="en-US" sz="4400" dirty="0" smtClean="0">
              <a:solidFill>
                <a:srgbClr val="00FF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6 Car l'Éternel connaît la voie des justes, Et la voie des pécheurs mène à la ruine.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</a:p>
          <a:p>
            <a:pPr algn="just"/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Rounded MT Bold" pitchFamily="34" charset="0"/>
              </a:rPr>
              <a:t>Voici Jésus notre Sauveur # CDF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Voici Jésus, notre Sauveur,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Qui nous ouvre une porte.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«</a:t>
            </a:r>
            <a:r>
              <a:rPr lang="fr-FR" sz="4000" dirty="0" smtClean="0">
                <a:latin typeface="Arial Rounded MT Bold" pitchFamily="34" charset="0"/>
              </a:rPr>
              <a:t> Suis-moi! </a:t>
            </a:r>
            <a:r>
              <a:rPr lang="fr-FR" sz="4000" b="1" dirty="0" smtClean="0">
                <a:latin typeface="Arial Rounded MT Bold" pitchFamily="34" charset="0"/>
              </a:rPr>
              <a:t>»</a:t>
            </a:r>
            <a:r>
              <a:rPr lang="fr-FR" sz="4000" dirty="0" smtClean="0">
                <a:latin typeface="Arial Rounded MT Bold" pitchFamily="34" charset="0"/>
              </a:rPr>
              <a:t> dit-Il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tout pécheur,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De sa voix tendre et forte.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Pour moi, pour moi, est ouverte pour moi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porte est ouverte à tous ceux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Qui cherchent paix et joie;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Elle introduit les malheureux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Sur la céleste voie.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Pour moi, pour moi, est ouverte pour moi!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sainte croix du Rédempteur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Vient éclairer la route;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Sous cette croix, plus de terreur,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D'angoisse, ni de doute.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Pour moi, pour moi, est ouverte pour moi!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Répondons au divin appel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Avec reconnaissance,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vers le séjour éternel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Marchons en assurance</a:t>
            </a:r>
            <a:r>
              <a:rPr lang="fr-FR" sz="4000" dirty="0" smtClean="0">
                <a:latin typeface="Arial Rounded MT Bold" pitchFamily="34" charset="0"/>
              </a:rPr>
              <a:t>!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Pour moi, pour moi, est ouverte pour moi!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PSAUME </a:t>
            </a:r>
            <a:r>
              <a:rPr lang="en-US" sz="9600" dirty="0" smtClean="0">
                <a:solidFill>
                  <a:srgbClr val="002060"/>
                </a:solidFill>
              </a:rPr>
              <a:t>40</a:t>
            </a:r>
            <a:endParaRPr lang="en-US" sz="9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1-18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¶ 1 Au chef des chantres. De David. Psaume. 2 J'avais mis en l'Éternel mon espérance; Et il s'est incliné vers moi, il a écouté mes cris.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3 Il m'a retiré de la fosse de destruction, Du fond de la boue; Et il a dressé mes pieds sur le roc, Il a affermi mes pas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Il a mis dans ma bouche un cantique nouveau, Une louange à notre Dieu; Beaucoup l'ont vu, et ont eu de la crainte, Et ils se sont confiés en l'Éternel.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5 Heureux l'homme qui place en l'Éternel sa confiance, Et qui ne se tourne pas vers les hautains et les menteurs!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6 </a:t>
            </a:r>
            <a:r>
              <a:rPr lang="fr-FR" sz="4000" dirty="0" smtClean="0">
                <a:latin typeface="Arial Rounded MT Bold" pitchFamily="34" charset="0"/>
              </a:rPr>
              <a:t>Tu as multiplié, Éternel, mon Dieu! Tes merveilles et tes desseins en notre faveur; Nul n'est comparable à toi; Je voudrais les publier et les proclamer, Mais leur nombre est trop grand pour que je les raconte.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¶7 Tu ne désires ni sacrifice ni offrande, Tu m'as ouvert les oreilles; Tu ne demandes ni holocauste ni victime expiatoire.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latin typeface="Arial Rounded MT Bold" pitchFamily="34" charset="0"/>
              </a:rPr>
              <a:t>8 Alors je dis: Voici, je viens Avec le rouleau du livre écrit pour moi.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9 Je veux faire ta volonté, mon Dieu! Et ta loi est au fond de mon cœur.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10 J'annonce la justice dans la grande assemblée; Voici, je ne ferme pas mes lèvres, Éternel, tu le sais</a:t>
            </a:r>
            <a:r>
              <a:rPr lang="fr-FR" sz="4000" dirty="0" smtClean="0">
                <a:latin typeface="Arial Rounded MT Bold" pitchFamily="34" charset="0"/>
              </a:rPr>
              <a:t>!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11 </a:t>
            </a:r>
            <a:r>
              <a:rPr lang="fr-FR" sz="4000" dirty="0" smtClean="0">
                <a:latin typeface="Arial Rounded MT Bold" pitchFamily="34" charset="0"/>
              </a:rPr>
              <a:t>Je ne retiens pas dans mon cœur ta justice, Je publie ta vérité et ton salut; Je ne cache pas ta bonté et ta fidélité Dans la grande assemblée.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¶ 12 Toi, Éternel! Tu ne me refuseras pas tes compassions; Ta bonté et ta fidélité me garderont toujours.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13 </a:t>
            </a:r>
            <a:r>
              <a:rPr lang="fr-FR" sz="4000" dirty="0" smtClean="0">
                <a:latin typeface="Arial Rounded MT Bold" pitchFamily="34" charset="0"/>
              </a:rPr>
              <a:t>Car des maux sans nombre m'environnent; Les châtiments de mes iniquités m'atteignent, Et je ne puis en supporter la vue; Ils sont plus nombreux que les cheveux de ma tête, Et mon courage m'abandonne.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14 Veuille me délivrer, ô Éternel! Éternel, viens en hâte à mon secours!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15 </a:t>
            </a:r>
            <a:r>
              <a:rPr lang="fr-FR" sz="4000" dirty="0" smtClean="0">
                <a:latin typeface="Arial Rounded MT Bold" pitchFamily="34" charset="0"/>
              </a:rPr>
              <a:t>Que tous ensemble ils soient honteux et confus, Ceux qui en veulent à ma vie pour l'enlever! Qu'ils reculent et rougissent, Ceux qui désirent ma perte!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16 Qu'ils soient dans la stupeur par l'effet de leur honte, Ceux qui me disent: Ah! Ah!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17 </a:t>
            </a:r>
            <a:r>
              <a:rPr lang="fr-FR" sz="4000" dirty="0" smtClean="0">
                <a:latin typeface="Arial Rounded MT Bold" pitchFamily="34" charset="0"/>
              </a:rPr>
              <a:t>Que tous ceux qui te cherchent Soient dans l'allégresse et se réjouissent en toi! Que ceux qui aiment ton salut Disent sans cesse: Exalté soit l'Éternel!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18 Moi, je suis pauvre et indigent; Mais le Seigneur pense à moi. Tu es mon aide et mon libérateur: Mon Dieu, ne tarde pas!</a:t>
            </a:r>
            <a:endParaRPr lang="en-US" sz="40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Grace infinie # 31 Echos des Elus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Grâce infinie, O quel beau don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Pour moi pécheur, qui crois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J'étais perdu, j'ai le pardon,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Aveugle mais je vois.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grâce a mis la crainte en moi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m'en a délivré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 grâce précieuse à ma foi.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Lorsque j'irai céder.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3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Au travers des temps infinis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Les chants de tes élus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Seront toujours ta grâce, O Christ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Comme au temps ou j'ai cru.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Tout la vi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tap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soufri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# 43 MJC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1. 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Tout </a:t>
            </a:r>
            <a:r>
              <a:rPr lang="fr-FR" sz="4000" dirty="0" err="1" smtClean="0">
                <a:latin typeface="Arial Rounded MT Bold" pitchFamily="34" charset="0"/>
              </a:rPr>
              <a:t>lavi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,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soufri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chèche </a:t>
            </a: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dlo</a:t>
            </a:r>
            <a:r>
              <a:rPr lang="fr-FR" sz="4000" dirty="0" smtClean="0">
                <a:latin typeface="Arial Rounded MT Bold" pitchFamily="34" charset="0"/>
              </a:rPr>
              <a:t> pou m </a:t>
            </a:r>
            <a:r>
              <a:rPr lang="fr-FR" sz="4000" dirty="0" err="1" smtClean="0">
                <a:latin typeface="Arial Rounded MT Bold" pitchFamily="34" charset="0"/>
              </a:rPr>
              <a:t>bwè</a:t>
            </a:r>
            <a:r>
              <a:rPr lang="fr-FR" sz="4000" dirty="0" smtClean="0">
                <a:latin typeface="Arial Rounded MT Bold" pitchFamily="34" charset="0"/>
              </a:rPr>
              <a:t>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soulaje</a:t>
            </a:r>
            <a:r>
              <a:rPr lang="fr-FR" sz="4000" dirty="0" smtClean="0">
                <a:latin typeface="Arial Rounded MT Bold" pitchFamily="34" charset="0"/>
              </a:rPr>
              <a:t> m pou </a:t>
            </a:r>
            <a:r>
              <a:rPr lang="fr-FR" sz="4000" dirty="0" err="1" smtClean="0">
                <a:latin typeface="Arial Rounded MT Bold" pitchFamily="34" charset="0"/>
              </a:rPr>
              <a:t>toutan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Swaf</a:t>
            </a:r>
            <a:r>
              <a:rPr lang="fr-FR" sz="4000" dirty="0" smtClean="0">
                <a:latin typeface="Arial Rounded MT Bold" pitchFamily="34" charset="0"/>
              </a:rPr>
              <a:t> la </a:t>
            </a: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te </a:t>
            </a:r>
            <a:r>
              <a:rPr lang="fr-FR" sz="4000" dirty="0" err="1" smtClean="0">
                <a:latin typeface="Arial Rounded MT Bold" pitchFamily="34" charset="0"/>
              </a:rPr>
              <a:t>plen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Alelouya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te chèche;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satisfè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2</a:t>
            </a:r>
            <a:r>
              <a:rPr lang="fr-FR" sz="4000" dirty="0" smtClean="0">
                <a:latin typeface="Arial Rounded MT Bold" pitchFamily="34" charset="0"/>
              </a:rPr>
              <a:t>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Manje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lemonn</a:t>
            </a:r>
            <a:r>
              <a:rPr lang="fr-FR" sz="4000" dirty="0" smtClean="0">
                <a:latin typeface="Arial Rounded MT Bold" pitchFamily="34" charset="0"/>
              </a:rPr>
              <a:t> te </a:t>
            </a:r>
            <a:r>
              <a:rPr lang="fr-FR" sz="4000" dirty="0" err="1" smtClean="0">
                <a:latin typeface="Arial Rounded MT Bold" pitchFamily="34" charset="0"/>
              </a:rPr>
              <a:t>plen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vant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Men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pa</a:t>
            </a:r>
            <a:r>
              <a:rPr lang="fr-FR" sz="4000" dirty="0" smtClean="0">
                <a:latin typeface="Arial Rounded MT Bold" pitchFamily="34" charset="0"/>
              </a:rPr>
              <a:t> t </a:t>
            </a:r>
            <a:r>
              <a:rPr lang="fr-FR" sz="4000" dirty="0" err="1" smtClean="0">
                <a:latin typeface="Arial Rounded MT Bold" pitchFamily="34" charset="0"/>
              </a:rPr>
              <a:t>gen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poze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chèche sa </a:t>
            </a: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pi bon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Nanm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te </a:t>
            </a:r>
            <a:r>
              <a:rPr lang="fr-FR" sz="4000" dirty="0" err="1" smtClean="0">
                <a:latin typeface="Arial Rounded MT Bold" pitchFamily="34" charset="0"/>
              </a:rPr>
              <a:t>toujou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grangou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Alelouya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te chèche;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satisfè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3</a:t>
            </a:r>
            <a:r>
              <a:rPr lang="fr-FR" sz="4000" dirty="0" smtClean="0">
                <a:latin typeface="Arial Rounded MT Bold" pitchFamily="34" charset="0"/>
              </a:rPr>
              <a:t>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te </a:t>
            </a:r>
            <a:r>
              <a:rPr lang="fr-FR" sz="4000" dirty="0" err="1" smtClean="0">
                <a:latin typeface="Arial Rounded MT Bold" pitchFamily="34" charset="0"/>
              </a:rPr>
              <a:t>pòv</a:t>
            </a:r>
            <a:r>
              <a:rPr lang="fr-FR" sz="4000" dirty="0" smtClean="0">
                <a:latin typeface="Arial Rounded MT Bold" pitchFamily="34" charset="0"/>
              </a:rPr>
              <a:t>, </a:t>
            </a:r>
            <a:r>
              <a:rPr lang="fr-FR" sz="4000" dirty="0" err="1" smtClean="0">
                <a:latin typeface="Arial Rounded MT Bold" pitchFamily="34" charset="0"/>
              </a:rPr>
              <a:t>lajan</a:t>
            </a:r>
            <a:r>
              <a:rPr lang="fr-FR" sz="4000" dirty="0" smtClean="0">
                <a:latin typeface="Arial Rounded MT Bold" pitchFamily="34" charset="0"/>
              </a:rPr>
              <a:t> m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chèche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bagay</a:t>
            </a:r>
            <a:r>
              <a:rPr lang="fr-FR" sz="4000" dirty="0" smtClean="0">
                <a:latin typeface="Arial Rounded MT Bold" pitchFamily="34" charset="0"/>
              </a:rPr>
              <a:t> pou </a:t>
            </a:r>
            <a:r>
              <a:rPr lang="fr-FR" sz="4000" dirty="0" err="1" smtClean="0">
                <a:latin typeface="Arial Rounded MT Bold" pitchFamily="34" charset="0"/>
              </a:rPr>
              <a:t>satisfè</a:t>
            </a:r>
            <a:r>
              <a:rPr lang="fr-FR" sz="4000" dirty="0" smtClean="0">
                <a:latin typeface="Arial Rounded MT Bold" pitchFamily="34" charset="0"/>
              </a:rPr>
              <a:t> m,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Men </a:t>
            </a:r>
            <a:r>
              <a:rPr lang="fr-FR" sz="4000" dirty="0" err="1" smtClean="0">
                <a:latin typeface="Arial Rounded MT Bold" pitchFamily="34" charset="0"/>
              </a:rPr>
              <a:t>tou</a:t>
            </a:r>
            <a:r>
              <a:rPr lang="fr-FR" sz="4000" dirty="0" smtClean="0">
                <a:latin typeface="Arial Rounded MT Bold" pitchFamily="34" charset="0"/>
              </a:rPr>
              <a:t> sa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 </a:t>
            </a:r>
            <a:r>
              <a:rPr lang="fr-FR" sz="4000" dirty="0" err="1" smtClean="0">
                <a:latin typeface="Arial Rounded MT Bold" pitchFamily="34" charset="0"/>
              </a:rPr>
              <a:t>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rasanble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Pat </a:t>
            </a:r>
            <a:r>
              <a:rPr lang="fr-FR" sz="4000" dirty="0" err="1" smtClean="0">
                <a:latin typeface="Arial Rounded MT Bold" pitchFamily="34" charset="0"/>
              </a:rPr>
              <a:t>fè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anyen</a:t>
            </a:r>
            <a:r>
              <a:rPr lang="fr-FR" sz="4000" dirty="0" smtClean="0">
                <a:latin typeface="Arial Rounded MT Bold" pitchFamily="34" charset="0"/>
              </a:rPr>
              <a:t> pou </a:t>
            </a:r>
            <a:r>
              <a:rPr lang="fr-FR" sz="4000" dirty="0" err="1" smtClean="0">
                <a:latin typeface="Arial Rounded MT Bold" pitchFamily="34" charset="0"/>
              </a:rPr>
              <a:t>nanm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Alelouya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te chèche;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satisfè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4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sous </a:t>
            </a:r>
            <a:r>
              <a:rPr lang="fr-FR" sz="4000" dirty="0" err="1" smtClean="0">
                <a:latin typeface="Arial Rounded MT Bold" pitchFamily="34" charset="0"/>
              </a:rPr>
              <a:t>dlo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toujou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koule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Pen </a:t>
            </a:r>
            <a:r>
              <a:rPr lang="fr-FR" sz="4000" dirty="0" err="1" smtClean="0">
                <a:latin typeface="Arial Rounded MT Bold" pitchFamily="34" charset="0"/>
              </a:rPr>
              <a:t>lavi</a:t>
            </a:r>
            <a:r>
              <a:rPr lang="fr-FR" sz="4000" dirty="0" smtClean="0">
                <a:latin typeface="Arial Rounded MT Bold" pitchFamily="34" charset="0"/>
              </a:rPr>
              <a:t> si bon, </a:t>
            </a:r>
            <a:r>
              <a:rPr lang="fr-FR" sz="4000" dirty="0" err="1" smtClean="0">
                <a:latin typeface="Arial Rounded MT Bold" pitchFamily="34" charset="0"/>
              </a:rPr>
              <a:t>san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pri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 </a:t>
            </a:r>
            <a:r>
              <a:rPr lang="fr-FR" sz="4000" dirty="0" err="1" smtClean="0">
                <a:latin typeface="Arial Rounded MT Bold" pitchFamily="34" charset="0"/>
              </a:rPr>
              <a:t>richès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satisfè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jwenn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tou</a:t>
            </a:r>
            <a:r>
              <a:rPr lang="fr-FR" sz="4000" dirty="0" smtClean="0">
                <a:latin typeface="Arial Rounded MT Bold" pitchFamily="34" charset="0"/>
              </a:rPr>
              <a:t> sa nan </a:t>
            </a:r>
            <a:r>
              <a:rPr lang="fr-FR" sz="4000" dirty="0" err="1" smtClean="0">
                <a:latin typeface="Arial Rounded MT Bold" pitchFamily="34" charset="0"/>
              </a:rPr>
              <a:t>Jezi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Alelouya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te chèche;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Jezi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satisfè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pPr lvl="1"/>
            <a:r>
              <a:rPr lang="en-US" sz="5800" dirty="0" err="1" smtClean="0">
                <a:solidFill>
                  <a:srgbClr val="FFFF00"/>
                </a:solidFill>
              </a:rPr>
              <a:t>Groupe</a:t>
            </a:r>
            <a:r>
              <a:rPr lang="en-US" sz="5800" dirty="0" smtClean="0">
                <a:solidFill>
                  <a:srgbClr val="FFFF00"/>
                </a:solidFill>
              </a:rPr>
              <a:t> Des </a:t>
            </a:r>
            <a:r>
              <a:rPr lang="en-US" sz="5800" dirty="0" err="1" smtClean="0">
                <a:solidFill>
                  <a:srgbClr val="FFFF00"/>
                </a:solidFill>
              </a:rPr>
              <a:t>Hommes</a:t>
            </a:r>
            <a:endParaRPr lang="en-US" sz="5800" dirty="0" smtClean="0">
              <a:solidFill>
                <a:srgbClr val="FFFF00"/>
              </a:solidFill>
            </a:endParaRP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FEBR</a:t>
            </a:r>
            <a:r>
              <a:rPr lang="en-US" b="1" dirty="0" smtClean="0">
                <a:solidFill>
                  <a:schemeClr val="bg1"/>
                </a:solidFill>
              </a:rPr>
              <a:t>UARY 4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MOIMENT D’ADORATION</a:t>
            </a:r>
            <a:br>
              <a:rPr lang="en-US" b="1" dirty="0" smtClean="0"/>
            </a:br>
            <a:r>
              <a:rPr lang="en-US" b="1" dirty="0" smtClean="0"/>
              <a:t>AVEC </a:t>
            </a:r>
            <a:br>
              <a:rPr lang="en-US" b="1" dirty="0" smtClean="0"/>
            </a:br>
            <a:r>
              <a:rPr lang="en-US" b="1" dirty="0" smtClean="0"/>
              <a:t>MAESTRO</a:t>
            </a:r>
            <a:br>
              <a:rPr lang="en-US" b="1" dirty="0" smtClean="0"/>
            </a:br>
            <a:r>
              <a:rPr lang="en-US" b="1" dirty="0" smtClean="0"/>
              <a:t>RENAULT TERZIER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39 Kr 	Mel Le </a:t>
            </a:r>
            <a:r>
              <a:rPr lang="fr-FR" sz="32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Mond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 Se </a:t>
            </a:r>
            <a:r>
              <a:rPr lang="fr-FR" sz="3200" b="1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200" b="1" dirty="0" err="1" smtClean="0">
                <a:solidFill>
                  <a:srgbClr val="FFFF00"/>
                </a:solidFill>
                <a:latin typeface="Arial Rounded MT Bold" pitchFamily="34" charset="0"/>
              </a:rPr>
              <a:t>Lakay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2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endParaRPr lang="en-US" sz="32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endParaRPr lang="en-US" sz="32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mond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se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lakay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syel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m-a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prale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Trezo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Anro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fikse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tande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zanj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yo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k-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rele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anlè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-a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santi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trop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alèz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iciba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endParaRPr lang="en-US" sz="32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konnin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se sel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zanmi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Si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 nan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syèl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sa ma-p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 ?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tande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zanj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k-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rele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anlè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-a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E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santi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trop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alèz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iciba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endParaRPr lang="en-US" sz="32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konnin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dign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se gnon vil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pechè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Min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gin tout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espoua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se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Sovè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-m 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te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mouri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Sou 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boua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kalvè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Li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letènite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endParaRPr lang="en-US" sz="32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konnin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se sel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zanmi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Si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 nan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syèl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sa ma-p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 ?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tande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zanj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k-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rele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anlè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-a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E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santi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trop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alèz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iciba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gin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kèk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byinn-eme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devanse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-m déjà ;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de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 y-ape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tann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la.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gin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rete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Lute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gnou bon solda,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Min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rele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M-a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vi-n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avek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joua.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endParaRPr lang="en-US" sz="32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konnin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se sel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zanmi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Si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 nan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syèl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O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sa ma-p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 ?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tande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zanj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k-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rele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anlè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-a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E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santi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trop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alèz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iciba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00FF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PRIERE POUR L’OFFRANDE </a:t>
            </a:r>
            <a:b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ET LE SERMON</a:t>
            </a:r>
            <a:endParaRPr lang="en-US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3600" b="1" dirty="0" smtClean="0"/>
              <a:t>SERMON</a:t>
            </a:r>
          </a:p>
          <a:p>
            <a:pPr algn="ctr">
              <a:buNone/>
            </a:pPr>
            <a:r>
              <a:rPr lang="en-US" sz="3600" b="1" dirty="0" smtClean="0"/>
              <a:t>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/>
              <a:t>PASTOR</a:t>
            </a:r>
          </a:p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MARC EDOUARD SIMEON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gradFill flip="none" rotWithShape="1">
            <a:gsLst>
              <a:gs pos="0">
                <a:srgbClr val="CCFF33">
                  <a:tint val="66000"/>
                  <a:satMod val="160000"/>
                </a:srgbClr>
              </a:gs>
              <a:gs pos="50000">
                <a:srgbClr val="CCFF33">
                  <a:tint val="44500"/>
                  <a:satMod val="160000"/>
                </a:srgbClr>
              </a:gs>
              <a:gs pos="100000">
                <a:srgbClr val="CCFF33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CHRIST THE ROCK CONGREGATION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002060"/>
                </a:solidFill>
              </a:rPr>
              <a:t>SUNDAY </a:t>
            </a:r>
            <a:r>
              <a:rPr lang="en-US" b="1" dirty="0" smtClean="0">
                <a:solidFill>
                  <a:srgbClr val="002060"/>
                </a:solidFill>
              </a:rPr>
              <a:t>FEBRUARY 4</a:t>
            </a:r>
            <a:r>
              <a:rPr lang="en-US" b="1" baseline="30000" dirty="0" smtClean="0">
                <a:solidFill>
                  <a:srgbClr val="002060"/>
                </a:solidFill>
              </a:rPr>
              <a:t>TH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2024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C00000"/>
                </a:solidFill>
              </a:rPr>
              <a:t>Sermon by Pastor MARC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B0F0"/>
          </a:solidFill>
        </p:spPr>
        <p:txBody>
          <a:bodyPr>
            <a:normAutofit fontScale="92500"/>
          </a:bodyPr>
          <a:lstStyle/>
          <a:p>
            <a:r>
              <a:rPr lang="fr-FR" sz="4800" dirty="0" smtClean="0">
                <a:solidFill>
                  <a:schemeClr val="tx1"/>
                </a:solidFill>
                <a:latin typeface="Copperplate Gothic Bold" pitchFamily="34" charset="0"/>
              </a:rPr>
              <a:t>J’ETAIS AVEUGLE MAIS MAINTENANT JE VOIS</a:t>
            </a:r>
          </a:p>
          <a:p>
            <a:pPr lvl="0"/>
            <a:r>
              <a:rPr lang="fr-FR" sz="4800" i="1" dirty="0" smtClean="0">
                <a:solidFill>
                  <a:schemeClr val="bg1"/>
                </a:solidFill>
                <a:latin typeface="Arial Rounded MT Bold" pitchFamily="34" charset="0"/>
              </a:rPr>
              <a:t>« </a:t>
            </a:r>
            <a:r>
              <a:rPr lang="fr-FR" sz="4800" i="1" u="sng" dirty="0" smtClean="0">
                <a:solidFill>
                  <a:schemeClr val="bg1"/>
                </a:solidFill>
                <a:latin typeface="Arial Rounded MT Bold" pitchFamily="34" charset="0"/>
              </a:rPr>
              <a:t>Il est étonnant que vous ne sachiez d'où il est</a:t>
            </a:r>
            <a:r>
              <a:rPr lang="fr-FR" sz="4800" i="1" dirty="0" smtClean="0">
                <a:solidFill>
                  <a:schemeClr val="bg1"/>
                </a:solidFill>
                <a:latin typeface="Arial Rounded MT Bold" pitchFamily="34" charset="0"/>
              </a:rPr>
              <a:t>; et </a:t>
            </a:r>
            <a:r>
              <a:rPr lang="fr-FR" sz="4800" b="1" i="1" u="dbl" dirty="0" smtClean="0">
                <a:solidFill>
                  <a:schemeClr val="bg1"/>
                </a:solidFill>
                <a:latin typeface="Arial Rounded MT Bold" pitchFamily="34" charset="0"/>
              </a:rPr>
              <a:t>cependant il m'a ouvert les yeux. »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fr-FR" sz="48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endParaRPr lang="en-US" sz="4800" dirty="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Jean 9 : 1- 17, 24, 25,30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 ¶ Jésus vit, en passant, un homme aveugle de naissance.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2 Ses disciples lui firent cette question: Rabbi, qui a péché, cet homme ou ses parents, pour qu'il soit né aveugle?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Jésus répondit: Ce n'est pas que lui ou ses parents aient péché; mais c'est afin que les œuvres de Dieu soient manifestées en lui.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Il faut que je fasse, tandis qu'il est jour, les œuvres de celui qui m'a envoyé; la nuit vient, où personne ne peut travailler.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5 Pendant que je suis dans le monde, je suis la lumière du monde.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6 Après avoir dit cela, il cracha à terre, et fit de la boue avec sa salive. Puis il appliqua cette boue sur les yeux de l'aveugle,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7 et lui dit: Va, et lave-toi au réservoir de Siloé (nom qui signifie envoyé). Il y alla, se lava, et s'en retourna voyant clair.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8 ¶ Ses voisins et ceux qui auparavant l'avaient connu comme un mendiant disaient: N'est-ce pas là celui qui se tenait assis et qui mendiait?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9 Les uns disaient: C'est lui. D'autres disaient: Non, mais il lui ressemble. Et lui-même disait: C'est moi.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13 ¶ Ils menèrent vers les pharisiens celui qui avait été aveugle.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14 Or, c'était un jour de sabbat que Jésus avait fait de la boue, et lui avait ouvert les yeux.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 </a:t>
            </a:r>
            <a:endParaRPr lang="en-US" sz="4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15 De nouveau, les pharisiens aussi lui demandèrent comment il avait recouvré la vue. Et il leur dit: Il a appliqué de la boue sur mes yeux, je me suis lavé, et je vois.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16 Sur quoi quelques-uns des pharisiens dirent: Cet homme ne vient pas de Dieu, car il n'observe pas le sabbat. D'autres dirent: Comment un homme pécheur peut-il faire de tels miracles? Et il y eut division parmi eux.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latin typeface="Arial Rounded MT Bold" pitchFamily="34" charset="0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17 Ils dirent encore à l'aveugle: Toi, que dis-tu de lui, sur ce qu'il t'a ouvert les yeux? Il répondit: C'est un prophète.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24 Les pharisiens appelèrent une seconde fois l'homme qui avait été aveugle, et ils lui dirent: Donne gloire à Dieu; nous savons que cet homme est un pécheur.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25 Il répondit: S'il est un pécheur, je ne sais; je sais une chose, c'est que j'étais aveugle et que maintenant je vois.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30 Cet homme leur répondit: Il est étonnant que vous ne sachiez d'où il est; et cependant il m'a ouvert les yeux.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Rien n’est plus persuasive qu’une expérience personnelle.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On peut avoir des doutes et des opinons de ce qu’on entend ou de ce qu’on lit dans un livre, mais une expérience personnelle ne laisse aucune place pour le doute.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Quelqu’un qui vient de bénéficier une intervention miraculeuse de Dieu ne peut pas douter que Dieu est le même hier aujourd’hui et éternellement.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Personne ne peut fermer la bouche d’un lépreux qui vient d’être guéri miraculeusement et soudainement. 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Jean 9 raconte de la guérison miraculeuse d’un aveugle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Pas quelqu'un qui devint aveugle au cours des années, mais d’un aveugle né.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Cet homme devint un mendiant faute de support social. 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Tout le monde d’alentour le connaissait.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Peut être, il avait ses propres clichés.  « Pitié, pitié, </a:t>
            </a:r>
            <a:r>
              <a:rPr lang="fr-FR" sz="4000" dirty="0" err="1" smtClean="0">
                <a:solidFill>
                  <a:srgbClr val="002060"/>
                </a:solidFill>
                <a:latin typeface="Arial Rounded MT Bold" pitchFamily="34" charset="0"/>
              </a:rPr>
              <a:t>Souplé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 ! », « </a:t>
            </a:r>
            <a:r>
              <a:rPr lang="fr-FR" sz="4000" dirty="0" err="1" smtClean="0">
                <a:solidFill>
                  <a:srgbClr val="002060"/>
                </a:solidFill>
                <a:latin typeface="Arial Rounded MT Bold" pitchFamily="34" charset="0"/>
              </a:rPr>
              <a:t>Grangou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02060"/>
                </a:solidFill>
                <a:latin typeface="Arial Rounded MT Bold" pitchFamily="34" charset="0"/>
              </a:rPr>
              <a:t>Vant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Rounded MT Bold" pitchFamily="34" charset="0"/>
              </a:rPr>
              <a:t>dous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 », </a:t>
            </a:r>
            <a:endParaRPr lang="en-US" sz="4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Pensons un peu de sa dépendance des autres pour sa survie.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latin typeface="Arial Rounded MT Bold" pitchFamily="34" charset="0"/>
              </a:rPr>
              <a:t>Pour son repas</a:t>
            </a:r>
            <a:endParaRPr lang="en-US" sz="4400" dirty="0" smtClean="0"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latin typeface="Arial Rounded MT Bold" pitchFamily="34" charset="0"/>
              </a:rPr>
              <a:t>Pour sa toilette</a:t>
            </a:r>
            <a:endParaRPr lang="en-US" sz="4400" dirty="0" smtClean="0"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latin typeface="Arial Rounded MT Bold" pitchFamily="34" charset="0"/>
              </a:rPr>
              <a:t>Pour se naviguer dans les rues.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Peut être était il sujet de tant de moquerie.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800" dirty="0" smtClean="0">
                <a:latin typeface="Arial Rounded MT Bold" pitchFamily="34" charset="0"/>
              </a:rPr>
              <a:t>De la part des enfants</a:t>
            </a:r>
            <a:endParaRPr lang="en-US" sz="4800" dirty="0" smtClean="0">
              <a:latin typeface="Arial Rounded MT Bold" pitchFamily="34" charset="0"/>
            </a:endParaRPr>
          </a:p>
          <a:p>
            <a:pPr lvl="1" algn="just"/>
            <a:r>
              <a:rPr lang="fr-FR" sz="4800" dirty="0" smtClean="0">
                <a:latin typeface="Arial Rounded MT Bold" pitchFamily="34" charset="0"/>
              </a:rPr>
              <a:t>De la part des méchants</a:t>
            </a:r>
            <a:endParaRPr lang="en-US" sz="4800" dirty="0" smtClean="0">
              <a:latin typeface="Arial Rounded MT Bold" pitchFamily="34" charset="0"/>
            </a:endParaRPr>
          </a:p>
          <a:p>
            <a:pPr lvl="1" algn="just"/>
            <a:r>
              <a:rPr lang="fr-FR" sz="4800" dirty="0" smtClean="0">
                <a:latin typeface="Arial Rounded MT Bold" pitchFamily="34" charset="0"/>
              </a:rPr>
              <a:t>De la part des autres pauvres.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endParaRPr lang="en-US" sz="4000" b="1" dirty="0" smtClean="0"/>
          </a:p>
          <a:p>
            <a:pPr marL="857250" indent="-857250" algn="just"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Il était certainement jugé par ceux qui le voyaient.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latin typeface="Arial Rounded MT Bold" pitchFamily="34" charset="0"/>
              </a:rPr>
              <a:t>JEAN 9:1 ¶ Jésus vit, en passant, un homme aveugle de naissance. </a:t>
            </a:r>
          </a:p>
          <a:p>
            <a:pPr lvl="1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 Ses disciples lui firent cette question: Rabbi, </a:t>
            </a:r>
            <a:r>
              <a:rPr lang="fr-FR" sz="4400" u="sng" dirty="0" smtClean="0">
                <a:solidFill>
                  <a:srgbClr val="FF0000"/>
                </a:solidFill>
                <a:latin typeface="Arial Rounded MT Bold" pitchFamily="34" charset="0"/>
              </a:rPr>
              <a:t>qui a péché, cet homme ou ses parents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pour qu'il soit né aveugle?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000" b="1" dirty="0" smtClean="0">
              <a:solidFill>
                <a:srgbClr val="FF0000"/>
              </a:solidFill>
            </a:endParaRPr>
          </a:p>
          <a:p>
            <a:pPr marL="857250" indent="-857250" algn="just"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 algn="just"/>
            <a:r>
              <a:rPr lang="fr-FR" sz="4400" dirty="0" smtClean="0">
                <a:latin typeface="Arial Rounded MT Bold" pitchFamily="34" charset="0"/>
              </a:rPr>
              <a:t>La conception d’alors envers un handicapé, c’était que ce dernier aurait été sous le poids du jugement de Dieu pour des fautes commises. </a:t>
            </a:r>
            <a:endParaRPr lang="en-US" sz="4400" dirty="0" smtClean="0"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Les disciples voulaient savoir du pourquoi de son jugement puisqu’il était né aveugle.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 algn="just"/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Sans qu’il n’ait la chance de pécher contre Dieu, comment devint-il sujet du châtiment de Dieu.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latin typeface="Arial Rounded MT Bold" pitchFamily="34" charset="0"/>
              </a:rPr>
              <a:t>Les Disciples voulaient savoir si les châtiments de Dieu étaient transférables des parents aux enfants.</a:t>
            </a:r>
            <a:endParaRPr lang="en-US" sz="4000" dirty="0" smtClean="0"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On ne être pitoyable envers quelqu’un qu’on condamne déjà.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857250" indent="-857250" algn="just"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lvl="0" algn="just"/>
            <a:r>
              <a:rPr lang="fr-FR" b="1" dirty="0" smtClean="0">
                <a:solidFill>
                  <a:srgbClr val="FFFF00"/>
                </a:solidFill>
                <a:latin typeface="Copperplate Gothic Bold" pitchFamily="34" charset="0"/>
              </a:rPr>
              <a:t>Pense à sa condition sociale.</a:t>
            </a:r>
            <a:endParaRPr lang="en-US" sz="24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Sans éducation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Sans argent 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Sans aucun rang social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Juste un mendiant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Juste un aveugle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Juste un invalide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Toujours sale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Exclu de la synagogue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just"/>
            <a:endParaRPr lang="en-US" sz="4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FFFF00"/>
                </a:solidFill>
                <a:latin typeface="Copperplate Gothic Bold" pitchFamily="34" charset="0"/>
              </a:rPr>
              <a:t> </a:t>
            </a:r>
            <a:r>
              <a:rPr lang="fr-FR" sz="4400" dirty="0" smtClean="0">
                <a:solidFill>
                  <a:srgbClr val="FFFF00"/>
                </a:solidFill>
                <a:latin typeface="Copperplate Gothic Bold" pitchFamily="34" charset="0"/>
              </a:rPr>
              <a:t>Pense à son futur </a:t>
            </a:r>
            <a:endParaRPr lang="en-US" sz="4400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lvl="1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Les mêmes choses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Le même métier</a:t>
            </a:r>
            <a:endParaRPr lang="en-US" sz="44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était déjà un adulte.</a:t>
            </a:r>
            <a:r>
              <a:rPr lang="fr-FR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fr-FR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Son futur était déjà peint en noir.</a:t>
            </a:r>
            <a:endParaRPr lang="en-US" sz="44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Sa mémoire alla si vite être effacée de l’histoire.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endParaRPr lang="en-US" sz="6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Quel livre a-t-il écrit ?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Quelle invention a-t-il fait ?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Quelle contribution a-t-il fait à l’humanité? </a:t>
            </a:r>
          </a:p>
          <a:p>
            <a:pPr lvl="0" algn="just"/>
            <a:r>
              <a:rPr lang="fr-FR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Cependant on parle de lui encore deux milles ans plus tard, parce que sa situation était aux fins d’attirer gloire à Dieu.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Copperplate Gothic Bold" pitchFamily="34" charset="0"/>
              </a:rPr>
              <a:t>Jésus Corrige la Mentalité de ses Disciples :</a:t>
            </a:r>
            <a:endParaRPr lang="en-US" sz="4000" dirty="0" smtClean="0">
              <a:latin typeface="Copperplate Gothic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Jean 9:3 Jésus répondit: Ce n'est pas que lui ou ses parents aient péché; mais c'est afin que les œuvres de Dieu soient manifestées en lui.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Dieu est souverain et Il agit en dehors du raisonnement humain.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Dieu peut se servir de quoique ce soit pour faire éclater sa gloire.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Les circonstances adverses dans la vie d’une personne peuvent être orchestrées par Dieu pour son propre gré.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Jésus Corrige la Mentalité de ses Disciples :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Jean 9:3 Jésus répondit: Ce n'est pas que lui ou ses parents aient péché; mais c'est afin que les œuvres de Dieu soient manifestées en lui.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Dieu est souverain et Il fait ce qu’Il veut.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Dieu peut se servir de quoique ce soit pour faire éclater sa gloire.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Copperplate Gothic Bold" pitchFamily="34" charset="0"/>
              </a:rPr>
              <a:t>L’attention Reçue après sa guérison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Tous ceux qui le voyaient étaient dans l’étonnement.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Il devint un sujet de confusion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latin typeface="Arial Rounded MT Bold" pitchFamily="34" charset="0"/>
              </a:rPr>
              <a:t>Jean 9:8-11 ¶ Ses voisins et ceux qui auparavant l'avaient connu comme un mendiant disaient: N'est-ce pas là celui qui se tenait assis et qui mendiait?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9 Les uns disaient: C'est lui. D'autres disaient: Non, mais il lui ressemble. Et lui-même disait: C'est moi.</a:t>
            </a:r>
            <a:endParaRPr lang="en-US" sz="4800" dirty="0" smtClean="0">
              <a:latin typeface="Arial Rounded MT Bold" pitchFamily="34" charset="0"/>
            </a:endParaRPr>
          </a:p>
          <a:p>
            <a:pPr marL="350838" lvl="1" indent="-350838" algn="just"/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 10 Ils lui dirent donc: Comment tes yeux ont-ils été ouverts?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lvl="1" indent="0" algn="just">
              <a:buNone/>
            </a:pP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11 Il répondit: L'homme qu'on appelle Jésus a fait de la boue, a oint mes yeux, et m'a dit: Va au réservoir de Siloé, et lave-toi. J'y suis allé, je me suis lavé, et j'ai recouvré la vue.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guérison de L’aveugle lui attirait de la jalousie.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guérison de l’aveugle lui attirait des menaces.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La guérison de l’aveugle 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lui attirait 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des intimidations.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guérison de l’aveugle attirait des conflits.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Certains doutaient que c’était vraiment lui.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gens qui veulent nier </a:t>
            </a:r>
            <a:r>
              <a:rPr lang="fr-FR" sz="4000" dirty="0" smtClean="0">
                <a:latin typeface="Arial Rounded MT Bold" pitchFamily="34" charset="0"/>
              </a:rPr>
              <a:t>la puissance de Dieu le feront </a:t>
            </a:r>
            <a:r>
              <a:rPr lang="fr-FR" sz="4000" dirty="0" smtClean="0">
                <a:latin typeface="Arial Rounded MT Bold" pitchFamily="34" charset="0"/>
              </a:rPr>
              <a:t>autant, même </a:t>
            </a:r>
            <a:r>
              <a:rPr lang="fr-FR" sz="4000" dirty="0" smtClean="0">
                <a:latin typeface="Arial Rounded MT Bold" pitchFamily="34" charset="0"/>
              </a:rPr>
              <a:t>s’ils ont la preuve en main.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Les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gens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qui choisissent à ne pas croire en Dieu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sont toujours prêts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à formuler toutes sortes d’excuses à chaque fois qu’ils sont confrontés  par des preuves tangibles et incontestables de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la réalité de Dieu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 </a:t>
            </a:r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LA REACTION DES PHARISIENS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Jean 9:16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16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Sur quoi quelques-uns des pharisiens dirent: Cet homme ne vient pas de Dieu, car il n'observe pas le sabbat. D'autres dirent: Comment un homme pécheur peut-il faire de tels miracles? Et il y eut division parmi eux.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pharisiens ne savaient quoi faire de cette histoire.</a:t>
            </a:r>
            <a:endParaRPr lang="en-US" sz="4000" dirty="0" smtClean="0">
              <a:latin typeface="Arial Rounded MT Bold" pitchFamily="34" charset="0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projetaient leur jugement contre Jésus puisqu’ils ne pouvaient pas nier la véracité du  miracle.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Ils déclaraient que Jésus était un pécheur parce qu’il n’observait pas leur rituel du sabbat.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Les parents de l’aveugle répondaient aux pharisiens avec beaucoup de prudence.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Joh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9:20 Ses parents répondirent: Nous savons que c'est notre fils, et qu'il est né aveugle;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latin typeface="Arial Rounded MT Bold" pitchFamily="34" charset="0"/>
              </a:rPr>
              <a:t> 21 mais comment il voit maintenant, ou qui lui a ouvert les yeux, c'est ce que nous ne savons. Interrogez-le lui-même, il a de l'âge, il parlera de ce qui le concerne.</a:t>
            </a:r>
            <a:endParaRPr lang="en-US" sz="3600" dirty="0" smtClean="0">
              <a:latin typeface="Arial Rounded MT Bold" pitchFamily="34" charset="0"/>
            </a:endParaRPr>
          </a:p>
          <a:p>
            <a:pPr marL="857250" indent="-857250" algn="just">
              <a:buNone/>
            </a:pPr>
            <a:endParaRPr lang="en-US" sz="4000" b="1" dirty="0" smtClean="0"/>
          </a:p>
          <a:p>
            <a:pPr marL="857250" indent="-857250" algn="just"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LES VAINES TENTATIVES POUR INTIMIDER L’AVEUGLE NÉ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L’intimidation ne valle à rien pour  cet aveugle.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Pensez-vous lui exclure du temple ? </a:t>
            </a:r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Il en était déjà pendant toute sa vie !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Pensez-vous lui défendre de ne plus demander l’aumône dans ce lieu ? </a:t>
            </a:r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Il n’a plus besoin de cela, il est capable de travailler maintenant.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Pensez-vous lui convaincre qu’il serait maudit ? </a:t>
            </a:r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Il vivait déjà toute sa vie sous ces impressions !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Pensez-vous lui taire par vos rangs ecclésiastiques ? </a:t>
            </a:r>
            <a:r>
              <a:rPr lang="fr-FR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Il a déjà rencontré Jésus qui était plus grand même qu’Abraham et Moise. </a:t>
            </a:r>
            <a:endParaRPr lang="en-US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Pas de remède pour un homme aussi radical comme cet aveugle.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Jean 9:24 Les pharisiens appelèrent une seconde fois l'homme qui avait été aveugle, et ils lui dirent: Donne gloire à Dieu; nous savons que cet homme est un pécheur.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25 Il répondit: </a:t>
            </a:r>
            <a:r>
              <a:rPr lang="fr-FR" sz="4000" i="1" dirty="0" smtClean="0">
                <a:solidFill>
                  <a:srgbClr val="FFFF00"/>
                </a:solidFill>
                <a:latin typeface="Arial Rounded MT Bold" pitchFamily="34" charset="0"/>
              </a:rPr>
              <a:t>S'il est un pécheur, je ne sais; je sais une chose, c'est que j'étais aveugle et que maintenant je vois.</a:t>
            </a:r>
            <a:endParaRPr lang="en-US" sz="4000" i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26 Ils lui dirent: Que t'a-t-il fait? Comment t'a-t-il ouvert les yeux?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27 Il leur répondit: </a:t>
            </a:r>
            <a:r>
              <a:rPr lang="fr-FR" sz="4000" i="1" dirty="0" smtClean="0">
                <a:solidFill>
                  <a:schemeClr val="bg1"/>
                </a:solidFill>
                <a:latin typeface="Arial Rounded MT Bold" pitchFamily="34" charset="0"/>
              </a:rPr>
              <a:t>Je vous l'ai déjà dit, et vous n'avez pas écouté; pourquoi voulez-vous l'entendre encore? Voulez-vous aussi devenir ses disciples?</a:t>
            </a:r>
            <a:endParaRPr lang="en-US" sz="4000" i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Quelle arrogance à répliquer de la sorte aux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pharisiens.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Quelle question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aussi énervante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et perçante : « </a:t>
            </a:r>
            <a:r>
              <a:rPr lang="fr-FR" sz="4000" i="1" dirty="0" smtClean="0">
                <a:solidFill>
                  <a:srgbClr val="FFFF00"/>
                </a:solidFill>
                <a:latin typeface="Arial Rounded MT Bold" pitchFamily="34" charset="0"/>
              </a:rPr>
              <a:t>Voulez-vous aussi devenir ses disciples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? » 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28 Ils l'injurièrent et dirent: C'est toi qui es son disciple; nous, nous sommes disciples de Moïse.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29 </a:t>
            </a:r>
            <a:r>
              <a:rPr lang="fr-FR" sz="4000" u="sng" dirty="0" smtClean="0">
                <a:solidFill>
                  <a:srgbClr val="FFFF00"/>
                </a:solidFill>
                <a:latin typeface="Arial Rounded MT Bold" pitchFamily="34" charset="0"/>
              </a:rPr>
              <a:t>Nous savons que Dieu a parlé à Moïse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; mais celui-ci, </a:t>
            </a:r>
            <a:r>
              <a:rPr lang="fr-FR" sz="4000" u="sng" dirty="0" smtClean="0">
                <a:solidFill>
                  <a:srgbClr val="FFFF00"/>
                </a:solidFill>
                <a:latin typeface="Arial Rounded MT Bold" pitchFamily="34" charset="0"/>
              </a:rPr>
              <a:t>nous ne savons d'où il est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30 Cet homme leur répondit: </a:t>
            </a:r>
            <a:r>
              <a:rPr lang="fr-FR" sz="4000" i="1" u="sng" dirty="0" smtClean="0">
                <a:solidFill>
                  <a:schemeClr val="bg1"/>
                </a:solidFill>
                <a:latin typeface="Arial Rounded MT Bold" pitchFamily="34" charset="0"/>
              </a:rPr>
              <a:t>Il est étonnant que vous ne sachiez d'où il est</a:t>
            </a:r>
            <a:r>
              <a:rPr lang="fr-FR" sz="4000" i="1" dirty="0" smtClean="0">
                <a:solidFill>
                  <a:schemeClr val="bg1"/>
                </a:solidFill>
                <a:latin typeface="Arial Rounded MT Bold" pitchFamily="34" charset="0"/>
              </a:rPr>
              <a:t>; et </a:t>
            </a:r>
            <a:r>
              <a:rPr lang="fr-FR" sz="4000" b="1" i="1" u="dbl" dirty="0" smtClean="0">
                <a:solidFill>
                  <a:schemeClr val="bg1"/>
                </a:solidFill>
                <a:latin typeface="Arial Rounded MT Bold" pitchFamily="34" charset="0"/>
              </a:rPr>
              <a:t>cependant il m'a ouvert les yeux.</a:t>
            </a:r>
            <a:endParaRPr lang="en-US" sz="4000" i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Les pharisiens étaient embarrassés  avec cet homme.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L’aveugle n’avait aucun égard pour leur apparence sacrée.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refusait d’accepter que Jésus pourrait être un pécheur.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Il osa leur proposer de devenir eux aussi disciples de Jésus.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Il étala son argument par ces paroles célèbres</a:t>
            </a:r>
            <a:endParaRPr lang="en-US" sz="5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5400" i="1" dirty="0" smtClean="0">
                <a:solidFill>
                  <a:srgbClr val="FFFF00"/>
                </a:solidFill>
                <a:latin typeface="Arial Rounded MT Bold" pitchFamily="34" charset="0"/>
              </a:rPr>
              <a:t>« </a:t>
            </a:r>
            <a:r>
              <a:rPr lang="fr-FR" sz="5400" i="1" u="sng" dirty="0" smtClean="0">
                <a:solidFill>
                  <a:srgbClr val="FFFF00"/>
                </a:solidFill>
                <a:latin typeface="Arial Rounded MT Bold" pitchFamily="34" charset="0"/>
              </a:rPr>
              <a:t>Il est étonnant que vous ne sachiez d'où il est</a:t>
            </a:r>
            <a:r>
              <a:rPr lang="fr-FR" sz="5400" i="1" dirty="0" smtClean="0">
                <a:solidFill>
                  <a:srgbClr val="FFFF00"/>
                </a:solidFill>
                <a:latin typeface="Arial Rounded MT Bold" pitchFamily="34" charset="0"/>
              </a:rPr>
              <a:t>; et </a:t>
            </a:r>
            <a:r>
              <a:rPr lang="fr-FR" sz="5400" b="1" i="1" u="dbl" dirty="0" smtClean="0">
                <a:solidFill>
                  <a:srgbClr val="FFFF00"/>
                </a:solidFill>
                <a:latin typeface="Arial Rounded MT Bold" pitchFamily="34" charset="0"/>
              </a:rPr>
              <a:t>cependant il m'a ouvert les yeux. »</a:t>
            </a:r>
            <a:endParaRPr lang="en-US" sz="5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DEVENONS DES TÉMOINS DE CHRIST A LA MANIÈRE DE CET AVEUGLE NÉ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 L’argument d’un témoin oculaire est incontestable.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L’argument d’un bénéficiaire d’une grâce est indisputable.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Chaque Chrétien possède un témoignage convainquant.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Chaque personne née de nouveau droit pouvoir dire avec assurance et fierté : « j’étais mort, mais maintenant je suis vivant aux siècles des siècles ».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y a des personnes qui ne seront pas gagnées pour Christ avec les raisonnements humains.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>
              <a:buNone/>
            </a:pP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Personne ne peut faire douter celui qui a expérimenté </a:t>
            </a:r>
            <a:r>
              <a:rPr lang="fr-FR" sz="4000" dirty="0" smtClean="0">
                <a:latin typeface="Arial Rounded MT Bold" pitchFamily="34" charset="0"/>
              </a:rPr>
              <a:t>pour soi-même la </a:t>
            </a:r>
            <a:r>
              <a:rPr lang="fr-FR" sz="4000" dirty="0" smtClean="0">
                <a:latin typeface="Arial Rounded MT Bold" pitchFamily="34" charset="0"/>
              </a:rPr>
              <a:t>grâce de </a:t>
            </a:r>
            <a:r>
              <a:rPr lang="fr-FR" sz="4000" dirty="0" smtClean="0">
                <a:latin typeface="Arial Rounded MT Bold" pitchFamily="34" charset="0"/>
              </a:rPr>
              <a:t>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Chaque Chrétien droit avoir la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pleine conviction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de son salut.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Chaque Chrétien droit pouvoir </a:t>
            </a:r>
            <a:r>
              <a:rPr lang="fr-FR" sz="4000" dirty="0" smtClean="0">
                <a:latin typeface="Arial Rounded MT Bold" pitchFamily="34" charset="0"/>
              </a:rPr>
              <a:t>certifier à tous de la  </a:t>
            </a:r>
            <a:r>
              <a:rPr lang="fr-FR" sz="4000" dirty="0" smtClean="0">
                <a:latin typeface="Arial Rounded MT Bold" pitchFamily="34" charset="0"/>
              </a:rPr>
              <a:t>personne de Jésus par son témoignage. 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Les religieux sont nombreux dans nos églises, mais les gens du monde cherchent encore des Chrétiens persuasifs pour les convaincre de la véracité de leur foi en Dieu.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J’étais adultère, voleur, meurtrier, cupide, idolâtre, ivrogne, méchant, trompeur et Jésus a changé mon identité en ce que je suis maintenant.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conviction de ta foi en Dieu est l’élément qui convaincra le monde de ses péchés pour les amener à Christ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Laissons savoir au monde, qui nous étions hier, qui nous sommes aujourd’hui, et qui nous serons demain par les promesses de Dieu.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endParaRPr lang="fr-FR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« J’étais aveugle et maintenant je vois. »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8" algn="r"/>
            <a:r>
              <a:rPr lang="fr-FR" sz="2800" b="1" dirty="0" smtClean="0">
                <a:latin typeface="Arial Rounded MT Bold" pitchFamily="34" charset="0"/>
              </a:rPr>
              <a:t>AMEN ! </a:t>
            </a: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LA SAINTE CÈNE</a:t>
            </a:r>
            <a:endParaRPr lang="en-US" sz="6600" dirty="0"/>
          </a:p>
        </p:txBody>
      </p:sp>
      <p:pic>
        <p:nvPicPr>
          <p:cNvPr id="4" name="Content Placeholder 3" descr="How to Take Communion for Your Healing | Kenneth Copeland Ministri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C00000"/>
                </a:solidFill>
                <a:latin typeface="Arial Rounded MT Bold" pitchFamily="34" charset="0"/>
              </a:rPr>
              <a:t>Mon corps, mon cœur, mon âme # 147 CEF</a:t>
            </a:r>
            <a:endParaRPr lang="en-US" sz="28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2800" dirty="0" smtClean="0">
                <a:solidFill>
                  <a:srgbClr val="C00000"/>
                </a:solidFill>
                <a:latin typeface="Arial Rounded MT Bold" pitchFamily="34" charset="0"/>
              </a:rPr>
              <a:t>1. </a:t>
            </a:r>
            <a: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Mon corps, mon cœur, mon âme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Ne m'appartiennent plus;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Ton amour les réclames;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Ils sont à toi, Jésus!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Reçois mon sacrifice,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Il est sur mon autel!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Esprit, Esprit, descends!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J'attends le feu du ciel</a:t>
            </a: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En toi je me confie,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Je m'abandonne à Toi;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Ton sang me purifie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Et ta grâce est ma Loi.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Reçois mon sacrifice,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Il est sur mon autel!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Esprit, Esprit, descends!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J'attends le feu du ciel.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28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Consacre mon offrande,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Mets ton sceau sur mon cœur!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Le sceau que je demande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C'est ton Esprit,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Seigneur.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Reçois mon sacrifice,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Il est sur mon autel!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Esprit, Esprit, descends!</a:t>
            </a:r>
            <a:b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Arial Rounded MT Bold" pitchFamily="34" charset="0"/>
              </a:rPr>
              <a:t>J'attends le feu du ciel.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30480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Marchons avec # 147 CEF</a:t>
            </a:r>
            <a:endParaRPr lang="en-US" sz="4000" b="1" dirty="0" smtClean="0">
              <a:solidFill>
                <a:srgbClr val="0000FF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1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Marchons avec joie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Dans le bon chemin,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Dans l'étroite voie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Du bonheur sans fin.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Laissons en arrière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Les biens d'ici-bas;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Prions notre Père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De guider nos pas.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Comptant sur sa grâce,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Remplis de sa paix,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Que rien n'embarrasse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Nos pas désormais</a:t>
            </a: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30480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2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Si rude est la route,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Glissant le sentier,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Le Seigneur écoute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Qui le sait prier.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Il est la lumière,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Le Libérateur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Du cœur qui n'espère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Qu'en son Dieu-Sauveur.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Sa toute-puissance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Défend le croyant;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Son amour immense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Sauve son enfant</a:t>
            </a: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30480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3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Et quand sonne l'heure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De quitter ces lieux,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Il a pour demeure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Le palais des cieux!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Vêtements de gloire,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D'immortalité,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Palmes de victoire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Pour l'éternité!</a:t>
            </a:r>
            <a:b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Voilà ce que donne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Le Seigneur Jésus!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Voilà la couronne</a:t>
            </a:r>
            <a:b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0000FF"/>
                </a:solidFill>
                <a:latin typeface="Copperplate Gothic Bold" pitchFamily="34" charset="0"/>
              </a:rPr>
              <a:t>De tous les élus.</a:t>
            </a:r>
            <a:endParaRPr lang="en-US" sz="4000" b="1" dirty="0">
              <a:solidFill>
                <a:srgbClr val="0000FF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68164</TotalTime>
  <Words>3310</Words>
  <Application>Microsoft Office PowerPoint</Application>
  <PresentationFormat>On-screen Show (4:3)</PresentationFormat>
  <Paragraphs>357</Paragraphs>
  <Slides>105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6" baseType="lpstr">
      <vt:lpstr>Equity</vt:lpstr>
      <vt:lpstr>CHRIST THE ROCK CONGREGATION  WORSHIP SERVICE</vt:lpstr>
      <vt:lpstr>Slide 2</vt:lpstr>
      <vt:lpstr>FEBRUARY 4TH 2024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LECTURE ALTERNATIVE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DOXOLOGIE</vt:lpstr>
      <vt:lpstr>DOXOLOGIE</vt:lpstr>
      <vt:lpstr>DOXOLOGIE</vt:lpstr>
      <vt:lpstr>Slide 32</vt:lpstr>
      <vt:lpstr>Slide 33</vt:lpstr>
      <vt:lpstr>Slide 34</vt:lpstr>
      <vt:lpstr>Slide 35</vt:lpstr>
      <vt:lpstr>Slide 36</vt:lpstr>
      <vt:lpstr>Slide 37</vt:lpstr>
      <vt:lpstr>VISITORS WELCOME</vt:lpstr>
      <vt:lpstr>FEBRUARY 4TH 2024</vt:lpstr>
      <vt:lpstr>OFFRANDE</vt:lpstr>
      <vt:lpstr>Slide 41</vt:lpstr>
      <vt:lpstr>MOIMENT D’ADORATION AVEC  MAESTRO RENAULT TERZIER 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PRIERE POUR L’OFFRANDE  ET LE SERMON</vt:lpstr>
      <vt:lpstr>CHRIST THE ROCK CONGREGATION SUNDAY FEBRUARY 4TH 2024  Sermon by Pastor MARC SIMEON 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LA SAINTE CÈNE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220</cp:revision>
  <dcterms:created xsi:type="dcterms:W3CDTF">2012-11-25T13:28:17Z</dcterms:created>
  <dcterms:modified xsi:type="dcterms:W3CDTF">2024-02-04T10:20:48Z</dcterms:modified>
</cp:coreProperties>
</file>