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3" d="100"/>
          <a:sy n="63" d="100"/>
        </p:scale>
        <p:origin x="-67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6BBDDF-09E9-43BF-AA60-26169A91346F}" type="datetimeFigureOut">
              <a:rPr lang="en-US" smtClean="0"/>
              <a:pPr/>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E3234-D8B2-45A6-9CA6-0503BDEC378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6BBDDF-09E9-43BF-AA60-26169A91346F}" type="datetimeFigureOut">
              <a:rPr lang="en-US" smtClean="0"/>
              <a:pPr/>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E3234-D8B2-45A6-9CA6-0503BDEC378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6BBDDF-09E9-43BF-AA60-26169A91346F}" type="datetimeFigureOut">
              <a:rPr lang="en-US" smtClean="0"/>
              <a:pPr/>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E3234-D8B2-45A6-9CA6-0503BDEC378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6BBDDF-09E9-43BF-AA60-26169A91346F}" type="datetimeFigureOut">
              <a:rPr lang="en-US" smtClean="0"/>
              <a:pPr/>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8E3234-D8B2-45A6-9CA6-0503BDEC378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6BBDDF-09E9-43BF-AA60-26169A91346F}" type="datetimeFigureOut">
              <a:rPr lang="en-US" smtClean="0"/>
              <a:pPr/>
              <a:t>1/26/2024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8E3234-D8B2-45A6-9CA6-0503BDEC378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6BBDDF-09E9-43BF-AA60-26169A91346F}" type="datetimeFigureOut">
              <a:rPr lang="en-US" smtClean="0"/>
              <a:pPr/>
              <a:t>1/26/2024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8E3234-D8B2-45A6-9CA6-0503BDEC378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6BBDDF-09E9-43BF-AA60-26169A91346F}" type="datetimeFigureOut">
              <a:rPr lang="en-US" smtClean="0"/>
              <a:pPr/>
              <a:t>1/26/2024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8E3234-D8B2-45A6-9CA6-0503BDEC378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6BBDDF-09E9-43BF-AA60-26169A91346F}" type="datetimeFigureOut">
              <a:rPr lang="en-US" smtClean="0"/>
              <a:pPr/>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8E3234-D8B2-45A6-9CA6-0503BDEC378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6BBDDF-09E9-43BF-AA60-26169A91346F}" type="datetimeFigureOut">
              <a:rPr lang="en-US" smtClean="0"/>
              <a:pPr/>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8E3234-D8B2-45A6-9CA6-0503BDEC378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6BBDDF-09E9-43BF-AA60-26169A91346F}" type="datetimeFigureOut">
              <a:rPr lang="en-US" smtClean="0"/>
              <a:pPr/>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E3234-D8B2-45A6-9CA6-0503BDEC378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6BBDDF-09E9-43BF-AA60-26169A91346F}" type="datetimeFigureOut">
              <a:rPr lang="en-US" smtClean="0"/>
              <a:pPr/>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E3234-D8B2-45A6-9CA6-0503BDEC378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6BBDDF-09E9-43BF-AA60-26169A91346F}" type="datetimeFigureOut">
              <a:rPr lang="en-US" smtClean="0"/>
              <a:pPr/>
              <a:t>1/26/2024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8E3234-D8B2-45A6-9CA6-0503BDEC378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CCFF33"/>
          </a:solidFill>
        </p:spPr>
        <p:txBody>
          <a:bodyPr>
            <a:normAutofit fontScale="90000"/>
          </a:bodyPr>
          <a:lstStyle/>
          <a:p>
            <a:r>
              <a:rPr lang="en-US" b="1" dirty="0">
                <a:solidFill>
                  <a:srgbClr val="C00000"/>
                </a:solidFill>
              </a:rPr>
              <a:t>CHRIST THE ROCK CONGREGATION</a:t>
            </a:r>
            <a:r>
              <a:rPr lang="en-US" b="1" dirty="0"/>
              <a:t/>
            </a:r>
            <a:br>
              <a:rPr lang="en-US" b="1" dirty="0"/>
            </a:br>
            <a:r>
              <a:rPr lang="en-US" b="1" dirty="0">
                <a:solidFill>
                  <a:srgbClr val="002060"/>
                </a:solidFill>
              </a:rPr>
              <a:t>SUNDAY JANUARY 28</a:t>
            </a:r>
            <a:r>
              <a:rPr lang="en-US" b="1" baseline="30000" dirty="0">
                <a:solidFill>
                  <a:srgbClr val="002060"/>
                </a:solidFill>
              </a:rPr>
              <a:t>TH</a:t>
            </a:r>
            <a:r>
              <a:rPr lang="en-US" b="1" dirty="0">
                <a:solidFill>
                  <a:srgbClr val="002060"/>
                </a:solidFill>
              </a:rPr>
              <a:t> 2024 </a:t>
            </a:r>
            <a:r>
              <a:rPr lang="en-US" b="1" dirty="0"/>
              <a:t/>
            </a:r>
            <a:br>
              <a:rPr lang="en-US" b="1" dirty="0"/>
            </a:br>
            <a:r>
              <a:rPr lang="en-US" b="1" dirty="0">
                <a:solidFill>
                  <a:srgbClr val="C00000"/>
                </a:solidFill>
              </a:rPr>
              <a:t>Sermon by Pastor MARC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solidFill>
            <a:srgbClr val="0000FF"/>
          </a:solidFill>
        </p:spPr>
        <p:txBody>
          <a:bodyPr>
            <a:normAutofit/>
          </a:bodyPr>
          <a:lstStyle/>
          <a:p>
            <a:r>
              <a:rPr lang="fr-FR" sz="4800" b="1" dirty="0">
                <a:solidFill>
                  <a:schemeClr val="bg1"/>
                </a:solidFill>
              </a:rPr>
              <a:t>UNITÉ DES SAINTS ET NON CONFORMITÉ AVEC LES IMPIES QUI SE DISENT CHRÉTIENS</a:t>
            </a:r>
            <a:r>
              <a:rPr lang="fr-FR" sz="4800" dirty="0">
                <a:solidFill>
                  <a:schemeClr val="bg1"/>
                </a:solidFill>
              </a:rPr>
              <a:t> </a:t>
            </a:r>
            <a:endParaRPr lang="en-US" sz="4800" dirty="0">
              <a:solidFill>
                <a:schemeClr val="bg1"/>
              </a:solidFill>
            </a:endParaRPr>
          </a:p>
          <a:p>
            <a:pPr algn="r"/>
            <a:r>
              <a:rPr lang="fr-FR" sz="4800" b="1" dirty="0">
                <a:solidFill>
                  <a:srgbClr val="FF0000"/>
                </a:solidFill>
              </a:rPr>
              <a:t>Sermon #5</a:t>
            </a:r>
            <a:endParaRPr lang="en-US" sz="4800" b="1"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a:bodyPr>
          <a:lstStyle/>
          <a:p>
            <a:pPr marL="857250" indent="-857250" algn="just">
              <a:buFont typeface="+mj-lt"/>
              <a:buAutoNum type="romanUcPeriod"/>
            </a:pPr>
            <a:r>
              <a:rPr lang="fr-FR" sz="4000" b="1" dirty="0"/>
              <a:t>L’UNITÉ DES SAINTS SON MANDAT ET SA FRAGILITÉ </a:t>
            </a:r>
            <a:endParaRPr lang="en-US" sz="4000" dirty="0"/>
          </a:p>
          <a:p>
            <a:pPr marL="857250" indent="-857250" algn="just">
              <a:buFont typeface="+mj-lt"/>
              <a:buAutoNum type="romanUcPeriod"/>
            </a:pPr>
            <a:r>
              <a:rPr lang="fr-FR" sz="4000" b="1" dirty="0">
                <a:solidFill>
                  <a:srgbClr val="C00000"/>
                </a:solidFill>
              </a:rPr>
              <a:t>LES MENACES DE L’UNITÉ DES SAINTS</a:t>
            </a:r>
          </a:p>
          <a:p>
            <a:pPr marL="857250" indent="-857250" algn="just">
              <a:buFont typeface="+mj-lt"/>
              <a:buAutoNum type="romanUcPeriod"/>
            </a:pPr>
            <a:r>
              <a:rPr lang="fr-FR" sz="4000" b="1" dirty="0"/>
              <a:t>LA DIVERSITÉ DANS L’UNITÉ </a:t>
            </a:r>
            <a:endParaRPr lang="fr-FR" sz="4000" b="1" dirty="0" smtClean="0"/>
          </a:p>
          <a:p>
            <a:pPr marL="857250" indent="-857250" algn="just">
              <a:buFont typeface="+mj-lt"/>
              <a:buAutoNum type="romanUcPeriod"/>
            </a:pPr>
            <a:r>
              <a:rPr lang="en-US" sz="4000" b="1" dirty="0" smtClean="0">
                <a:solidFill>
                  <a:srgbClr val="002060"/>
                </a:solidFill>
                <a:latin typeface="Arial Narrow" pitchFamily="34" charset="0"/>
              </a:rPr>
              <a:t>DEVOIR ENVERS LES FAIBLES DANS LA FOI EN VUE DE MAINTENIR L’UNITE DES SAINTS.</a:t>
            </a:r>
            <a:r>
              <a:rPr lang="fr-FR" sz="4000" b="1" dirty="0" smtClean="0">
                <a:solidFill>
                  <a:srgbClr val="002060"/>
                </a:solidFill>
              </a:rPr>
              <a:t> </a:t>
            </a:r>
            <a:endParaRPr lang="en-US" sz="4000" dirty="0">
              <a:solidFill>
                <a:srgbClr val="002060"/>
              </a:solidFill>
            </a:endParaRPr>
          </a:p>
          <a:p>
            <a:pPr marL="857250" indent="-857250" algn="just">
              <a:buFont typeface="+mj-lt"/>
              <a:buAutoNum type="romanUcPeriod"/>
            </a:pPr>
            <a:r>
              <a:rPr lang="fr-FR" sz="4000" b="1" dirty="0"/>
              <a:t>UNITÉ DES SAINTS ET NON CONFORMITÉ AVEC LES IMPIES QUI SE DISENT CHRÉTIENS</a:t>
            </a:r>
            <a:r>
              <a:rPr lang="fr-FR" sz="4000" dirty="0"/>
              <a:t> </a:t>
            </a:r>
            <a:endParaRPr lang="en-US" sz="4000" dirty="0"/>
          </a:p>
          <a:p>
            <a:pPr>
              <a:buNone/>
            </a:pP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3300"/>
          </a:solidFill>
        </p:spPr>
        <p:txBody>
          <a:bodyPr>
            <a:normAutofit lnSpcReduction="10000"/>
          </a:bodyPr>
          <a:lstStyle/>
          <a:p>
            <a:pPr marL="857250" indent="-857250" algn="ctr">
              <a:buNone/>
            </a:pPr>
            <a:r>
              <a:rPr lang="en-US" sz="4000" b="1" dirty="0" smtClean="0">
                <a:solidFill>
                  <a:srgbClr val="FFFF00"/>
                </a:solidFill>
                <a:latin typeface="Arial Narrow" pitchFamily="34" charset="0"/>
              </a:rPr>
              <a:t>DEVOIR ENVERS LES FAIBLES DANS LA FOI EN VUE DE MAINTENIR L’UNITE DES SAINTS.</a:t>
            </a:r>
          </a:p>
          <a:p>
            <a:pPr algn="just">
              <a:buNone/>
            </a:pPr>
            <a:r>
              <a:rPr lang="fr-FR" sz="4000" dirty="0" err="1" smtClean="0">
                <a:solidFill>
                  <a:srgbClr val="FC0AFC"/>
                </a:solidFill>
                <a:latin typeface="Arial Rounded MT Bold" pitchFamily="34" charset="0"/>
              </a:rPr>
              <a:t>Ro</a:t>
            </a:r>
            <a:r>
              <a:rPr lang="fr-FR" sz="4000" dirty="0" smtClean="0">
                <a:solidFill>
                  <a:srgbClr val="FC0AFC"/>
                </a:solidFill>
                <a:latin typeface="Arial Rounded MT Bold" pitchFamily="34" charset="0"/>
              </a:rPr>
              <a:t> 14:12-23</a:t>
            </a:r>
          </a:p>
          <a:p>
            <a:pPr algn="just"/>
            <a:r>
              <a:rPr lang="fr-FR" sz="4000" dirty="0" smtClean="0">
                <a:solidFill>
                  <a:schemeClr val="bg1"/>
                </a:solidFill>
                <a:latin typeface="Arial Rounded MT Bold" pitchFamily="34" charset="0"/>
              </a:rPr>
              <a:t>12 Ainsi chacun de nous rendra compte à Dieu pour lui-même.</a:t>
            </a:r>
            <a:endParaRPr lang="en-US" sz="4000" dirty="0" smtClean="0">
              <a:solidFill>
                <a:schemeClr val="bg1"/>
              </a:solidFill>
              <a:latin typeface="Arial Rounded MT Bold" pitchFamily="34" charset="0"/>
            </a:endParaRPr>
          </a:p>
          <a:p>
            <a:pPr algn="just"/>
            <a:r>
              <a:rPr lang="fr-FR" sz="4000" dirty="0" smtClean="0">
                <a:solidFill>
                  <a:schemeClr val="bg1"/>
                </a:solidFill>
                <a:latin typeface="Arial Rounded MT Bold" pitchFamily="34" charset="0"/>
              </a:rPr>
              <a:t> </a:t>
            </a:r>
            <a:r>
              <a:rPr lang="fr-FR" sz="4000" dirty="0" smtClean="0">
                <a:solidFill>
                  <a:srgbClr val="FFFF00"/>
                </a:solidFill>
                <a:latin typeface="Arial Rounded MT Bold" pitchFamily="34" charset="0"/>
              </a:rPr>
              <a:t>13 Ne nous jugeons donc plus les uns les autres; mais pensez plutôt à ne rien faire qui soit pour votre frère une pierre d'achoppement ou une occasion de chute.</a:t>
            </a:r>
            <a:endParaRPr lang="en-US" sz="4000" dirty="0" smtClean="0">
              <a:solidFill>
                <a:srgbClr val="FFFF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3300"/>
          </a:solidFill>
        </p:spPr>
        <p:txBody>
          <a:bodyPr>
            <a:normAutofit/>
          </a:bodyPr>
          <a:lstStyle/>
          <a:p>
            <a:pPr marL="284163" indent="-284163" algn="just"/>
            <a:r>
              <a:rPr lang="fr-FR" sz="4000" dirty="0" smtClean="0">
                <a:solidFill>
                  <a:schemeClr val="bg1"/>
                </a:solidFill>
                <a:latin typeface="Arial Rounded MT Bold" pitchFamily="34" charset="0"/>
              </a:rPr>
              <a:t>14 Je sais et je suis persuadé par le Seigneur Jésus que rien n'est impur en soi, et qu'une chose n'est impure que pour celui qui la croit impure.</a:t>
            </a:r>
            <a:endParaRPr lang="en-US" sz="4000" dirty="0" smtClean="0">
              <a:solidFill>
                <a:schemeClr val="bg1"/>
              </a:solidFill>
              <a:latin typeface="Arial Rounded MT Bold" pitchFamily="34" charset="0"/>
            </a:endParaRPr>
          </a:p>
          <a:p>
            <a:pPr algn="just"/>
            <a:r>
              <a:rPr lang="fr-FR" sz="4000" dirty="0" smtClean="0">
                <a:solidFill>
                  <a:srgbClr val="FFFF00"/>
                </a:solidFill>
                <a:latin typeface="Arial Rounded MT Bold" pitchFamily="34" charset="0"/>
              </a:rPr>
              <a:t> 15 Mais si, pour un aliment, ton frère est attristé, tu ne marches plus selon l'amour: ne cause pas, par ton aliment, la perte de celui pour lequel Christ est mort.</a:t>
            </a:r>
            <a:endParaRPr lang="en-US" sz="4000" dirty="0" smtClean="0">
              <a:solidFill>
                <a:srgbClr val="FFFF00"/>
              </a:solidFill>
              <a:latin typeface="Arial Rounded MT Bold" pitchFamily="34" charset="0"/>
            </a:endParaRPr>
          </a:p>
          <a:p>
            <a:pPr algn="just"/>
            <a:endParaRPr lang="en-US" sz="4000" b="1" dirty="0" smtClean="0"/>
          </a:p>
          <a:p>
            <a:pPr marL="857250" indent="-857250" algn="just">
              <a:buNone/>
            </a:pPr>
            <a:endParaRPr lang="en-US" sz="4000" dirty="0"/>
          </a:p>
          <a:p>
            <a:pPr>
              <a:buNone/>
            </a:pP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3300"/>
          </a:solidFill>
        </p:spPr>
        <p:txBody>
          <a:bodyPr>
            <a:normAutofit/>
          </a:bodyPr>
          <a:lstStyle/>
          <a:p>
            <a:pPr marL="344488" indent="-344488" algn="just"/>
            <a:r>
              <a:rPr lang="fr-FR" sz="4000" dirty="0" smtClean="0">
                <a:solidFill>
                  <a:schemeClr val="bg1"/>
                </a:solidFill>
                <a:latin typeface="Arial Rounded MT Bold" pitchFamily="34" charset="0"/>
              </a:rPr>
              <a:t>16 Que votre privilège ne soit pas un sujet de calomnie.</a:t>
            </a:r>
            <a:endParaRPr lang="en-US" sz="4000" dirty="0" smtClean="0">
              <a:solidFill>
                <a:schemeClr val="bg1"/>
              </a:solidFill>
              <a:latin typeface="Arial Rounded MT Bold" pitchFamily="34" charset="0"/>
            </a:endParaRPr>
          </a:p>
          <a:p>
            <a:pPr algn="just"/>
            <a:r>
              <a:rPr lang="fr-FR" sz="4000" dirty="0" smtClean="0">
                <a:solidFill>
                  <a:schemeClr val="bg1"/>
                </a:solidFill>
                <a:latin typeface="Arial Rounded MT Bold" pitchFamily="34" charset="0"/>
              </a:rPr>
              <a:t> </a:t>
            </a:r>
            <a:r>
              <a:rPr lang="fr-FR" sz="4000" dirty="0" smtClean="0">
                <a:solidFill>
                  <a:srgbClr val="FFFF00"/>
                </a:solidFill>
                <a:latin typeface="Arial Rounded MT Bold" pitchFamily="34" charset="0"/>
              </a:rPr>
              <a:t>17 Car le royaume de Dieu, ce n'est pas le manger et le boire, mais la justice, la paix et la joie, par le Saint-Esprit.</a:t>
            </a:r>
            <a:endParaRPr lang="en-US" sz="4000" dirty="0" smtClean="0">
              <a:solidFill>
                <a:srgbClr val="FFFF00"/>
              </a:solidFill>
              <a:latin typeface="Arial Rounded MT Bold" pitchFamily="34" charset="0"/>
            </a:endParaRPr>
          </a:p>
          <a:p>
            <a:pPr algn="just"/>
            <a:r>
              <a:rPr lang="fr-FR" sz="4000" dirty="0" smtClean="0">
                <a:solidFill>
                  <a:schemeClr val="bg1"/>
                </a:solidFill>
                <a:latin typeface="Arial Rounded MT Bold" pitchFamily="34" charset="0"/>
              </a:rPr>
              <a:t> 18 Celui qui sert Christ de cette manière est agréable à Dieu et approuvé des hommes.</a:t>
            </a:r>
            <a:endParaRPr lang="en-US" sz="4000" dirty="0" smtClean="0">
              <a:solidFill>
                <a:schemeClr val="bg1"/>
              </a:solidFill>
              <a:latin typeface="Arial Rounded MT Bold" pitchFamily="34" charset="0"/>
            </a:endParaRPr>
          </a:p>
          <a:p>
            <a:pPr algn="just">
              <a:buNone/>
            </a:pP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3300"/>
          </a:solidFill>
        </p:spPr>
        <p:txBody>
          <a:bodyPr>
            <a:normAutofit/>
          </a:bodyPr>
          <a:lstStyle/>
          <a:p>
            <a:pPr marL="284163" indent="-284163" algn="just"/>
            <a:r>
              <a:rPr lang="fr-FR" sz="4000" dirty="0" smtClean="0">
                <a:solidFill>
                  <a:schemeClr val="bg1"/>
                </a:solidFill>
                <a:latin typeface="Arial Rounded MT Bold" pitchFamily="34" charset="0"/>
              </a:rPr>
              <a:t>19 Ainsi donc, recherchons ce qui contribue à la paix et à l'édification mutuelle.</a:t>
            </a:r>
            <a:endParaRPr lang="en-US" sz="4000" dirty="0" smtClean="0">
              <a:solidFill>
                <a:schemeClr val="bg1"/>
              </a:solidFill>
              <a:latin typeface="Arial Rounded MT Bold" pitchFamily="34" charset="0"/>
            </a:endParaRPr>
          </a:p>
          <a:p>
            <a:pPr algn="just"/>
            <a:r>
              <a:rPr lang="fr-FR" sz="4000" dirty="0" smtClean="0">
                <a:solidFill>
                  <a:schemeClr val="bg1"/>
                </a:solidFill>
                <a:latin typeface="Arial Rounded MT Bold" pitchFamily="34" charset="0"/>
              </a:rPr>
              <a:t> </a:t>
            </a:r>
            <a:r>
              <a:rPr lang="fr-FR" sz="4000" dirty="0" smtClean="0">
                <a:solidFill>
                  <a:srgbClr val="FFFF00"/>
                </a:solidFill>
                <a:latin typeface="Arial Rounded MT Bold" pitchFamily="34" charset="0"/>
              </a:rPr>
              <a:t>20 Pour un aliment, ne détruis pas l'œuvre de Dieu. A la vérité toutes choses sont pures; mais il est mal à l'homme, quand il mange, de devenir une pierre d'achoppement</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3300"/>
          </a:solidFill>
        </p:spPr>
        <p:txBody>
          <a:bodyPr>
            <a:normAutofit/>
          </a:bodyPr>
          <a:lstStyle/>
          <a:p>
            <a:pPr marL="404813" indent="-404813" algn="just"/>
            <a:r>
              <a:rPr lang="fr-FR" sz="4000" dirty="0" smtClean="0">
                <a:solidFill>
                  <a:schemeClr val="bg1"/>
                </a:solidFill>
                <a:latin typeface="Arial Rounded MT Bold" pitchFamily="34" charset="0"/>
              </a:rPr>
              <a:t>21 Il est bien de ne pas manger de viande, de ne pas boire de vin, et de s'abstenir de ce qui peut être pour ton frère une occasion de chute, de scandale ou de faiblesse.</a:t>
            </a:r>
            <a:endParaRPr lang="en-US" sz="4000" dirty="0" smtClean="0">
              <a:solidFill>
                <a:schemeClr val="bg1"/>
              </a:solidFill>
              <a:latin typeface="Arial Rounded MT Bold" pitchFamily="34" charset="0"/>
            </a:endParaRPr>
          </a:p>
          <a:p>
            <a:pPr algn="just"/>
            <a:r>
              <a:rPr lang="fr-FR" sz="4000" dirty="0" smtClean="0">
                <a:solidFill>
                  <a:schemeClr val="bg1"/>
                </a:solidFill>
                <a:latin typeface="Arial Rounded MT Bold" pitchFamily="34" charset="0"/>
              </a:rPr>
              <a:t> </a:t>
            </a:r>
            <a:r>
              <a:rPr lang="fr-FR" sz="4000" dirty="0" smtClean="0">
                <a:solidFill>
                  <a:srgbClr val="FFFF00"/>
                </a:solidFill>
                <a:latin typeface="Arial Rounded MT Bold" pitchFamily="34" charset="0"/>
              </a:rPr>
              <a:t>22 Cette foi que tu as, garde-la pour toi devant Dieu. Heureux celui qui ne se condamne pas lui-même dans ce qu'il approuve!</a:t>
            </a:r>
            <a:endParaRPr lang="en-US" sz="4000" dirty="0" smtClean="0">
              <a:solidFill>
                <a:srgbClr val="FFFF0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3300"/>
          </a:solidFill>
        </p:spPr>
        <p:txBody>
          <a:bodyPr>
            <a:normAutofit/>
          </a:bodyPr>
          <a:lstStyle/>
          <a:p>
            <a:pPr marL="857250" indent="-857250" algn="just"/>
            <a:r>
              <a:rPr lang="fr-FR" sz="4800" dirty="0" smtClean="0">
                <a:solidFill>
                  <a:schemeClr val="bg1"/>
                </a:solidFill>
                <a:latin typeface="Arial Rounded MT Bold" pitchFamily="34" charset="0"/>
              </a:rPr>
              <a:t>23 Mais celui qui a des doutes au sujet de ce qu'il mange est condamné, parce qu'il n'agit pas par conviction. </a:t>
            </a:r>
            <a:r>
              <a:rPr lang="fr-FR" sz="4800" dirty="0" smtClean="0">
                <a:solidFill>
                  <a:srgbClr val="FFFF00"/>
                </a:solidFill>
                <a:latin typeface="Arial Rounded MT Bold" pitchFamily="34" charset="0"/>
              </a:rPr>
              <a:t>Tout ce qui n'est pas le produit d'une conviction est péché.</a:t>
            </a:r>
            <a:endParaRPr lang="en-US" sz="4800" dirty="0" smtClean="0">
              <a:solidFill>
                <a:srgbClr val="FFFF00"/>
              </a:solidFill>
              <a:latin typeface="Arial Rounded MT Bold" pitchFamily="34" charset="0"/>
            </a:endParaRPr>
          </a:p>
          <a:p>
            <a:pPr marL="857250" indent="-857250" algn="just">
              <a:buNone/>
            </a:pPr>
            <a:endParaRPr lang="en-US" sz="4000" b="1" dirty="0" smtClean="0"/>
          </a:p>
          <a:p>
            <a:pPr marL="857250" indent="-857250" algn="just">
              <a:buNone/>
            </a:pPr>
            <a:endParaRPr lang="en-US" sz="4000" dirty="0"/>
          </a:p>
          <a:p>
            <a:pPr>
              <a:buNone/>
            </a:pP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3300"/>
          </a:solidFill>
        </p:spPr>
        <p:txBody>
          <a:bodyPr>
            <a:normAutofit/>
          </a:bodyPr>
          <a:lstStyle/>
          <a:p>
            <a:pPr marL="404813" indent="-404813" algn="just"/>
            <a:r>
              <a:rPr lang="fr-FR" sz="4000" dirty="0" smtClean="0">
                <a:solidFill>
                  <a:schemeClr val="bg1"/>
                </a:solidFill>
                <a:latin typeface="Arial Rounded MT Bold" pitchFamily="34" charset="0"/>
              </a:rPr>
              <a:t>Bien des fois les parents omettent d’avoir des prises de bouche en présence de leurs enfants, parce que cela s’avérera nuisible à leur conscience. </a:t>
            </a:r>
          </a:p>
          <a:p>
            <a:pPr marL="404813" indent="-404813" algn="just"/>
            <a:r>
              <a:rPr lang="fr-FR" sz="4000" dirty="0" smtClean="0">
                <a:solidFill>
                  <a:srgbClr val="FFFF00"/>
                </a:solidFill>
                <a:latin typeface="Arial Rounded MT Bold" pitchFamily="34" charset="0"/>
              </a:rPr>
              <a:t>On ménage ses émotions, ses actions et ses propos en vue de sauvegarder l’unité dans le foyer.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3300"/>
          </a:solidFill>
        </p:spPr>
        <p:txBody>
          <a:bodyPr>
            <a:normAutofit/>
          </a:bodyPr>
          <a:lstStyle/>
          <a:p>
            <a:pPr marL="404813" indent="-404813" algn="just"/>
            <a:r>
              <a:rPr lang="fr-FR" sz="4000" dirty="0" smtClean="0">
                <a:solidFill>
                  <a:schemeClr val="bg1"/>
                </a:solidFill>
                <a:latin typeface="Arial Rounded MT Bold" pitchFamily="34" charset="0"/>
              </a:rPr>
              <a:t>On laisse passer son droit inaperçu pour le plus grand bien de maintenir la sérénité dans la maison. </a:t>
            </a:r>
          </a:p>
          <a:p>
            <a:pPr marL="404813" indent="-404813" algn="just"/>
            <a:r>
              <a:rPr lang="fr-FR" sz="4000" dirty="0" smtClean="0">
                <a:solidFill>
                  <a:srgbClr val="FFFF00"/>
                </a:solidFill>
                <a:latin typeface="Arial Rounded MT Bold" pitchFamily="34" charset="0"/>
              </a:rPr>
              <a:t>En vue de protéger l’unité dans une relation, on compromet un peu, on souffre, on garde le silence, on s’abstient de certaines revendications, on se bande les yeux, on pardonne,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3300"/>
          </a:solidFill>
        </p:spPr>
        <p:txBody>
          <a:bodyPr>
            <a:normAutofit/>
          </a:bodyPr>
          <a:lstStyle/>
          <a:p>
            <a:pPr marL="404813" indent="-404813" algn="just"/>
            <a:r>
              <a:rPr lang="fr-FR" sz="4000" dirty="0" smtClean="0">
                <a:solidFill>
                  <a:schemeClr val="bg1"/>
                </a:solidFill>
                <a:latin typeface="Arial Rounded MT Bold" pitchFamily="34" charset="0"/>
              </a:rPr>
              <a:t>On fait des sacrifices, on protège l’intérêt de l’autre, on supporte la faiblesse de l’autre.</a:t>
            </a:r>
          </a:p>
          <a:p>
            <a:pPr marL="404813" indent="-404813" algn="just"/>
            <a:r>
              <a:rPr lang="fr-FR" sz="4000" dirty="0" smtClean="0">
                <a:solidFill>
                  <a:srgbClr val="FFFF00"/>
                </a:solidFill>
                <a:latin typeface="Arial Rounded MT Bold" pitchFamily="34" charset="0"/>
              </a:rPr>
              <a:t>On se prive de certaines libertés, on évite les discussions qui n’aboutissent  qu’à la discorde. </a:t>
            </a:r>
          </a:p>
          <a:p>
            <a:pPr marL="404813" indent="-404813" algn="just"/>
            <a:r>
              <a:rPr lang="fr-FR" sz="4000" dirty="0" smtClean="0">
                <a:solidFill>
                  <a:schemeClr val="bg1"/>
                </a:solidFill>
                <a:latin typeface="Arial Rounded MT Bold" pitchFamily="34" charset="0"/>
              </a:rPr>
              <a:t>On surmonte les indifférences par l’amour, on reste positif, on ne ferme pas la porte de communication.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3300"/>
          </a:solidFill>
        </p:spPr>
        <p:txBody>
          <a:bodyPr>
            <a:normAutofit/>
          </a:bodyPr>
          <a:lstStyle/>
          <a:p>
            <a:pPr marL="404813" indent="-404813" algn="just"/>
            <a:r>
              <a:rPr lang="fr-FR" sz="4000" dirty="0" smtClean="0">
                <a:solidFill>
                  <a:schemeClr val="bg1"/>
                </a:solidFill>
                <a:latin typeface="Arial Rounded MT Bold" pitchFamily="34" charset="0"/>
              </a:rPr>
              <a:t>Romains chapitre 14 est un défi lancé à nous tous qui exerçons la foi en Christ.</a:t>
            </a:r>
          </a:p>
          <a:p>
            <a:pPr marL="404813" indent="-404813" algn="just"/>
            <a:r>
              <a:rPr lang="fr-FR" sz="4000" dirty="0" smtClean="0">
                <a:solidFill>
                  <a:srgbClr val="FFFF00"/>
                </a:solidFill>
                <a:latin typeface="Arial Rounded MT Bold" pitchFamily="34" charset="0"/>
              </a:rPr>
              <a:t>Oui, l’unité que Christ réclame parmi les saints est difficile et même impossible sans son aide.</a:t>
            </a:r>
          </a:p>
          <a:p>
            <a:pPr marL="404813" indent="-404813" algn="just"/>
            <a:r>
              <a:rPr lang="fr-FR" sz="4000" dirty="0" smtClean="0">
                <a:solidFill>
                  <a:schemeClr val="bg1"/>
                </a:solidFill>
                <a:latin typeface="Arial Rounded MT Bold" pitchFamily="34" charset="0"/>
              </a:rPr>
              <a:t>Oui, Dieu s’attend que ses enfants s’aiment et s’unissent parce qu’il est notre père commun et il aime ses enfants identiquement.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txBody>
          <a:bodyPr>
            <a:normAutofit fontScale="92500" lnSpcReduction="10000"/>
          </a:bodyPr>
          <a:lstStyle/>
          <a:p>
            <a:pPr algn="ctr">
              <a:buNone/>
            </a:pPr>
            <a:r>
              <a:rPr lang="fr-FR" sz="4000" b="1" dirty="0">
                <a:solidFill>
                  <a:schemeClr val="bg1"/>
                </a:solidFill>
                <a:latin typeface="Arial Rounded MT Bold" pitchFamily="34" charset="0"/>
              </a:rPr>
              <a:t>UNITÉ DES SAINTS ET NON CONFORMITÉ AVEC LES IMPIES QUI SE DISENT CHRÉTIENS</a:t>
            </a:r>
            <a:endParaRPr lang="en-US" sz="4000" dirty="0">
              <a:solidFill>
                <a:schemeClr val="bg1"/>
              </a:solidFill>
              <a:latin typeface="Arial Rounded MT Bold" pitchFamily="34" charset="0"/>
            </a:endParaRPr>
          </a:p>
          <a:p>
            <a:pPr lvl="0" algn="just"/>
            <a:r>
              <a:rPr lang="fr-FR" sz="4000" dirty="0">
                <a:latin typeface="Arial Rounded MT Bold" pitchFamily="34" charset="0"/>
              </a:rPr>
              <a:t>Maintenir l’unité des saints n’a jamais été facile, mais les chrétiens du premier siècle ont honoré le mandat du Seigneur pour que son église soit unie.</a:t>
            </a:r>
            <a:endParaRPr lang="en-US" sz="4000" dirty="0">
              <a:latin typeface="Arial Rounded MT Bold" pitchFamily="34" charset="0"/>
            </a:endParaRPr>
          </a:p>
          <a:p>
            <a:pPr lvl="0" algn="just"/>
            <a:r>
              <a:rPr lang="fr-FR" sz="4000" dirty="0">
                <a:solidFill>
                  <a:schemeClr val="bg1"/>
                </a:solidFill>
                <a:latin typeface="Arial Rounded MT Bold" pitchFamily="34" charset="0"/>
              </a:rPr>
              <a:t>Ils ont tout fait pour protéger cette unité si chancelante et combattue.</a:t>
            </a:r>
            <a:endParaRPr lang="en-US" sz="4000" dirty="0">
              <a:solidFill>
                <a:schemeClr val="bg1"/>
              </a:solidFill>
              <a:latin typeface="Arial Rounded MT Bold" pitchFamily="34" charset="0"/>
            </a:endParaRPr>
          </a:p>
          <a:p>
            <a:pPr lvl="0" algn="just"/>
            <a:r>
              <a:rPr lang="fr-FR" sz="4000" dirty="0">
                <a:latin typeface="Arial Rounded MT Bold" pitchFamily="34" charset="0"/>
              </a:rPr>
              <a:t>L’unité des saints doit être maintenue sous l’autorité de la parole de Dieu.</a:t>
            </a:r>
            <a:endParaRPr lang="en-US" sz="4000" dirty="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4">
              <a:lumMod val="75000"/>
            </a:schemeClr>
          </a:solidFill>
        </p:spPr>
        <p:txBody>
          <a:bodyPr>
            <a:normAutofit/>
          </a:bodyPr>
          <a:lstStyle/>
          <a:p>
            <a:pPr lvl="0" algn="just"/>
            <a:r>
              <a:rPr lang="fr-FR" sz="4000" dirty="0">
                <a:solidFill>
                  <a:schemeClr val="bg1"/>
                </a:solidFill>
                <a:latin typeface="Arial Rounded MT Bold" pitchFamily="34" charset="0"/>
              </a:rPr>
              <a:t>1Co 5:9-13 </a:t>
            </a:r>
          </a:p>
          <a:p>
            <a:pPr lvl="0" algn="just"/>
            <a:r>
              <a:rPr lang="fr-FR" sz="4000" dirty="0">
                <a:latin typeface="Arial Rounded MT Bold" pitchFamily="34" charset="0"/>
              </a:rPr>
              <a:t>9</a:t>
            </a:r>
            <a:r>
              <a:rPr lang="fr-FR" sz="4000" dirty="0">
                <a:solidFill>
                  <a:schemeClr val="bg1"/>
                </a:solidFill>
                <a:latin typeface="Arial Rounded MT Bold" pitchFamily="34" charset="0"/>
              </a:rPr>
              <a:t> </a:t>
            </a:r>
            <a:r>
              <a:rPr lang="fr-FR" sz="4000" dirty="0">
                <a:latin typeface="Arial Rounded MT Bold" pitchFamily="34" charset="0"/>
              </a:rPr>
              <a:t>¶ Je vous ai écrit dans ma lettre de ne pas avoir des relations avec les impudiques, -</a:t>
            </a:r>
            <a:endParaRPr lang="en-US" sz="4000" dirty="0">
              <a:latin typeface="Arial Rounded MT Bold" pitchFamily="34" charset="0"/>
            </a:endParaRPr>
          </a:p>
          <a:p>
            <a:pPr lvl="0" algn="just"/>
            <a:r>
              <a:rPr lang="fr-FR" sz="4000" dirty="0">
                <a:latin typeface="Arial Rounded MT Bold" pitchFamily="34" charset="0"/>
              </a:rPr>
              <a:t> </a:t>
            </a:r>
            <a:r>
              <a:rPr lang="fr-FR" sz="4000" dirty="0">
                <a:solidFill>
                  <a:schemeClr val="bg1"/>
                </a:solidFill>
                <a:latin typeface="Arial Rounded MT Bold" pitchFamily="34" charset="0"/>
              </a:rPr>
              <a:t>10 non pas d'une manière absolue avec les impudiques de ce monde, ou avec les cupides et les ravisseurs, ou avec les idolâtres; autrement, </a:t>
            </a:r>
            <a:r>
              <a:rPr lang="fr-FR" sz="4000" u="sng" dirty="0">
                <a:solidFill>
                  <a:schemeClr val="bg1"/>
                </a:solidFill>
                <a:latin typeface="Arial Rounded MT Bold" pitchFamily="34" charset="0"/>
              </a:rPr>
              <a:t>il vous faudrait sortir du monde.</a:t>
            </a:r>
            <a:endParaRPr lang="en-US" sz="4000" dirty="0">
              <a:solidFill>
                <a:schemeClr val="bg1"/>
              </a:solidFill>
              <a:latin typeface="Arial Rounded MT Bold" pitchFamily="34" charset="0"/>
            </a:endParaRPr>
          </a:p>
          <a:p>
            <a:pPr lvl="0" algn="just">
              <a:buNone/>
            </a:pPr>
            <a:endParaRPr lang="en-US" sz="4000" dirty="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4">
              <a:lumMod val="75000"/>
            </a:schemeClr>
          </a:solidFill>
        </p:spPr>
        <p:txBody>
          <a:bodyPr>
            <a:normAutofit/>
          </a:bodyPr>
          <a:lstStyle/>
          <a:p>
            <a:pPr algn="just"/>
            <a:r>
              <a:rPr lang="fr-FR" sz="4400" dirty="0">
                <a:solidFill>
                  <a:schemeClr val="bg1"/>
                </a:solidFill>
                <a:latin typeface="Arial Rounded MT Bold" pitchFamily="34" charset="0"/>
              </a:rPr>
              <a:t>11</a:t>
            </a:r>
            <a:r>
              <a:rPr lang="fr-FR" sz="4400" dirty="0">
                <a:latin typeface="Arial Rounded MT Bold" pitchFamily="34" charset="0"/>
              </a:rPr>
              <a:t> Maintenant, ce que je vous ai écrit, c'est </a:t>
            </a:r>
            <a:r>
              <a:rPr lang="fr-FR" sz="4400" u="sng" dirty="0">
                <a:latin typeface="Arial Rounded MT Bold" pitchFamily="34" charset="0"/>
              </a:rPr>
              <a:t>de ne pas avoir des relations avec quelqu'un qui, se nommant frère</a:t>
            </a:r>
            <a:r>
              <a:rPr lang="fr-FR" sz="4400" dirty="0">
                <a:latin typeface="Arial Rounded MT Bold" pitchFamily="34" charset="0"/>
              </a:rPr>
              <a:t>, </a:t>
            </a:r>
            <a:r>
              <a:rPr lang="fr-FR" sz="4400" dirty="0">
                <a:solidFill>
                  <a:schemeClr val="bg1"/>
                </a:solidFill>
                <a:latin typeface="Arial Rounded MT Bold" pitchFamily="34" charset="0"/>
              </a:rPr>
              <a:t>est impudique, ou cupide, ou idolâtre, ou outrageux, ou ivrogne, ou ravisseur,</a:t>
            </a:r>
            <a:r>
              <a:rPr lang="fr-FR" sz="4400" dirty="0">
                <a:latin typeface="Arial Rounded MT Bold" pitchFamily="34" charset="0"/>
              </a:rPr>
              <a:t> de ne pas même manger avec un tel homme.</a:t>
            </a:r>
            <a:endParaRPr lang="en-US" sz="4400" dirty="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4">
              <a:lumMod val="75000"/>
            </a:schemeClr>
          </a:solidFill>
        </p:spPr>
        <p:txBody>
          <a:bodyPr>
            <a:normAutofit/>
          </a:bodyPr>
          <a:lstStyle/>
          <a:p>
            <a:pPr algn="just"/>
            <a:r>
              <a:rPr lang="en-US" sz="4800" b="1" i="0" baseline="30000" dirty="0">
                <a:solidFill>
                  <a:schemeClr val="bg1"/>
                </a:solidFill>
                <a:effectLst/>
                <a:latin typeface="Arial Rounded MT Bold" panose="020F0704030504030204" pitchFamily="34" charset="77"/>
              </a:rPr>
              <a:t>12</a:t>
            </a:r>
            <a:r>
              <a:rPr lang="en-US" sz="4800" b="1" i="0" baseline="30000" dirty="0">
                <a:solidFill>
                  <a:srgbClr val="000000"/>
                </a:solidFill>
                <a:effectLst/>
                <a:latin typeface="Arial Rounded MT Bold" panose="020F0704030504030204" pitchFamily="34" charset="77"/>
              </a:rPr>
              <a:t> </a:t>
            </a:r>
            <a:r>
              <a:rPr lang="en-US" sz="4800" b="0" i="0" dirty="0" err="1">
                <a:solidFill>
                  <a:srgbClr val="000000"/>
                </a:solidFill>
                <a:effectLst/>
                <a:latin typeface="Arial Rounded MT Bold" panose="020F0704030504030204" pitchFamily="34" charset="77"/>
              </a:rPr>
              <a:t>Qu'ai</a:t>
            </a:r>
            <a:r>
              <a:rPr lang="en-US" sz="4800" b="0" i="0" dirty="0">
                <a:solidFill>
                  <a:srgbClr val="000000"/>
                </a:solidFill>
                <a:effectLst/>
                <a:latin typeface="Arial Rounded MT Bold" panose="020F0704030504030204" pitchFamily="34" charset="77"/>
              </a:rPr>
              <a:t>-je, </a:t>
            </a:r>
            <a:r>
              <a:rPr lang="en-US" sz="4800" b="0" i="0" dirty="0" err="1">
                <a:solidFill>
                  <a:srgbClr val="000000"/>
                </a:solidFill>
                <a:effectLst/>
                <a:latin typeface="Arial Rounded MT Bold" panose="020F0704030504030204" pitchFamily="34" charset="77"/>
              </a:rPr>
              <a:t>en</a:t>
            </a:r>
            <a:r>
              <a:rPr lang="en-US" sz="4800" b="0" i="0" dirty="0">
                <a:solidFill>
                  <a:srgbClr val="000000"/>
                </a:solidFill>
                <a:effectLst/>
                <a:latin typeface="Arial Rounded MT Bold" panose="020F0704030504030204" pitchFamily="34" charset="77"/>
              </a:rPr>
              <a:t> </a:t>
            </a:r>
            <a:r>
              <a:rPr lang="en-US" sz="4800" b="0" i="0" dirty="0" err="1">
                <a:solidFill>
                  <a:srgbClr val="000000"/>
                </a:solidFill>
                <a:effectLst/>
                <a:latin typeface="Arial Rounded MT Bold" panose="020F0704030504030204" pitchFamily="34" charset="77"/>
              </a:rPr>
              <a:t>effet</a:t>
            </a:r>
            <a:r>
              <a:rPr lang="en-US" sz="4800" b="0" i="0" dirty="0">
                <a:solidFill>
                  <a:srgbClr val="000000"/>
                </a:solidFill>
                <a:effectLst/>
                <a:latin typeface="Arial Rounded MT Bold" panose="020F0704030504030204" pitchFamily="34" charset="77"/>
              </a:rPr>
              <a:t>, </a:t>
            </a:r>
            <a:r>
              <a:rPr lang="en-US" sz="4800" b="0" i="0" dirty="0" err="1">
                <a:solidFill>
                  <a:srgbClr val="000000"/>
                </a:solidFill>
                <a:effectLst/>
                <a:latin typeface="Arial Rounded MT Bold" panose="020F0704030504030204" pitchFamily="34" charset="77"/>
              </a:rPr>
              <a:t>à</a:t>
            </a:r>
            <a:r>
              <a:rPr lang="en-US" sz="4800" b="0" i="0" dirty="0">
                <a:solidFill>
                  <a:srgbClr val="000000"/>
                </a:solidFill>
                <a:effectLst/>
                <a:latin typeface="Arial Rounded MT Bold" panose="020F0704030504030204" pitchFamily="34" charset="77"/>
              </a:rPr>
              <a:t> juger </a:t>
            </a:r>
            <a:r>
              <a:rPr lang="en-US" sz="4800" b="0" i="0" dirty="0" err="1">
                <a:solidFill>
                  <a:srgbClr val="000000"/>
                </a:solidFill>
                <a:effectLst/>
                <a:latin typeface="Arial Rounded MT Bold" panose="020F0704030504030204" pitchFamily="34" charset="77"/>
              </a:rPr>
              <a:t>ceux</a:t>
            </a:r>
            <a:r>
              <a:rPr lang="en-US" sz="4800" b="0" i="0" dirty="0">
                <a:solidFill>
                  <a:srgbClr val="000000"/>
                </a:solidFill>
                <a:effectLst/>
                <a:latin typeface="Arial Rounded MT Bold" panose="020F0704030504030204" pitchFamily="34" charset="77"/>
              </a:rPr>
              <a:t> du dehors? </a:t>
            </a:r>
            <a:r>
              <a:rPr lang="en-US" sz="4800" b="0" i="0" dirty="0" err="1">
                <a:solidFill>
                  <a:srgbClr val="000000"/>
                </a:solidFill>
                <a:effectLst/>
                <a:latin typeface="Arial Rounded MT Bold" panose="020F0704030504030204" pitchFamily="34" charset="77"/>
              </a:rPr>
              <a:t>N'est-ce</a:t>
            </a:r>
            <a:r>
              <a:rPr lang="en-US" sz="4800" b="0" i="0" dirty="0">
                <a:solidFill>
                  <a:srgbClr val="000000"/>
                </a:solidFill>
                <a:effectLst/>
                <a:latin typeface="Arial Rounded MT Bold" panose="020F0704030504030204" pitchFamily="34" charset="77"/>
              </a:rPr>
              <a:t> pas </a:t>
            </a:r>
            <a:r>
              <a:rPr lang="en-US" sz="4800" b="0" i="0" dirty="0" err="1">
                <a:solidFill>
                  <a:srgbClr val="000000"/>
                </a:solidFill>
                <a:effectLst/>
                <a:latin typeface="Arial Rounded MT Bold" panose="020F0704030504030204" pitchFamily="34" charset="77"/>
              </a:rPr>
              <a:t>ceux</a:t>
            </a:r>
            <a:r>
              <a:rPr lang="en-US" sz="4800" b="0" i="0" dirty="0">
                <a:solidFill>
                  <a:srgbClr val="000000"/>
                </a:solidFill>
                <a:effectLst/>
                <a:latin typeface="Arial Rounded MT Bold" panose="020F0704030504030204" pitchFamily="34" charset="77"/>
              </a:rPr>
              <a:t> du dedans que </a:t>
            </a:r>
            <a:r>
              <a:rPr lang="en-US" sz="4800" b="0" i="0" dirty="0" err="1">
                <a:solidFill>
                  <a:srgbClr val="000000"/>
                </a:solidFill>
                <a:effectLst/>
                <a:latin typeface="Arial Rounded MT Bold" panose="020F0704030504030204" pitchFamily="34" charset="77"/>
              </a:rPr>
              <a:t>vous</a:t>
            </a:r>
            <a:r>
              <a:rPr lang="en-US" sz="4800" b="0" i="0" dirty="0">
                <a:solidFill>
                  <a:srgbClr val="000000"/>
                </a:solidFill>
                <a:effectLst/>
                <a:latin typeface="Arial Rounded MT Bold" panose="020F0704030504030204" pitchFamily="34" charset="77"/>
              </a:rPr>
              <a:t> </a:t>
            </a:r>
            <a:r>
              <a:rPr lang="en-US" sz="4800" b="0" i="0" dirty="0" err="1">
                <a:solidFill>
                  <a:srgbClr val="000000"/>
                </a:solidFill>
                <a:effectLst/>
                <a:latin typeface="Arial Rounded MT Bold" panose="020F0704030504030204" pitchFamily="34" charset="77"/>
              </a:rPr>
              <a:t>avez</a:t>
            </a:r>
            <a:r>
              <a:rPr lang="en-US" sz="4800" b="0" i="0" dirty="0">
                <a:solidFill>
                  <a:srgbClr val="000000"/>
                </a:solidFill>
                <a:effectLst/>
                <a:latin typeface="Arial Rounded MT Bold" panose="020F0704030504030204" pitchFamily="34" charset="77"/>
              </a:rPr>
              <a:t> </a:t>
            </a:r>
            <a:r>
              <a:rPr lang="en-US" sz="4800" b="0" i="0" dirty="0" err="1">
                <a:solidFill>
                  <a:srgbClr val="000000"/>
                </a:solidFill>
                <a:effectLst/>
                <a:latin typeface="Arial Rounded MT Bold" panose="020F0704030504030204" pitchFamily="34" charset="77"/>
              </a:rPr>
              <a:t>à</a:t>
            </a:r>
            <a:r>
              <a:rPr lang="en-US" sz="4800" b="0" i="0" dirty="0">
                <a:solidFill>
                  <a:srgbClr val="000000"/>
                </a:solidFill>
                <a:effectLst/>
                <a:latin typeface="Arial Rounded MT Bold" panose="020F0704030504030204" pitchFamily="34" charset="77"/>
              </a:rPr>
              <a:t> juger?</a:t>
            </a:r>
          </a:p>
          <a:p>
            <a:pPr algn="just"/>
            <a:r>
              <a:rPr lang="en-US" sz="4800" b="1" i="0" baseline="30000" dirty="0">
                <a:solidFill>
                  <a:schemeClr val="bg1"/>
                </a:solidFill>
                <a:effectLst/>
                <a:latin typeface="Arial Rounded MT Bold" panose="020F0704030504030204" pitchFamily="34" charset="77"/>
              </a:rPr>
              <a:t>13 </a:t>
            </a:r>
            <a:r>
              <a:rPr lang="en-US" sz="4800" b="0" i="0" dirty="0">
                <a:solidFill>
                  <a:schemeClr val="bg1"/>
                </a:solidFill>
                <a:effectLst/>
                <a:latin typeface="Arial Rounded MT Bold" panose="020F0704030504030204" pitchFamily="34" charset="77"/>
              </a:rPr>
              <a:t>Pour </a:t>
            </a:r>
            <a:r>
              <a:rPr lang="en-US" sz="4800" b="0" i="0" dirty="0" err="1">
                <a:solidFill>
                  <a:schemeClr val="bg1"/>
                </a:solidFill>
                <a:effectLst/>
                <a:latin typeface="Arial Rounded MT Bold" panose="020F0704030504030204" pitchFamily="34" charset="77"/>
              </a:rPr>
              <a:t>ceux</a:t>
            </a:r>
            <a:r>
              <a:rPr lang="en-US" sz="4800" b="0" i="0" dirty="0">
                <a:solidFill>
                  <a:schemeClr val="bg1"/>
                </a:solidFill>
                <a:effectLst/>
                <a:latin typeface="Arial Rounded MT Bold" panose="020F0704030504030204" pitchFamily="34" charset="77"/>
              </a:rPr>
              <a:t> du dehors, Dieu les </a:t>
            </a:r>
            <a:r>
              <a:rPr lang="en-US" sz="4800" b="0" i="0" dirty="0" err="1">
                <a:solidFill>
                  <a:schemeClr val="bg1"/>
                </a:solidFill>
                <a:effectLst/>
                <a:latin typeface="Arial Rounded MT Bold" panose="020F0704030504030204" pitchFamily="34" charset="77"/>
              </a:rPr>
              <a:t>juge</a:t>
            </a:r>
            <a:r>
              <a:rPr lang="en-US" sz="4800" b="0" i="0" dirty="0">
                <a:solidFill>
                  <a:schemeClr val="bg1"/>
                </a:solidFill>
                <a:effectLst/>
                <a:latin typeface="Arial Rounded MT Bold" panose="020F0704030504030204" pitchFamily="34" charset="77"/>
              </a:rPr>
              <a:t>. </a:t>
            </a:r>
            <a:r>
              <a:rPr lang="en-US" sz="4800" b="0" i="0" dirty="0" err="1">
                <a:solidFill>
                  <a:schemeClr val="bg1"/>
                </a:solidFill>
                <a:effectLst/>
                <a:latin typeface="Arial Rounded MT Bold" panose="020F0704030504030204" pitchFamily="34" charset="77"/>
              </a:rPr>
              <a:t>Otez</a:t>
            </a:r>
            <a:r>
              <a:rPr lang="en-US" sz="4800" b="0" i="0" dirty="0">
                <a:solidFill>
                  <a:schemeClr val="bg1"/>
                </a:solidFill>
                <a:effectLst/>
                <a:latin typeface="Arial Rounded MT Bold" panose="020F0704030504030204" pitchFamily="34" charset="77"/>
              </a:rPr>
              <a:t> le </a:t>
            </a:r>
            <a:r>
              <a:rPr lang="en-US" sz="4800" b="0" i="0" dirty="0" err="1">
                <a:solidFill>
                  <a:schemeClr val="bg1"/>
                </a:solidFill>
                <a:effectLst/>
                <a:latin typeface="Arial Rounded MT Bold" panose="020F0704030504030204" pitchFamily="34" charset="77"/>
              </a:rPr>
              <a:t>méchant</a:t>
            </a:r>
            <a:r>
              <a:rPr lang="en-US" sz="4800" b="0" i="0" dirty="0">
                <a:solidFill>
                  <a:schemeClr val="bg1"/>
                </a:solidFill>
                <a:effectLst/>
                <a:latin typeface="Arial Rounded MT Bold" panose="020F0704030504030204" pitchFamily="34" charset="77"/>
              </a:rPr>
              <a:t> du milieu de </a:t>
            </a:r>
            <a:r>
              <a:rPr lang="en-US" sz="4800" b="0" i="0" dirty="0" err="1">
                <a:solidFill>
                  <a:schemeClr val="bg1"/>
                </a:solidFill>
                <a:effectLst/>
                <a:latin typeface="Arial Rounded MT Bold" panose="020F0704030504030204" pitchFamily="34" charset="77"/>
              </a:rPr>
              <a:t>vous</a:t>
            </a:r>
            <a:r>
              <a:rPr lang="en-US" sz="4400" b="0" i="0" dirty="0">
                <a:solidFill>
                  <a:schemeClr val="bg1"/>
                </a:solidFill>
                <a:effectLst/>
                <a:latin typeface="Arial Rounded MT Bold" panose="020F0704030504030204" pitchFamily="34" charset="77"/>
              </a:rPr>
              <a:t>.</a:t>
            </a:r>
          </a:p>
        </p:txBody>
      </p:sp>
    </p:spTree>
    <p:extLst>
      <p:ext uri="{BB962C8B-B14F-4D97-AF65-F5344CB8AC3E}">
        <p14:creationId xmlns="" xmlns:p14="http://schemas.microsoft.com/office/powerpoint/2010/main" val="3799260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lnSpcReduction="10000"/>
          </a:bodyPr>
          <a:lstStyle/>
          <a:p>
            <a:pPr marL="0" indent="0" algn="ctr">
              <a:buNone/>
            </a:pPr>
            <a:r>
              <a:rPr lang="en-US" sz="4000" b="1" baseline="30000" dirty="0">
                <a:solidFill>
                  <a:srgbClr val="FF0000"/>
                </a:solidFill>
                <a:latin typeface="Arial Rounded MT Bold" panose="020F0704030504030204" pitchFamily="34" charset="77"/>
              </a:rPr>
              <a:t>1 CORINT 5:9-13</a:t>
            </a:r>
            <a:endParaRPr lang="en-US" sz="4000" b="1" i="0" baseline="30000" dirty="0">
              <a:solidFill>
                <a:srgbClr val="FF0000"/>
              </a:solidFill>
              <a:effectLst/>
              <a:latin typeface="Arial Rounded MT Bold" panose="020F0704030504030204" pitchFamily="34" charset="77"/>
            </a:endParaRPr>
          </a:p>
          <a:p>
            <a:pPr algn="just"/>
            <a:r>
              <a:rPr lang="en-US" sz="4000" b="1" i="0" baseline="30000" dirty="0">
                <a:solidFill>
                  <a:srgbClr val="0000FF"/>
                </a:solidFill>
                <a:effectLst/>
                <a:latin typeface="Arial Rounded MT Bold" panose="020F0704030504030204" pitchFamily="34" charset="77"/>
              </a:rPr>
              <a:t>9 </a:t>
            </a:r>
            <a:r>
              <a:rPr lang="en-US" sz="4000" b="0" i="0" dirty="0">
                <a:solidFill>
                  <a:srgbClr val="0000FF"/>
                </a:solidFill>
                <a:effectLst/>
                <a:latin typeface="Arial Rounded MT Bold" panose="020F0704030504030204" pitchFamily="34" charset="77"/>
              </a:rPr>
              <a:t>¶ Nan </a:t>
            </a:r>
            <a:r>
              <a:rPr lang="en-US" sz="4000" b="0" i="0" dirty="0" err="1">
                <a:solidFill>
                  <a:srgbClr val="0000FF"/>
                </a:solidFill>
                <a:effectLst/>
                <a:latin typeface="Arial Rounded MT Bold" panose="020F0704030504030204" pitchFamily="34" charset="77"/>
              </a:rPr>
              <a:t>lèt</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mwen</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te</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ekri</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nou</a:t>
            </a:r>
            <a:r>
              <a:rPr lang="en-US" sz="4000" b="0" i="0" dirty="0">
                <a:solidFill>
                  <a:srgbClr val="0000FF"/>
                </a:solidFill>
                <a:effectLst/>
                <a:latin typeface="Arial Rounded MT Bold" panose="020F0704030504030204" pitchFamily="34" charset="77"/>
              </a:rPr>
              <a:t> an, </a:t>
            </a:r>
            <a:r>
              <a:rPr lang="en-US" sz="4000" b="0" i="0" dirty="0" err="1">
                <a:solidFill>
                  <a:srgbClr val="0000FF"/>
                </a:solidFill>
                <a:effectLst/>
                <a:latin typeface="Arial Rounded MT Bold" panose="020F0704030504030204" pitchFamily="34" charset="77"/>
              </a:rPr>
              <a:t>mwen</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te</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mande</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pou</a:t>
            </a:r>
            <a:r>
              <a:rPr lang="en-US" sz="4000" b="0" i="0" dirty="0">
                <a:solidFill>
                  <a:srgbClr val="0000FF"/>
                </a:solidFill>
                <a:effectLst/>
                <a:latin typeface="Arial Rounded MT Bold" panose="020F0704030504030204" pitchFamily="34" charset="77"/>
              </a:rPr>
              <a:t> n' pa </a:t>
            </a:r>
            <a:r>
              <a:rPr lang="en-US" sz="4000" b="0" i="0" dirty="0" err="1">
                <a:solidFill>
                  <a:srgbClr val="0000FF"/>
                </a:solidFill>
                <a:effectLst/>
                <a:latin typeface="Arial Rounded MT Bold" panose="020F0704030504030204" pitchFamily="34" charset="77"/>
              </a:rPr>
              <a:t>mele</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ak</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moun</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k'ap</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viv</a:t>
            </a:r>
            <a:r>
              <a:rPr lang="en-US" sz="4000" b="0" i="0" dirty="0">
                <a:solidFill>
                  <a:srgbClr val="0000FF"/>
                </a:solidFill>
                <a:effectLst/>
                <a:latin typeface="Arial Rounded MT Bold" panose="020F0704030504030204" pitchFamily="34" charset="77"/>
              </a:rPr>
              <a:t> nan </a:t>
            </a:r>
            <a:r>
              <a:rPr lang="en-US" sz="4000" b="0" i="0" dirty="0" err="1">
                <a:solidFill>
                  <a:srgbClr val="0000FF"/>
                </a:solidFill>
                <a:effectLst/>
                <a:latin typeface="Arial Rounded MT Bold" panose="020F0704030504030204" pitchFamily="34" charset="77"/>
              </a:rPr>
              <a:t>imoralite</a:t>
            </a:r>
            <a:r>
              <a:rPr lang="en-US" sz="4000" b="0" i="0" dirty="0">
                <a:solidFill>
                  <a:srgbClr val="0000FF"/>
                </a:solidFill>
                <a:effectLst/>
                <a:latin typeface="Arial Rounded MT Bold" panose="020F0704030504030204" pitchFamily="34" charset="77"/>
              </a:rPr>
              <a:t>.</a:t>
            </a:r>
          </a:p>
          <a:p>
            <a:pPr algn="just"/>
            <a:r>
              <a:rPr lang="en-US" sz="4000" b="1" i="0" baseline="30000" dirty="0">
                <a:solidFill>
                  <a:srgbClr val="FF0000"/>
                </a:solidFill>
                <a:effectLst/>
                <a:latin typeface="Arial Rounded MT Bold" panose="020F0704030504030204" pitchFamily="34" charset="77"/>
              </a:rPr>
              <a:t>10 </a:t>
            </a:r>
            <a:r>
              <a:rPr lang="en-US" sz="4000" b="0" i="0" dirty="0" err="1">
                <a:solidFill>
                  <a:srgbClr val="FF0000"/>
                </a:solidFill>
                <a:effectLst/>
                <a:latin typeface="Arial Rounded MT Bold" panose="020F0704030504030204" pitchFamily="34" charset="77"/>
              </a:rPr>
              <a:t>Lè</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sa</a:t>
            </a:r>
            <a:r>
              <a:rPr lang="en-US" sz="4000" b="0" i="0" dirty="0">
                <a:solidFill>
                  <a:srgbClr val="FF0000"/>
                </a:solidFill>
                <a:effectLst/>
                <a:latin typeface="Arial Rounded MT Bold" panose="020F0704030504030204" pitchFamily="34" charset="77"/>
              </a:rPr>
              <a:t> a, </a:t>
            </a:r>
            <a:r>
              <a:rPr lang="en-US" sz="4000" b="0" i="0" dirty="0" err="1">
                <a:solidFill>
                  <a:srgbClr val="FF0000"/>
                </a:solidFill>
                <a:effectLst/>
                <a:latin typeface="Arial Rounded MT Bold" panose="020F0704030504030204" pitchFamily="34" charset="77"/>
              </a:rPr>
              <a:t>mwen</a:t>
            </a:r>
            <a:r>
              <a:rPr lang="en-US" sz="4000" b="0" i="0" dirty="0">
                <a:solidFill>
                  <a:srgbClr val="FF0000"/>
                </a:solidFill>
                <a:effectLst/>
                <a:latin typeface="Arial Rounded MT Bold" panose="020F0704030504030204" pitchFamily="34" charset="77"/>
              </a:rPr>
              <a:t> pa t' gen nan </a:t>
            </a:r>
            <a:r>
              <a:rPr lang="en-US" sz="4000" b="0" i="0" dirty="0" err="1">
                <a:solidFill>
                  <a:srgbClr val="FF0000"/>
                </a:solidFill>
                <a:effectLst/>
                <a:latin typeface="Arial Rounded MT Bold" panose="020F0704030504030204" pitchFamily="34" charset="77"/>
              </a:rPr>
              <a:t>lide</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mande</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nou</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pou</a:t>
            </a:r>
            <a:r>
              <a:rPr lang="en-US" sz="4000" b="0" i="0" dirty="0">
                <a:solidFill>
                  <a:srgbClr val="FF0000"/>
                </a:solidFill>
                <a:effectLst/>
                <a:latin typeface="Arial Rounded MT Bold" panose="020F0704030504030204" pitchFamily="34" charset="77"/>
              </a:rPr>
              <a:t> n' </a:t>
            </a:r>
            <a:r>
              <a:rPr lang="en-US" sz="4000" b="0" i="0" dirty="0" err="1">
                <a:solidFill>
                  <a:srgbClr val="FF0000"/>
                </a:solidFill>
                <a:effectLst/>
                <a:latin typeface="Arial Rounded MT Bold" panose="020F0704030504030204" pitchFamily="34" charset="77"/>
              </a:rPr>
              <a:t>separe</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ak</a:t>
            </a:r>
            <a:r>
              <a:rPr lang="en-US" sz="4000" b="0" i="0" dirty="0">
                <a:solidFill>
                  <a:srgbClr val="FF0000"/>
                </a:solidFill>
                <a:effectLst/>
                <a:latin typeface="Arial Rounded MT Bold" panose="020F0704030504030204" pitchFamily="34" charset="77"/>
              </a:rPr>
              <a:t> tout </a:t>
            </a:r>
            <a:r>
              <a:rPr lang="en-US" sz="4000" b="0" i="0" dirty="0" err="1">
                <a:solidFill>
                  <a:srgbClr val="FF0000"/>
                </a:solidFill>
                <a:effectLst/>
                <a:latin typeface="Arial Rounded MT Bold" panose="020F0704030504030204" pitchFamily="34" charset="77"/>
              </a:rPr>
              <a:t>moun</a:t>
            </a:r>
            <a:r>
              <a:rPr lang="en-US" sz="4000" b="0" i="0" dirty="0">
                <a:solidFill>
                  <a:srgbClr val="FF0000"/>
                </a:solidFill>
                <a:effectLst/>
                <a:latin typeface="Arial Rounded MT Bold" panose="020F0704030504030204" pitchFamily="34" charset="77"/>
              </a:rPr>
              <a:t> sou </a:t>
            </a:r>
            <a:r>
              <a:rPr lang="en-US" sz="4000" b="0" i="0" dirty="0" err="1">
                <a:solidFill>
                  <a:srgbClr val="FF0000"/>
                </a:solidFill>
                <a:effectLst/>
                <a:latin typeface="Arial Rounded MT Bold" panose="020F0704030504030204" pitchFamily="34" charset="77"/>
              </a:rPr>
              <a:t>latè</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k'ap</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viv</a:t>
            </a:r>
            <a:r>
              <a:rPr lang="en-US" sz="4000" b="0" i="0" dirty="0">
                <a:solidFill>
                  <a:srgbClr val="FF0000"/>
                </a:solidFill>
                <a:effectLst/>
                <a:latin typeface="Arial Rounded MT Bold" panose="020F0704030504030204" pitchFamily="34" charset="77"/>
              </a:rPr>
              <a:t> nan </a:t>
            </a:r>
            <a:r>
              <a:rPr lang="en-US" sz="4000" b="0" i="0" dirty="0" err="1">
                <a:solidFill>
                  <a:srgbClr val="FF0000"/>
                </a:solidFill>
                <a:effectLst/>
                <a:latin typeface="Arial Rounded MT Bold" panose="020F0704030504030204" pitchFamily="34" charset="77"/>
              </a:rPr>
              <a:t>dezòd</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lachè</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ki</a:t>
            </a:r>
            <a:r>
              <a:rPr lang="en-US" sz="4000" b="0" i="0" dirty="0">
                <a:solidFill>
                  <a:srgbClr val="FF0000"/>
                </a:solidFill>
                <a:effectLst/>
                <a:latin typeface="Arial Rounded MT Bold" panose="020F0704030504030204" pitchFamily="34" charset="77"/>
              </a:rPr>
              <a:t> gen </a:t>
            </a:r>
            <a:r>
              <a:rPr lang="en-US" sz="4000" b="0" i="0" dirty="0" err="1">
                <a:solidFill>
                  <a:srgbClr val="FF0000"/>
                </a:solidFill>
                <a:effectLst/>
                <a:latin typeface="Arial Rounded MT Bold" panose="020F0704030504030204" pitchFamily="34" charset="77"/>
              </a:rPr>
              <a:t>lanvi</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plen</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kè</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yo</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k'ap</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vòlò</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osinon</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k'ap</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sèvi</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zidòl</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Pou</a:t>
            </a:r>
            <a:r>
              <a:rPr lang="en-US" sz="4000" b="0" i="0" dirty="0">
                <a:solidFill>
                  <a:srgbClr val="FF0000"/>
                </a:solidFill>
                <a:effectLst/>
                <a:latin typeface="Arial Rounded MT Bold" panose="020F0704030504030204" pitchFamily="34" charset="77"/>
              </a:rPr>
              <a:t> n' ta </a:t>
            </a:r>
            <a:r>
              <a:rPr lang="en-US" sz="4000" b="0" i="0" dirty="0" err="1">
                <a:solidFill>
                  <a:srgbClr val="FF0000"/>
                </a:solidFill>
                <a:effectLst/>
                <a:latin typeface="Arial Rounded MT Bold" panose="020F0704030504030204" pitchFamily="34" charset="77"/>
              </a:rPr>
              <a:t>egzante</a:t>
            </a:r>
            <a:r>
              <a:rPr lang="en-US" sz="4000" b="0" i="0" dirty="0">
                <a:solidFill>
                  <a:srgbClr val="FF0000"/>
                </a:solidFill>
                <a:effectLst/>
                <a:latin typeface="Arial Rounded MT Bold" panose="020F0704030504030204" pitchFamily="34" charset="77"/>
              </a:rPr>
              <a:t> tout </a:t>
            </a:r>
            <a:r>
              <a:rPr lang="en-US" sz="4000" b="0" i="0" dirty="0" err="1">
                <a:solidFill>
                  <a:srgbClr val="FF0000"/>
                </a:solidFill>
                <a:effectLst/>
                <a:latin typeface="Arial Rounded MT Bold" panose="020F0704030504030204" pitchFamily="34" charset="77"/>
              </a:rPr>
              <a:t>moun</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sa</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yo</a:t>
            </a:r>
            <a:r>
              <a:rPr lang="en-US" sz="4000" b="0" i="0" dirty="0">
                <a:solidFill>
                  <a:srgbClr val="FF0000"/>
                </a:solidFill>
                <a:effectLst/>
                <a:latin typeface="Arial Rounded MT Bold" panose="020F0704030504030204" pitchFamily="34" charset="77"/>
              </a:rPr>
              <a:t>, se kite </a:t>
            </a:r>
            <a:r>
              <a:rPr lang="en-US" sz="4000" b="0" i="0" dirty="0" err="1">
                <a:solidFill>
                  <a:srgbClr val="FF0000"/>
                </a:solidFill>
                <a:effectLst/>
                <a:latin typeface="Arial Rounded MT Bold" panose="020F0704030504030204" pitchFamily="34" charset="77"/>
              </a:rPr>
              <a:t>pou</a:t>
            </a:r>
            <a:r>
              <a:rPr lang="en-US" sz="4000" b="0" i="0" dirty="0">
                <a:solidFill>
                  <a:srgbClr val="FF0000"/>
                </a:solidFill>
                <a:effectLst/>
                <a:latin typeface="Arial Rounded MT Bold" panose="020F0704030504030204" pitchFamily="34" charset="77"/>
              </a:rPr>
              <a:t> n' ta kite </a:t>
            </a:r>
            <a:r>
              <a:rPr lang="en-US" sz="4000" b="0" i="0" dirty="0" err="1">
                <a:solidFill>
                  <a:srgbClr val="FF0000"/>
                </a:solidFill>
                <a:effectLst/>
                <a:latin typeface="Arial Rounded MT Bold" panose="020F0704030504030204" pitchFamily="34" charset="77"/>
              </a:rPr>
              <a:t>tè</a:t>
            </a:r>
            <a:r>
              <a:rPr lang="en-US" sz="4000" b="0" i="0" dirty="0">
                <a:solidFill>
                  <a:srgbClr val="FF0000"/>
                </a:solidFill>
                <a:effectLst/>
                <a:latin typeface="Arial Rounded MT Bold" panose="020F0704030504030204" pitchFamily="34" charset="77"/>
              </a:rPr>
              <a:t> a </a:t>
            </a:r>
            <a:r>
              <a:rPr lang="en-US" sz="4000" b="0" i="0" dirty="0" err="1">
                <a:solidFill>
                  <a:srgbClr val="FF0000"/>
                </a:solidFill>
                <a:effectLst/>
                <a:latin typeface="Arial Rounded MT Bold" panose="020F0704030504030204" pitchFamily="34" charset="77"/>
              </a:rPr>
              <a:t>nèt</a:t>
            </a:r>
            <a:r>
              <a:rPr lang="en-US" sz="4000" b="0" i="0" dirty="0">
                <a:solidFill>
                  <a:srgbClr val="FF0000"/>
                </a:solidFill>
                <a:effectLst/>
                <a:latin typeface="Arial Rounded MT Bold" panose="020F0704030504030204" pitchFamily="34" charset="77"/>
              </a:rPr>
              <a:t>.</a:t>
            </a:r>
          </a:p>
          <a:p>
            <a:pPr algn="just"/>
            <a:endParaRPr lang="en-US" sz="4000" dirty="0">
              <a:solidFill>
                <a:schemeClr val="bg1"/>
              </a:solidFill>
              <a:latin typeface="Arial Rounded MT Bold" pitchFamily="34" charset="0"/>
            </a:endParaRPr>
          </a:p>
        </p:txBody>
      </p:sp>
    </p:spTree>
    <p:extLst>
      <p:ext uri="{BB962C8B-B14F-4D97-AF65-F5344CB8AC3E}">
        <p14:creationId xmlns="" xmlns:p14="http://schemas.microsoft.com/office/powerpoint/2010/main" val="234262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a:bodyPr>
          <a:lstStyle/>
          <a:p>
            <a:pPr algn="just"/>
            <a:r>
              <a:rPr lang="en-US" sz="4000" b="1" i="0" baseline="30000" dirty="0">
                <a:solidFill>
                  <a:srgbClr val="FF0000"/>
                </a:solidFill>
                <a:effectLst/>
                <a:latin typeface="Arial Rounded MT Bold" panose="020F0704030504030204" pitchFamily="34" charset="77"/>
              </a:rPr>
              <a:t>11</a:t>
            </a:r>
            <a:r>
              <a:rPr lang="en-US" sz="4000" b="1" i="0" baseline="3000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Mwen</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te</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vle</a:t>
            </a:r>
            <a:r>
              <a:rPr lang="en-US" sz="4000" b="0" i="0" dirty="0">
                <a:solidFill>
                  <a:srgbClr val="0000FF"/>
                </a:solidFill>
                <a:effectLst/>
                <a:latin typeface="Arial Rounded MT Bold" panose="020F0704030504030204" pitchFamily="34" charset="77"/>
              </a:rPr>
              <a:t> di </a:t>
            </a:r>
            <a:r>
              <a:rPr lang="en-US" sz="4000" b="0" i="0" dirty="0" err="1">
                <a:solidFill>
                  <a:srgbClr val="0000FF"/>
                </a:solidFill>
                <a:effectLst/>
                <a:latin typeface="Arial Rounded MT Bold" panose="020F0704030504030204" pitchFamily="34" charset="77"/>
              </a:rPr>
              <a:t>pou</a:t>
            </a:r>
            <a:r>
              <a:rPr lang="en-US" sz="4000" b="0" i="0" dirty="0">
                <a:solidFill>
                  <a:srgbClr val="0000FF"/>
                </a:solidFill>
                <a:effectLst/>
                <a:latin typeface="Arial Rounded MT Bold" panose="020F0704030504030204" pitchFamily="34" charset="77"/>
              </a:rPr>
              <a:t> n' pa </a:t>
            </a:r>
            <a:r>
              <a:rPr lang="en-US" sz="4000" b="0" i="0" dirty="0" err="1">
                <a:solidFill>
                  <a:srgbClr val="0000FF"/>
                </a:solidFill>
                <a:effectLst/>
                <a:latin typeface="Arial Rounded MT Bold" panose="020F0704030504030204" pitchFamily="34" charset="77"/>
              </a:rPr>
              <a:t>mele</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ak</a:t>
            </a:r>
            <a:r>
              <a:rPr lang="en-US" sz="4000" b="0" i="0" dirty="0">
                <a:solidFill>
                  <a:srgbClr val="0000FF"/>
                </a:solidFill>
                <a:effectLst/>
                <a:latin typeface="Arial Rounded MT Bold" panose="020F0704030504030204" pitchFamily="34" charset="77"/>
              </a:rPr>
              <a:t> yon </a:t>
            </a:r>
            <a:r>
              <a:rPr lang="en-US" sz="4000" b="0" i="0" dirty="0" err="1">
                <a:solidFill>
                  <a:srgbClr val="0000FF"/>
                </a:solidFill>
                <a:effectLst/>
                <a:latin typeface="Arial Rounded MT Bold" panose="020F0704030504030204" pitchFamily="34" charset="77"/>
              </a:rPr>
              <a:t>nonm</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ki</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swadizan</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frè</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nou</a:t>
            </a:r>
            <a:r>
              <a:rPr lang="en-US" sz="4000" b="0" i="0" dirty="0">
                <a:solidFill>
                  <a:srgbClr val="0000FF"/>
                </a:solidFill>
                <a:effectLst/>
                <a:latin typeface="Arial Rounded MT Bold" panose="020F0704030504030204" pitchFamily="34" charset="77"/>
              </a:rPr>
              <a:t> nan Kris la, men </a:t>
            </a:r>
            <a:r>
              <a:rPr lang="en-US" sz="4000" b="0" i="0" dirty="0" err="1">
                <a:solidFill>
                  <a:srgbClr val="0000FF"/>
                </a:solidFill>
                <a:effectLst/>
                <a:latin typeface="Arial Rounded MT Bold" panose="020F0704030504030204" pitchFamily="34" charset="77"/>
              </a:rPr>
              <a:t>k'ap</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viv</a:t>
            </a:r>
            <a:r>
              <a:rPr lang="en-US" sz="4000" b="0" i="0" dirty="0">
                <a:solidFill>
                  <a:srgbClr val="0000FF"/>
                </a:solidFill>
                <a:effectLst/>
                <a:latin typeface="Arial Rounded MT Bold" panose="020F0704030504030204" pitchFamily="34" charset="77"/>
              </a:rPr>
              <a:t> nan </a:t>
            </a:r>
            <a:r>
              <a:rPr lang="en-US" sz="4000" b="0" i="0" dirty="0" err="1">
                <a:solidFill>
                  <a:srgbClr val="0000FF"/>
                </a:solidFill>
                <a:effectLst/>
                <a:latin typeface="Arial Rounded MT Bold" panose="020F0704030504030204" pitchFamily="34" charset="77"/>
              </a:rPr>
              <a:t>dezòd</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ki</a:t>
            </a:r>
            <a:r>
              <a:rPr lang="en-US" sz="4000" b="0" i="0" dirty="0">
                <a:solidFill>
                  <a:srgbClr val="0000FF"/>
                </a:solidFill>
                <a:effectLst/>
                <a:latin typeface="Arial Rounded MT Bold" panose="020F0704030504030204" pitchFamily="34" charset="77"/>
              </a:rPr>
              <a:t> gen </a:t>
            </a:r>
            <a:r>
              <a:rPr lang="en-US" sz="4000" b="0" i="0" dirty="0" err="1">
                <a:solidFill>
                  <a:srgbClr val="0000FF"/>
                </a:solidFill>
                <a:effectLst/>
                <a:latin typeface="Arial Rounded MT Bold" panose="020F0704030504030204" pitchFamily="34" charset="77"/>
              </a:rPr>
              <a:t>lanvi</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plen</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kè</a:t>
            </a:r>
            <a:r>
              <a:rPr lang="en-US" sz="4000" b="0" i="0" dirty="0">
                <a:solidFill>
                  <a:srgbClr val="0000FF"/>
                </a:solidFill>
                <a:effectLst/>
                <a:latin typeface="Arial Rounded MT Bold" panose="020F0704030504030204" pitchFamily="34" charset="77"/>
              </a:rPr>
              <a:t> l', </a:t>
            </a:r>
            <a:r>
              <a:rPr lang="en-US" sz="4000" b="0" i="0" dirty="0" err="1">
                <a:solidFill>
                  <a:srgbClr val="0000FF"/>
                </a:solidFill>
                <a:effectLst/>
                <a:latin typeface="Arial Rounded MT Bold" panose="020F0704030504030204" pitchFamily="34" charset="77"/>
              </a:rPr>
              <a:t>k'ap</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sèvi</a:t>
            </a:r>
            <a:r>
              <a:rPr lang="en-US" sz="4000" b="0" i="0" dirty="0">
                <a:solidFill>
                  <a:srgbClr val="0000FF"/>
                </a:solidFill>
                <a:effectLst/>
                <a:latin typeface="Arial Rounded MT Bold" panose="020F0704030504030204" pitchFamily="34" charset="77"/>
              </a:rPr>
              <a:t> </a:t>
            </a:r>
            <a:r>
              <a:rPr lang="en-US" sz="4000" b="0" i="0" dirty="0" err="1">
                <a:solidFill>
                  <a:srgbClr val="0000FF"/>
                </a:solidFill>
                <a:effectLst/>
                <a:latin typeface="Arial Rounded MT Bold" panose="020F0704030504030204" pitchFamily="34" charset="77"/>
              </a:rPr>
              <a:t>zidòl</a:t>
            </a:r>
            <a:r>
              <a:rPr lang="en-US" sz="4000" b="0" i="0" dirty="0">
                <a:solidFill>
                  <a:srgbClr val="0000FF"/>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k'ap</a:t>
            </a:r>
            <a:r>
              <a:rPr lang="en-US" sz="4000" b="0" i="0" dirty="0">
                <a:solidFill>
                  <a:srgbClr val="FF0000"/>
                </a:solidFill>
                <a:effectLst/>
                <a:latin typeface="Arial Rounded MT Bold" panose="020F0704030504030204" pitchFamily="34" charset="77"/>
              </a:rPr>
              <a:t> pale </a:t>
            </a:r>
            <a:r>
              <a:rPr lang="en-US" sz="4000" b="0" i="0" dirty="0" err="1">
                <a:solidFill>
                  <a:srgbClr val="FF0000"/>
                </a:solidFill>
                <a:effectLst/>
                <a:latin typeface="Arial Rounded MT Bold" panose="020F0704030504030204" pitchFamily="34" charset="77"/>
              </a:rPr>
              <a:t>moun</a:t>
            </a:r>
            <a:r>
              <a:rPr lang="en-US" sz="4000" b="0" i="0" dirty="0">
                <a:solidFill>
                  <a:srgbClr val="FF0000"/>
                </a:solidFill>
                <a:effectLst/>
                <a:latin typeface="Arial Rounded MT Bold" panose="020F0704030504030204" pitchFamily="34" charset="77"/>
              </a:rPr>
              <a:t> mal, </a:t>
            </a:r>
            <a:r>
              <a:rPr lang="en-US" sz="4000" b="0" i="0" dirty="0" err="1">
                <a:solidFill>
                  <a:srgbClr val="FF0000"/>
                </a:solidFill>
                <a:effectLst/>
                <a:latin typeface="Arial Rounded MT Bold" panose="020F0704030504030204" pitchFamily="34" charset="77"/>
              </a:rPr>
              <a:t>ki</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tafyatè</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osinon</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ki</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vòlò</a:t>
            </a:r>
            <a:r>
              <a:rPr lang="en-US" sz="4000" b="0" i="0" dirty="0">
                <a:solidFill>
                  <a:srgbClr val="FF0000"/>
                </a:solidFill>
                <a:effectLst/>
                <a:latin typeface="Arial Rounded MT Bold" panose="020F0704030504030204" pitchFamily="34" charset="77"/>
              </a:rPr>
              <a:t>. </a:t>
            </a:r>
          </a:p>
          <a:p>
            <a:pPr algn="just"/>
            <a:r>
              <a:rPr lang="en-US" sz="4000" dirty="0">
                <a:solidFill>
                  <a:srgbClr val="0000FF"/>
                </a:solidFill>
                <a:latin typeface="Arial Rounded MT Bold" panose="020F0704030504030204" pitchFamily="34" charset="77"/>
              </a:rPr>
              <a:t>11b</a:t>
            </a:r>
            <a:r>
              <a:rPr lang="en-US" sz="4000" dirty="0">
                <a:solidFill>
                  <a:srgbClr val="FF0000"/>
                </a:solidFill>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Nou</a:t>
            </a:r>
            <a:r>
              <a:rPr lang="en-US" sz="4000" b="0" i="0" dirty="0">
                <a:solidFill>
                  <a:srgbClr val="FF0000"/>
                </a:solidFill>
                <a:effectLst/>
                <a:latin typeface="Arial Rounded MT Bold" panose="020F0704030504030204" pitchFamily="34" charset="77"/>
              </a:rPr>
              <a:t> pa </a:t>
            </a:r>
            <a:r>
              <a:rPr lang="en-US" sz="4000" b="0" i="0" dirty="0" err="1">
                <a:solidFill>
                  <a:srgbClr val="FF0000"/>
                </a:solidFill>
                <a:effectLst/>
                <a:latin typeface="Arial Rounded MT Bold" panose="020F0704030504030204" pitchFamily="34" charset="77"/>
              </a:rPr>
              <a:t>dwe</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menm</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chita</a:t>
            </a:r>
            <a:r>
              <a:rPr lang="en-US" sz="4000" b="0" i="0" dirty="0">
                <a:solidFill>
                  <a:srgbClr val="FF0000"/>
                </a:solidFill>
                <a:effectLst/>
                <a:latin typeface="Arial Rounded MT Bold" panose="020F0704030504030204" pitchFamily="34" charset="77"/>
              </a:rPr>
              <a:t> sou </a:t>
            </a:r>
            <a:r>
              <a:rPr lang="en-US" sz="4000" b="0" i="0" dirty="0" err="1">
                <a:solidFill>
                  <a:srgbClr val="FF0000"/>
                </a:solidFill>
                <a:effectLst/>
                <a:latin typeface="Arial Rounded MT Bold" panose="020F0704030504030204" pitchFamily="34" charset="77"/>
              </a:rPr>
              <a:t>menm</a:t>
            </a:r>
            <a:r>
              <a:rPr lang="en-US" sz="4000" b="0" i="0" dirty="0">
                <a:solidFill>
                  <a:srgbClr val="FF0000"/>
                </a:solidFill>
                <a:effectLst/>
                <a:latin typeface="Arial Rounded MT Bold" panose="020F0704030504030204" pitchFamily="34" charset="77"/>
              </a:rPr>
              <a:t> tab </a:t>
            </a:r>
            <a:r>
              <a:rPr lang="en-US" sz="4000" b="0" i="0" dirty="0" err="1">
                <a:solidFill>
                  <a:srgbClr val="FF0000"/>
                </a:solidFill>
                <a:effectLst/>
                <a:latin typeface="Arial Rounded MT Bold" panose="020F0704030504030204" pitchFamily="34" charset="77"/>
              </a:rPr>
              <a:t>pou</a:t>
            </a:r>
            <a:r>
              <a:rPr lang="en-US" sz="4000" b="0" i="0" dirty="0">
                <a:solidFill>
                  <a:srgbClr val="FF0000"/>
                </a:solidFill>
                <a:effectLst/>
                <a:latin typeface="Arial Rounded MT Bold" panose="020F0704030504030204" pitchFamily="34" charset="77"/>
              </a:rPr>
              <a:t> n' </a:t>
            </a:r>
            <a:r>
              <a:rPr lang="en-US" sz="4000" b="0" i="0" dirty="0" err="1">
                <a:solidFill>
                  <a:srgbClr val="FF0000"/>
                </a:solidFill>
                <a:effectLst/>
                <a:latin typeface="Arial Rounded MT Bold" panose="020F0704030504030204" pitchFamily="34" charset="77"/>
              </a:rPr>
              <a:t>manje</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ak</a:t>
            </a:r>
            <a:r>
              <a:rPr lang="en-US" sz="4000" b="0" i="0" dirty="0">
                <a:solidFill>
                  <a:srgbClr val="FF0000"/>
                </a:solidFill>
                <a:effectLst/>
                <a:latin typeface="Arial Rounded MT Bold" panose="020F0704030504030204" pitchFamily="34" charset="77"/>
              </a:rPr>
              <a:t> yon </a:t>
            </a:r>
            <a:r>
              <a:rPr lang="en-US" sz="4000" b="0" i="0" dirty="0" err="1">
                <a:solidFill>
                  <a:srgbClr val="FF0000"/>
                </a:solidFill>
                <a:effectLst/>
                <a:latin typeface="Arial Rounded MT Bold" panose="020F0704030504030204" pitchFamily="34" charset="77"/>
              </a:rPr>
              <a:t>nonm</a:t>
            </a:r>
            <a:r>
              <a:rPr lang="en-US" sz="4000" b="0" i="0" dirty="0">
                <a:solidFill>
                  <a:srgbClr val="FF0000"/>
                </a:solidFill>
                <a:effectLst/>
                <a:latin typeface="Arial Rounded MT Bold" panose="020F0704030504030204" pitchFamily="34" charset="77"/>
              </a:rPr>
              <a:t> </a:t>
            </a:r>
            <a:r>
              <a:rPr lang="en-US" sz="4000" b="0" i="0" dirty="0" err="1">
                <a:solidFill>
                  <a:srgbClr val="FF0000"/>
                </a:solidFill>
                <a:effectLst/>
                <a:latin typeface="Arial Rounded MT Bold" panose="020F0704030504030204" pitchFamily="34" charset="77"/>
              </a:rPr>
              <a:t>konsa</a:t>
            </a:r>
            <a:r>
              <a:rPr lang="en-US" sz="4000" b="0" i="0" dirty="0">
                <a:solidFill>
                  <a:srgbClr val="FF0000"/>
                </a:solidFill>
                <a:effectLst/>
                <a:latin typeface="Arial Rounded MT Bold" panose="020F0704030504030204" pitchFamily="34" charset="77"/>
              </a:rPr>
              <a:t>.</a:t>
            </a:r>
          </a:p>
          <a:p>
            <a:pPr algn="just"/>
            <a:endParaRPr lang="en-US" sz="4000" dirty="0">
              <a:solidFill>
                <a:schemeClr val="bg1"/>
              </a:solidFill>
              <a:latin typeface="Arial Rounded MT Bold" pitchFamily="34" charset="0"/>
            </a:endParaRPr>
          </a:p>
        </p:txBody>
      </p:sp>
    </p:spTree>
    <p:extLst>
      <p:ext uri="{BB962C8B-B14F-4D97-AF65-F5344CB8AC3E}">
        <p14:creationId xmlns="" xmlns:p14="http://schemas.microsoft.com/office/powerpoint/2010/main" val="3506322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a:bodyPr>
          <a:lstStyle/>
          <a:p>
            <a:pPr algn="just"/>
            <a:r>
              <a:rPr lang="en-US" sz="4400" b="1" i="0" baseline="30000" dirty="0">
                <a:solidFill>
                  <a:srgbClr val="0000FF"/>
                </a:solidFill>
                <a:effectLst/>
                <a:latin typeface="Arial Rounded MT Bold" panose="020F0704030504030204" pitchFamily="34" charset="77"/>
              </a:rPr>
              <a:t>12 </a:t>
            </a:r>
            <a:r>
              <a:rPr lang="en-US" sz="4400" b="0" i="0" dirty="0" err="1">
                <a:solidFill>
                  <a:srgbClr val="0000FF"/>
                </a:solidFill>
                <a:effectLst/>
                <a:latin typeface="Arial Rounded MT Bold" panose="020F0704030504030204" pitchFamily="34" charset="77"/>
              </a:rPr>
              <a:t>Zafè</a:t>
            </a:r>
            <a:r>
              <a:rPr lang="en-US" sz="4400" b="0" i="0" dirty="0">
                <a:solidFill>
                  <a:srgbClr val="0000FF"/>
                </a:solidFill>
                <a:effectLst/>
                <a:latin typeface="Arial Rounded MT Bold" panose="020F0704030504030204" pitchFamily="34" charset="77"/>
              </a:rPr>
              <a:t> </a:t>
            </a:r>
            <a:r>
              <a:rPr lang="en-US" sz="4400" b="0" i="0" dirty="0" err="1">
                <a:solidFill>
                  <a:srgbClr val="0000FF"/>
                </a:solidFill>
                <a:effectLst/>
                <a:latin typeface="Arial Rounded MT Bold" panose="020F0704030504030204" pitchFamily="34" charset="77"/>
              </a:rPr>
              <a:t>moun</a:t>
            </a:r>
            <a:r>
              <a:rPr lang="en-US" sz="4400" b="0" i="0" dirty="0">
                <a:solidFill>
                  <a:srgbClr val="0000FF"/>
                </a:solidFill>
                <a:effectLst/>
                <a:latin typeface="Arial Rounded MT Bold" panose="020F0704030504030204" pitchFamily="34" charset="77"/>
              </a:rPr>
              <a:t> </a:t>
            </a:r>
            <a:r>
              <a:rPr lang="en-US" sz="4400" b="0" i="0" dirty="0" err="1">
                <a:solidFill>
                  <a:srgbClr val="0000FF"/>
                </a:solidFill>
                <a:effectLst/>
                <a:latin typeface="Arial Rounded MT Bold" panose="020F0704030504030204" pitchFamily="34" charset="77"/>
              </a:rPr>
              <a:t>deyò</a:t>
            </a:r>
            <a:r>
              <a:rPr lang="en-US" sz="4400" b="0" i="0" dirty="0">
                <a:solidFill>
                  <a:srgbClr val="0000FF"/>
                </a:solidFill>
                <a:effectLst/>
                <a:latin typeface="Arial Rounded MT Bold" panose="020F0704030504030204" pitchFamily="34" charset="77"/>
              </a:rPr>
              <a:t> pa </a:t>
            </a:r>
            <a:r>
              <a:rPr lang="en-US" sz="4400" b="0" i="0" dirty="0" err="1">
                <a:solidFill>
                  <a:srgbClr val="0000FF"/>
                </a:solidFill>
                <a:effectLst/>
                <a:latin typeface="Arial Rounded MT Bold" panose="020F0704030504030204" pitchFamily="34" charset="77"/>
              </a:rPr>
              <a:t>gade</a:t>
            </a:r>
            <a:r>
              <a:rPr lang="en-US" sz="4400" b="0" i="0" dirty="0">
                <a:solidFill>
                  <a:srgbClr val="0000FF"/>
                </a:solidFill>
                <a:effectLst/>
                <a:latin typeface="Arial Rounded MT Bold" panose="020F0704030504030204" pitchFamily="34" charset="77"/>
              </a:rPr>
              <a:t> m', </a:t>
            </a:r>
            <a:r>
              <a:rPr lang="en-US" sz="4400" b="0" i="0" dirty="0" err="1">
                <a:solidFill>
                  <a:srgbClr val="0000FF"/>
                </a:solidFill>
                <a:effectLst/>
                <a:latin typeface="Arial Rounded MT Bold" panose="020F0704030504030204" pitchFamily="34" charset="77"/>
              </a:rPr>
              <a:t>mwen</a:t>
            </a:r>
            <a:r>
              <a:rPr lang="en-US" sz="4400" b="0" i="0" dirty="0">
                <a:solidFill>
                  <a:srgbClr val="0000FF"/>
                </a:solidFill>
                <a:effectLst/>
                <a:latin typeface="Arial Rounded MT Bold" panose="020F0704030504030204" pitchFamily="34" charset="77"/>
              </a:rPr>
              <a:t> pa gen </a:t>
            </a:r>
            <a:r>
              <a:rPr lang="en-US" sz="4400" b="0" i="0" dirty="0" err="1">
                <a:solidFill>
                  <a:srgbClr val="0000FF"/>
                </a:solidFill>
                <a:effectLst/>
                <a:latin typeface="Arial Rounded MT Bold" panose="020F0704030504030204" pitchFamily="34" charset="77"/>
              </a:rPr>
              <a:t>dwa</a:t>
            </a:r>
            <a:r>
              <a:rPr lang="en-US" sz="4400" b="0" i="0" dirty="0">
                <a:solidFill>
                  <a:srgbClr val="0000FF"/>
                </a:solidFill>
                <a:effectLst/>
                <a:latin typeface="Arial Rounded MT Bold" panose="020F0704030504030204" pitchFamily="34" charset="77"/>
              </a:rPr>
              <a:t> </a:t>
            </a:r>
            <a:r>
              <a:rPr lang="en-US" sz="4400" b="0" i="0" dirty="0" err="1">
                <a:solidFill>
                  <a:srgbClr val="0000FF"/>
                </a:solidFill>
                <a:effectLst/>
                <a:latin typeface="Arial Rounded MT Bold" panose="020F0704030504030204" pitchFamily="34" charset="77"/>
              </a:rPr>
              <a:t>jije</a:t>
            </a:r>
            <a:r>
              <a:rPr lang="en-US" sz="4400" b="0" i="0" dirty="0">
                <a:solidFill>
                  <a:srgbClr val="0000FF"/>
                </a:solidFill>
                <a:effectLst/>
                <a:latin typeface="Arial Rounded MT Bold" panose="020F0704030504030204" pitchFamily="34" charset="77"/>
              </a:rPr>
              <a:t> </a:t>
            </a:r>
            <a:r>
              <a:rPr lang="en-US" sz="4400" b="0" i="0" dirty="0" err="1">
                <a:solidFill>
                  <a:srgbClr val="0000FF"/>
                </a:solidFill>
                <a:effectLst/>
                <a:latin typeface="Arial Rounded MT Bold" panose="020F0704030504030204" pitchFamily="34" charset="77"/>
              </a:rPr>
              <a:t>yo</a:t>
            </a:r>
            <a:r>
              <a:rPr lang="en-US" sz="4400" b="0" i="0" dirty="0">
                <a:solidFill>
                  <a:srgbClr val="0000FF"/>
                </a:solidFill>
                <a:effectLst/>
                <a:latin typeface="Arial Rounded MT Bold" panose="020F0704030504030204" pitchFamily="34" charset="77"/>
              </a:rPr>
              <a:t>. Se </a:t>
            </a:r>
            <a:r>
              <a:rPr lang="en-US" sz="4400" b="0" i="0" dirty="0" err="1">
                <a:solidFill>
                  <a:srgbClr val="0000FF"/>
                </a:solidFill>
                <a:effectLst/>
                <a:latin typeface="Arial Rounded MT Bold" panose="020F0704030504030204" pitchFamily="34" charset="77"/>
              </a:rPr>
              <a:t>Bondye</a:t>
            </a:r>
            <a:r>
              <a:rPr lang="en-US" sz="4400" b="0" i="0" dirty="0">
                <a:solidFill>
                  <a:srgbClr val="0000FF"/>
                </a:solidFill>
                <a:effectLst/>
                <a:latin typeface="Arial Rounded MT Bold" panose="020F0704030504030204" pitchFamily="34" charset="77"/>
              </a:rPr>
              <a:t> </a:t>
            </a:r>
            <a:r>
              <a:rPr lang="en-US" sz="4400" b="0" i="0" dirty="0" err="1">
                <a:solidFill>
                  <a:srgbClr val="0000FF"/>
                </a:solidFill>
                <a:effectLst/>
                <a:latin typeface="Arial Rounded MT Bold" panose="020F0704030504030204" pitchFamily="34" charset="77"/>
              </a:rPr>
              <a:t>ki</a:t>
            </a:r>
            <a:r>
              <a:rPr lang="en-US" sz="4400" b="0" i="0" dirty="0">
                <a:solidFill>
                  <a:srgbClr val="0000FF"/>
                </a:solidFill>
                <a:effectLst/>
                <a:latin typeface="Arial Rounded MT Bold" panose="020F0704030504030204" pitchFamily="34" charset="77"/>
              </a:rPr>
              <a:t> </a:t>
            </a:r>
            <a:r>
              <a:rPr lang="en-US" sz="4400" b="0" i="0" dirty="0" err="1">
                <a:solidFill>
                  <a:srgbClr val="0000FF"/>
                </a:solidFill>
                <a:effectLst/>
                <a:latin typeface="Arial Rounded MT Bold" panose="020F0704030504030204" pitchFamily="34" charset="77"/>
              </a:rPr>
              <a:t>va</a:t>
            </a:r>
            <a:r>
              <a:rPr lang="en-US" sz="4400" b="0" i="0" dirty="0">
                <a:solidFill>
                  <a:srgbClr val="0000FF"/>
                </a:solidFill>
                <a:effectLst/>
                <a:latin typeface="Arial Rounded MT Bold" panose="020F0704030504030204" pitchFamily="34" charset="77"/>
              </a:rPr>
              <a:t> </a:t>
            </a:r>
            <a:r>
              <a:rPr lang="en-US" sz="4400" b="0" i="0" dirty="0" err="1">
                <a:solidFill>
                  <a:srgbClr val="0000FF"/>
                </a:solidFill>
                <a:effectLst/>
                <a:latin typeface="Arial Rounded MT Bold" panose="020F0704030504030204" pitchFamily="34" charset="77"/>
              </a:rPr>
              <a:t>jije</a:t>
            </a:r>
            <a:r>
              <a:rPr lang="en-US" sz="4400" b="0" i="0" dirty="0">
                <a:solidFill>
                  <a:srgbClr val="0000FF"/>
                </a:solidFill>
                <a:effectLst/>
                <a:latin typeface="Arial Rounded MT Bold" panose="020F0704030504030204" pitchFamily="34" charset="77"/>
              </a:rPr>
              <a:t> </a:t>
            </a:r>
            <a:r>
              <a:rPr lang="en-US" sz="4400" b="0" i="0" dirty="0" err="1">
                <a:solidFill>
                  <a:srgbClr val="0000FF"/>
                </a:solidFill>
                <a:effectLst/>
                <a:latin typeface="Arial Rounded MT Bold" panose="020F0704030504030204" pitchFamily="34" charset="77"/>
              </a:rPr>
              <a:t>yo</a:t>
            </a:r>
            <a:r>
              <a:rPr lang="en-US" sz="4400" b="0" i="0" dirty="0">
                <a:solidFill>
                  <a:srgbClr val="0000FF"/>
                </a:solidFill>
                <a:effectLst/>
                <a:latin typeface="Arial Rounded MT Bold" panose="020F0704030504030204" pitchFamily="34" charset="77"/>
              </a:rPr>
              <a:t>.</a:t>
            </a:r>
          </a:p>
          <a:p>
            <a:pPr algn="just"/>
            <a:r>
              <a:rPr lang="en-US" sz="4400" b="1" i="0" baseline="30000" dirty="0">
                <a:solidFill>
                  <a:srgbClr val="FF0000"/>
                </a:solidFill>
                <a:effectLst/>
                <a:latin typeface="Arial Rounded MT Bold" panose="020F0704030504030204" pitchFamily="34" charset="77"/>
              </a:rPr>
              <a:t>13 </a:t>
            </a:r>
            <a:r>
              <a:rPr lang="en-US" sz="4400" b="0" i="0" dirty="0">
                <a:solidFill>
                  <a:srgbClr val="FF0000"/>
                </a:solidFill>
                <a:effectLst/>
                <a:latin typeface="Arial Rounded MT Bold" panose="020F0704030504030204" pitchFamily="34" charset="77"/>
              </a:rPr>
              <a:t>Men, </a:t>
            </a:r>
            <a:r>
              <a:rPr lang="en-US" sz="4400" b="0" i="0" dirty="0" err="1">
                <a:solidFill>
                  <a:srgbClr val="FF0000"/>
                </a:solidFill>
                <a:effectLst/>
                <a:latin typeface="Arial Rounded MT Bold" panose="020F0704030504030204" pitchFamily="34" charset="77"/>
              </a:rPr>
              <a:t>èske</a:t>
            </a:r>
            <a:r>
              <a:rPr lang="en-US" sz="4400" b="0" i="0" dirty="0">
                <a:solidFill>
                  <a:srgbClr val="FF0000"/>
                </a:solidFill>
                <a:effectLst/>
                <a:latin typeface="Arial Rounded MT Bold" panose="020F0704030504030204" pitchFamily="34" charset="77"/>
              </a:rPr>
              <a:t> se pa </a:t>
            </a:r>
            <a:r>
              <a:rPr lang="en-US" sz="4400" b="0" i="0" dirty="0" err="1">
                <a:solidFill>
                  <a:srgbClr val="FF0000"/>
                </a:solidFill>
                <a:effectLst/>
                <a:latin typeface="Arial Rounded MT Bold" panose="020F0704030504030204" pitchFamily="34" charset="77"/>
              </a:rPr>
              <a:t>devwa</a:t>
            </a:r>
            <a:r>
              <a:rPr lang="en-US" sz="4400" b="0" i="0" dirty="0">
                <a:solidFill>
                  <a:srgbClr val="FF0000"/>
                </a:solidFill>
                <a:effectLst/>
                <a:latin typeface="Arial Rounded MT Bold" panose="020F0704030504030204" pitchFamily="34" charset="77"/>
              </a:rPr>
              <a:t> </a:t>
            </a:r>
            <a:r>
              <a:rPr lang="en-US" sz="4400" b="0" i="0" dirty="0" err="1">
                <a:solidFill>
                  <a:srgbClr val="FF0000"/>
                </a:solidFill>
                <a:effectLst/>
                <a:latin typeface="Arial Rounded MT Bold" panose="020F0704030504030204" pitchFamily="34" charset="77"/>
              </a:rPr>
              <a:t>nou</a:t>
            </a:r>
            <a:r>
              <a:rPr lang="en-US" sz="4400" b="0" i="0" dirty="0">
                <a:solidFill>
                  <a:srgbClr val="FF0000"/>
                </a:solidFill>
                <a:effectLst/>
                <a:latin typeface="Arial Rounded MT Bold" panose="020F0704030504030204" pitchFamily="34" charset="77"/>
              </a:rPr>
              <a:t> </a:t>
            </a:r>
            <a:r>
              <a:rPr lang="en-US" sz="4400" b="0" i="0" dirty="0" err="1">
                <a:solidFill>
                  <a:srgbClr val="FF0000"/>
                </a:solidFill>
                <a:effectLst/>
                <a:latin typeface="Arial Rounded MT Bold" panose="020F0704030504030204" pitchFamily="34" charset="77"/>
              </a:rPr>
              <a:t>pou</a:t>
            </a:r>
            <a:r>
              <a:rPr lang="en-US" sz="4400" b="0" i="0" dirty="0">
                <a:solidFill>
                  <a:srgbClr val="FF0000"/>
                </a:solidFill>
                <a:effectLst/>
                <a:latin typeface="Arial Rounded MT Bold" panose="020F0704030504030204" pitchFamily="34" charset="77"/>
              </a:rPr>
              <a:t> n' </a:t>
            </a:r>
            <a:r>
              <a:rPr lang="en-US" sz="4400" b="0" i="0" dirty="0" err="1">
                <a:solidFill>
                  <a:srgbClr val="FF0000"/>
                </a:solidFill>
                <a:effectLst/>
                <a:latin typeface="Arial Rounded MT Bold" panose="020F0704030504030204" pitchFamily="34" charset="77"/>
              </a:rPr>
              <a:t>jije</a:t>
            </a:r>
            <a:r>
              <a:rPr lang="en-US" sz="4400" b="0" i="0" dirty="0">
                <a:solidFill>
                  <a:srgbClr val="FF0000"/>
                </a:solidFill>
                <a:effectLst/>
                <a:latin typeface="Arial Rounded MT Bold" panose="020F0704030504030204" pitchFamily="34" charset="77"/>
              </a:rPr>
              <a:t> </a:t>
            </a:r>
            <a:r>
              <a:rPr lang="en-US" sz="4400" b="0" i="0" dirty="0" err="1">
                <a:solidFill>
                  <a:srgbClr val="FF0000"/>
                </a:solidFill>
                <a:effectLst/>
                <a:latin typeface="Arial Rounded MT Bold" panose="020F0704030504030204" pitchFamily="34" charset="77"/>
              </a:rPr>
              <a:t>moun</a:t>
            </a:r>
            <a:r>
              <a:rPr lang="en-US" sz="4400" b="0" i="0" dirty="0">
                <a:solidFill>
                  <a:srgbClr val="FF0000"/>
                </a:solidFill>
                <a:effectLst/>
                <a:latin typeface="Arial Rounded MT Bold" panose="020F0704030504030204" pitchFamily="34" charset="77"/>
              </a:rPr>
              <a:t> </a:t>
            </a:r>
            <a:r>
              <a:rPr lang="en-US" sz="4400" b="0" i="0" dirty="0" err="1">
                <a:solidFill>
                  <a:srgbClr val="FF0000"/>
                </a:solidFill>
                <a:effectLst/>
                <a:latin typeface="Arial Rounded MT Bold" panose="020F0704030504030204" pitchFamily="34" charset="77"/>
              </a:rPr>
              <a:t>ki</a:t>
            </a:r>
            <a:r>
              <a:rPr lang="en-US" sz="4400" b="0" i="0" dirty="0">
                <a:solidFill>
                  <a:srgbClr val="FF0000"/>
                </a:solidFill>
                <a:effectLst/>
                <a:latin typeface="Arial Rounded MT Bold" panose="020F0704030504030204" pitchFamily="34" charset="77"/>
              </a:rPr>
              <a:t> </a:t>
            </a:r>
            <a:r>
              <a:rPr lang="en-US" sz="4400" b="0" i="0" dirty="0" err="1">
                <a:solidFill>
                  <a:srgbClr val="FF0000"/>
                </a:solidFill>
                <a:effectLst/>
                <a:latin typeface="Arial Rounded MT Bold" panose="020F0704030504030204" pitchFamily="34" charset="77"/>
              </a:rPr>
              <a:t>anndan</a:t>
            </a:r>
            <a:r>
              <a:rPr lang="en-US" sz="4400" b="0" i="0" dirty="0">
                <a:solidFill>
                  <a:srgbClr val="FF0000"/>
                </a:solidFill>
                <a:effectLst/>
                <a:latin typeface="Arial Rounded MT Bold" panose="020F0704030504030204" pitchFamily="34" charset="77"/>
              </a:rPr>
              <a:t> </a:t>
            </a:r>
            <a:r>
              <a:rPr lang="en-US" sz="4400" b="0" i="0" dirty="0" err="1">
                <a:solidFill>
                  <a:srgbClr val="FF0000"/>
                </a:solidFill>
                <a:effectLst/>
                <a:latin typeface="Arial Rounded MT Bold" panose="020F0704030504030204" pitchFamily="34" charset="77"/>
              </a:rPr>
              <a:t>yo</a:t>
            </a:r>
            <a:r>
              <a:rPr lang="en-US" sz="4400" b="0" i="0" dirty="0">
                <a:solidFill>
                  <a:srgbClr val="FF0000"/>
                </a:solidFill>
                <a:effectLst/>
                <a:latin typeface="Arial Rounded MT Bold" panose="020F0704030504030204" pitchFamily="34" charset="77"/>
              </a:rPr>
              <a:t>, </a:t>
            </a:r>
            <a:r>
              <a:rPr lang="en-US" sz="4400" b="0" i="0" dirty="0" err="1">
                <a:solidFill>
                  <a:srgbClr val="FF0000"/>
                </a:solidFill>
                <a:effectLst/>
                <a:latin typeface="Arial Rounded MT Bold" panose="020F0704030504030204" pitchFamily="34" charset="77"/>
              </a:rPr>
              <a:t>moun</a:t>
            </a:r>
            <a:r>
              <a:rPr lang="en-US" sz="4400" b="0" i="0" dirty="0">
                <a:solidFill>
                  <a:srgbClr val="FF0000"/>
                </a:solidFill>
                <a:effectLst/>
                <a:latin typeface="Arial Rounded MT Bold" panose="020F0704030504030204" pitchFamily="34" charset="77"/>
              </a:rPr>
              <a:t> </a:t>
            </a:r>
            <a:r>
              <a:rPr lang="en-US" sz="4400" b="0" i="0" dirty="0" err="1">
                <a:solidFill>
                  <a:srgbClr val="FF0000"/>
                </a:solidFill>
                <a:effectLst/>
                <a:latin typeface="Arial Rounded MT Bold" panose="020F0704030504030204" pitchFamily="34" charset="77"/>
              </a:rPr>
              <a:t>ki</a:t>
            </a:r>
            <a:r>
              <a:rPr lang="en-US" sz="4400" b="0" i="0" dirty="0">
                <a:solidFill>
                  <a:srgbClr val="FF0000"/>
                </a:solidFill>
                <a:effectLst/>
                <a:latin typeface="Arial Rounded MT Bold" panose="020F0704030504030204" pitchFamily="34" charset="77"/>
              </a:rPr>
              <a:t> </a:t>
            </a:r>
            <a:r>
              <a:rPr lang="en-US" sz="4400" b="0" i="0" dirty="0" err="1">
                <a:solidFill>
                  <a:srgbClr val="FF0000"/>
                </a:solidFill>
                <a:effectLst/>
                <a:latin typeface="Arial Rounded MT Bold" panose="020F0704030504030204" pitchFamily="34" charset="77"/>
              </a:rPr>
              <a:t>ansanm</a:t>
            </a:r>
            <a:r>
              <a:rPr lang="en-US" sz="4400" b="0" i="0" dirty="0">
                <a:solidFill>
                  <a:srgbClr val="FF0000"/>
                </a:solidFill>
                <a:effectLst/>
                <a:latin typeface="Arial Rounded MT Bold" panose="020F0704030504030204" pitchFamily="34" charset="77"/>
              </a:rPr>
              <a:t> </a:t>
            </a:r>
            <a:r>
              <a:rPr lang="en-US" sz="4400" b="0" i="0" dirty="0" err="1">
                <a:solidFill>
                  <a:srgbClr val="FF0000"/>
                </a:solidFill>
                <a:effectLst/>
                <a:latin typeface="Arial Rounded MT Bold" panose="020F0704030504030204" pitchFamily="34" charset="77"/>
              </a:rPr>
              <a:t>avè</a:t>
            </a:r>
            <a:r>
              <a:rPr lang="en-US" sz="4400" b="0" i="0" dirty="0">
                <a:solidFill>
                  <a:srgbClr val="FF0000"/>
                </a:solidFill>
                <a:effectLst/>
                <a:latin typeface="Arial Rounded MT Bold" panose="020F0704030504030204" pitchFamily="34" charset="77"/>
              </a:rPr>
              <a:t> n' </a:t>
            </a:r>
            <a:r>
              <a:rPr lang="en-US" sz="4400" b="0" i="0" dirty="0" err="1">
                <a:solidFill>
                  <a:srgbClr val="FF0000"/>
                </a:solidFill>
                <a:effectLst/>
                <a:latin typeface="Arial Rounded MT Bold" panose="020F0704030504030204" pitchFamily="34" charset="77"/>
              </a:rPr>
              <a:t>yo</a:t>
            </a:r>
            <a:r>
              <a:rPr lang="en-US" sz="4400" b="0" i="0" dirty="0">
                <a:solidFill>
                  <a:srgbClr val="FF0000"/>
                </a:solidFill>
                <a:effectLst/>
                <a:latin typeface="Arial Rounded MT Bold" panose="020F0704030504030204" pitchFamily="34" charset="77"/>
              </a:rPr>
              <a:t>? </a:t>
            </a:r>
            <a:r>
              <a:rPr lang="en-US" sz="4400" b="0" i="0" dirty="0" err="1">
                <a:solidFill>
                  <a:srgbClr val="FF0000"/>
                </a:solidFill>
                <a:effectLst/>
                <a:latin typeface="Arial Rounded MT Bold" panose="020F0704030504030204" pitchFamily="34" charset="77"/>
              </a:rPr>
              <a:t>Tankou</a:t>
            </a:r>
            <a:r>
              <a:rPr lang="en-US" sz="4400" b="0" i="0" dirty="0">
                <a:solidFill>
                  <a:srgbClr val="FF0000"/>
                </a:solidFill>
                <a:effectLst/>
                <a:latin typeface="Arial Rounded MT Bold" panose="020F0704030504030204" pitchFamily="34" charset="77"/>
              </a:rPr>
              <a:t> </a:t>
            </a:r>
            <a:r>
              <a:rPr lang="en-US" sz="4400" b="0" i="0" dirty="0" err="1">
                <a:solidFill>
                  <a:srgbClr val="FF0000"/>
                </a:solidFill>
                <a:effectLst/>
                <a:latin typeface="Arial Rounded MT Bold" panose="020F0704030504030204" pitchFamily="34" charset="77"/>
              </a:rPr>
              <a:t>yo</a:t>
            </a:r>
            <a:r>
              <a:rPr lang="en-US" sz="4400" b="0" i="0" dirty="0">
                <a:solidFill>
                  <a:srgbClr val="FF0000"/>
                </a:solidFill>
                <a:effectLst/>
                <a:latin typeface="Arial Rounded MT Bold" panose="020F0704030504030204" pitchFamily="34" charset="77"/>
              </a:rPr>
              <a:t> di l' nan Liv la: </a:t>
            </a:r>
            <a:r>
              <a:rPr lang="en-US" sz="4400" b="0" i="0" dirty="0" err="1">
                <a:solidFill>
                  <a:srgbClr val="FF0000"/>
                </a:solidFill>
                <a:effectLst/>
                <a:latin typeface="Arial Rounded MT Bold" panose="020F0704030504030204" pitchFamily="34" charset="77"/>
              </a:rPr>
              <a:t>Wete</a:t>
            </a:r>
            <a:r>
              <a:rPr lang="en-US" sz="4400" b="0" i="0" dirty="0">
                <a:solidFill>
                  <a:srgbClr val="FF0000"/>
                </a:solidFill>
                <a:effectLst/>
                <a:latin typeface="Arial Rounded MT Bold" panose="020F0704030504030204" pitchFamily="34" charset="77"/>
              </a:rPr>
              <a:t> </a:t>
            </a:r>
            <a:r>
              <a:rPr lang="en-US" sz="4400" b="0" i="0" dirty="0" err="1">
                <a:solidFill>
                  <a:srgbClr val="FF0000"/>
                </a:solidFill>
                <a:effectLst/>
                <a:latin typeface="Arial Rounded MT Bold" panose="020F0704030504030204" pitchFamily="34" charset="77"/>
              </a:rPr>
              <a:t>mechan</a:t>
            </a:r>
            <a:r>
              <a:rPr lang="en-US" sz="4400" b="0" i="0" dirty="0">
                <a:solidFill>
                  <a:srgbClr val="FF0000"/>
                </a:solidFill>
                <a:effectLst/>
                <a:latin typeface="Arial Rounded MT Bold" panose="020F0704030504030204" pitchFamily="34" charset="77"/>
              </a:rPr>
              <a:t> an nan </a:t>
            </a:r>
            <a:r>
              <a:rPr lang="en-US" sz="4400" b="0" i="0" dirty="0" err="1">
                <a:solidFill>
                  <a:srgbClr val="FF0000"/>
                </a:solidFill>
                <a:effectLst/>
                <a:latin typeface="Arial Rounded MT Bold" panose="020F0704030504030204" pitchFamily="34" charset="77"/>
              </a:rPr>
              <a:t>mitan</a:t>
            </a:r>
            <a:r>
              <a:rPr lang="en-US" sz="4400" b="0" i="0" dirty="0">
                <a:solidFill>
                  <a:srgbClr val="FF0000"/>
                </a:solidFill>
                <a:effectLst/>
                <a:latin typeface="Arial Rounded MT Bold" panose="020F0704030504030204" pitchFamily="34" charset="77"/>
              </a:rPr>
              <a:t> </a:t>
            </a:r>
            <a:r>
              <a:rPr lang="en-US" sz="4400" b="0" i="0" dirty="0" err="1">
                <a:solidFill>
                  <a:srgbClr val="FF0000"/>
                </a:solidFill>
                <a:effectLst/>
                <a:latin typeface="Arial Rounded MT Bold" panose="020F0704030504030204" pitchFamily="34" charset="77"/>
              </a:rPr>
              <a:t>nou</a:t>
            </a:r>
            <a:r>
              <a:rPr lang="en-US" sz="4400" b="0" i="0" dirty="0">
                <a:solidFill>
                  <a:srgbClr val="FF0000"/>
                </a:solidFill>
                <a:effectLst/>
                <a:latin typeface="Arial Rounded MT Bold" panose="020F0704030504030204" pitchFamily="34" charset="77"/>
              </a:rPr>
              <a:t>.</a:t>
            </a:r>
          </a:p>
          <a:p>
            <a:pPr algn="just"/>
            <a:endParaRPr lang="en-US" sz="4000" dirty="0">
              <a:solidFill>
                <a:schemeClr val="bg1"/>
              </a:solidFill>
              <a:latin typeface="Arial Rounded MT Bold" pitchFamily="34" charset="0"/>
            </a:endParaRPr>
          </a:p>
        </p:txBody>
      </p:sp>
    </p:spTree>
    <p:extLst>
      <p:ext uri="{BB962C8B-B14F-4D97-AF65-F5344CB8AC3E}">
        <p14:creationId xmlns="" xmlns:p14="http://schemas.microsoft.com/office/powerpoint/2010/main" val="3100508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4">
              <a:lumMod val="75000"/>
            </a:schemeClr>
          </a:solidFill>
        </p:spPr>
        <p:txBody>
          <a:bodyPr>
            <a:normAutofit/>
          </a:bodyPr>
          <a:lstStyle/>
          <a:p>
            <a:pPr lvl="0" algn="just"/>
            <a:r>
              <a:rPr lang="fr-FR" sz="4000" dirty="0">
                <a:solidFill>
                  <a:schemeClr val="bg1"/>
                </a:solidFill>
                <a:latin typeface="Arial Rounded MT Bold" pitchFamily="34" charset="0"/>
              </a:rPr>
              <a:t>L’unité des saints réclame la tolérance de certaines indifférences avec nos frères dans la foi et non la tolérance au péché</a:t>
            </a:r>
            <a:r>
              <a:rPr lang="fr-FR" sz="4000" dirty="0" smtClean="0">
                <a:solidFill>
                  <a:schemeClr val="bg1"/>
                </a:solidFill>
                <a:latin typeface="Arial Rounded MT Bold" pitchFamily="34" charset="0"/>
              </a:rPr>
              <a:t>.</a:t>
            </a:r>
          </a:p>
          <a:p>
            <a:pPr lvl="0" algn="just"/>
            <a:r>
              <a:rPr lang="fr-FR" sz="4000" dirty="0" smtClean="0">
                <a:latin typeface="Arial Rounded MT Bold" pitchFamily="34" charset="0"/>
              </a:rPr>
              <a:t>Le péché constitue justement  le point de d’écartement entre ceux qui professent la foi chrétienne.</a:t>
            </a:r>
          </a:p>
          <a:p>
            <a:pPr lvl="0" algn="just"/>
            <a:r>
              <a:rPr lang="fr-FR" sz="4000" dirty="0" smtClean="0">
                <a:solidFill>
                  <a:schemeClr val="bg1"/>
                </a:solidFill>
                <a:latin typeface="Arial Rounded MT Bold" pitchFamily="34" charset="0"/>
              </a:rPr>
              <a:t>L’approche au péché est ce qui distingue les religieux des élus.</a:t>
            </a:r>
            <a:endParaRPr lang="en-US" sz="4000" dirty="0">
              <a:solidFill>
                <a:schemeClr val="bg1"/>
              </a:solidFill>
              <a:latin typeface="Arial Rounded MT Bold" pitchFamily="34" charset="0"/>
            </a:endParaRPr>
          </a:p>
        </p:txBody>
      </p:sp>
    </p:spTree>
    <p:extLst>
      <p:ext uri="{BB962C8B-B14F-4D97-AF65-F5344CB8AC3E}">
        <p14:creationId xmlns="" xmlns:p14="http://schemas.microsoft.com/office/powerpoint/2010/main" val="3295351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4">
              <a:lumMod val="75000"/>
            </a:schemeClr>
          </a:solidFill>
        </p:spPr>
        <p:txBody>
          <a:bodyPr>
            <a:normAutofit/>
          </a:bodyPr>
          <a:lstStyle/>
          <a:p>
            <a:pPr lvl="0" algn="just"/>
            <a:r>
              <a:rPr lang="fr-FR" sz="4000" dirty="0" smtClean="0">
                <a:solidFill>
                  <a:schemeClr val="bg1"/>
                </a:solidFill>
                <a:latin typeface="Arial Rounded MT Bold" pitchFamily="34" charset="0"/>
              </a:rPr>
              <a:t>1Jo 1:6 Si nous disons que nous sommes en communion avec lui, et que nous marchions dans les ténèbres, nous mentons, et nous ne pratiquons pas la vérité. </a:t>
            </a:r>
          </a:p>
          <a:p>
            <a:pPr lvl="0" algn="just"/>
            <a:r>
              <a:rPr lang="fr-FR" sz="4000" dirty="0" smtClean="0">
                <a:latin typeface="Arial Rounded MT Bold" pitchFamily="34" charset="0"/>
              </a:rPr>
              <a:t>1Jo 2:4 Celui qui dit: Je l'ai connu, et qui ne garde pas ses commandements, est un menteur, et la vérité n'est point en lui. </a:t>
            </a:r>
            <a:endParaRPr lang="en-US" sz="4000" dirty="0">
              <a:solidFill>
                <a:schemeClr val="bg1"/>
              </a:solidFill>
              <a:latin typeface="Arial Rounded MT Bold" pitchFamily="34" charset="0"/>
            </a:endParaRPr>
          </a:p>
        </p:txBody>
      </p:sp>
    </p:spTree>
    <p:extLst>
      <p:ext uri="{BB962C8B-B14F-4D97-AF65-F5344CB8AC3E}">
        <p14:creationId xmlns="" xmlns:p14="http://schemas.microsoft.com/office/powerpoint/2010/main" val="3295351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4">
              <a:lumMod val="75000"/>
            </a:schemeClr>
          </a:solidFill>
        </p:spPr>
        <p:txBody>
          <a:bodyPr>
            <a:normAutofit/>
          </a:bodyPr>
          <a:lstStyle/>
          <a:p>
            <a:pPr lvl="0" algn="just"/>
            <a:r>
              <a:rPr lang="fr-FR" sz="4000" dirty="0" err="1" smtClean="0">
                <a:solidFill>
                  <a:schemeClr val="bg1"/>
                </a:solidFill>
                <a:latin typeface="Arial Rounded MT Bold" pitchFamily="34" charset="0"/>
              </a:rPr>
              <a:t>Re</a:t>
            </a:r>
            <a:r>
              <a:rPr lang="fr-FR" sz="4000" dirty="0" smtClean="0">
                <a:solidFill>
                  <a:schemeClr val="bg1"/>
                </a:solidFill>
                <a:latin typeface="Arial Rounded MT Bold" pitchFamily="34" charset="0"/>
              </a:rPr>
              <a:t> 22:14-15 Heureux ceux qui lavent leurs robes, afin d'avoir droit à l'arbre de vie, et d'entrer par les portes dans la ville!</a:t>
            </a:r>
          </a:p>
          <a:p>
            <a:pPr lvl="0" algn="just"/>
            <a:r>
              <a:rPr lang="fr-FR" sz="4000" dirty="0" smtClean="0">
                <a:latin typeface="Arial Rounded MT Bold" pitchFamily="34" charset="0"/>
              </a:rPr>
              <a:t>15 Dehors les chiens, les enchanteurs, les impudiques, les meurtriers, les idolâtres, et quiconque aime et pratique le mensonge!</a:t>
            </a:r>
            <a:endParaRPr lang="en-US" sz="4000" dirty="0">
              <a:solidFill>
                <a:schemeClr val="bg1"/>
              </a:solidFill>
              <a:latin typeface="Arial Rounded MT Bold" pitchFamily="34" charset="0"/>
            </a:endParaRPr>
          </a:p>
        </p:txBody>
      </p:sp>
    </p:spTree>
    <p:extLst>
      <p:ext uri="{BB962C8B-B14F-4D97-AF65-F5344CB8AC3E}">
        <p14:creationId xmlns="" xmlns:p14="http://schemas.microsoft.com/office/powerpoint/2010/main" val="3295351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4">
              <a:lumMod val="75000"/>
            </a:schemeClr>
          </a:solidFill>
        </p:spPr>
        <p:txBody>
          <a:bodyPr>
            <a:normAutofit/>
          </a:bodyPr>
          <a:lstStyle/>
          <a:p>
            <a:pPr lvl="0" algn="just"/>
            <a:r>
              <a:rPr lang="fr-FR" sz="4000" dirty="0" err="1" smtClean="0">
                <a:solidFill>
                  <a:schemeClr val="bg1"/>
                </a:solidFill>
                <a:latin typeface="Arial Rounded MT Bold" pitchFamily="34" charset="0"/>
              </a:rPr>
              <a:t>Re</a:t>
            </a:r>
            <a:r>
              <a:rPr lang="fr-FR" sz="4000" dirty="0" smtClean="0">
                <a:solidFill>
                  <a:schemeClr val="bg1"/>
                </a:solidFill>
                <a:latin typeface="Arial Rounded MT Bold" pitchFamily="34" charset="0"/>
              </a:rPr>
              <a:t> 22:14-15 Heureux ceux qui lavent leurs robes, afin d'avoir droit à l'arbre de vie, et d'entrer par les portes dans la ville!</a:t>
            </a:r>
          </a:p>
          <a:p>
            <a:pPr lvl="0" algn="just"/>
            <a:r>
              <a:rPr lang="fr-FR" sz="4000" dirty="0" smtClean="0">
                <a:latin typeface="Arial Rounded MT Bold" pitchFamily="34" charset="0"/>
              </a:rPr>
              <a:t>15 Dehors les chiens, les enchanteurs, les impudiques, les meurtriers, les idolâtres, et quiconque aime et pratique le mensonge!</a:t>
            </a:r>
            <a:endParaRPr lang="en-US" sz="4000" dirty="0">
              <a:solidFill>
                <a:schemeClr val="bg1"/>
              </a:solidFill>
              <a:latin typeface="Arial Rounded MT Bold" pitchFamily="34" charset="0"/>
            </a:endParaRPr>
          </a:p>
        </p:txBody>
      </p:sp>
    </p:spTree>
    <p:extLst>
      <p:ext uri="{BB962C8B-B14F-4D97-AF65-F5344CB8AC3E}">
        <p14:creationId xmlns="" xmlns:p14="http://schemas.microsoft.com/office/powerpoint/2010/main" val="3295351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4">
              <a:lumMod val="75000"/>
            </a:schemeClr>
          </a:solidFill>
        </p:spPr>
        <p:txBody>
          <a:bodyPr>
            <a:normAutofit/>
          </a:bodyPr>
          <a:lstStyle/>
          <a:p>
            <a:r>
              <a:rPr lang="fr-FR" sz="4000" b="1" dirty="0" smtClean="0">
                <a:solidFill>
                  <a:schemeClr val="bg1"/>
                </a:solidFill>
                <a:latin typeface="Arial Narrow" pitchFamily="34" charset="0"/>
              </a:rPr>
              <a:t>UNITÉ DES SAINTS ET NON CONFORMITÉ AVEC LES IMPIES QUI SE DISENT CHRÉTIENS</a:t>
            </a:r>
            <a:endParaRPr lang="en-US" sz="4000" dirty="0" smtClean="0">
              <a:solidFill>
                <a:schemeClr val="bg1"/>
              </a:solidFill>
              <a:latin typeface="Arial Narrow" pitchFamily="34" charset="0"/>
            </a:endParaRPr>
          </a:p>
          <a:p>
            <a:pPr lvl="0" algn="just"/>
            <a:r>
              <a:rPr lang="fr-FR" sz="4000" dirty="0" smtClean="0">
                <a:latin typeface="Arial Rounded MT Bold" pitchFamily="34" charset="0"/>
              </a:rPr>
              <a:t>Apocalypse 22:15 Dehors les chiens, les enchanteurs, les impudiques, les meurtriers, les idolâtres, et quiconque aime et pratique le mensonge! </a:t>
            </a:r>
          </a:p>
        </p:txBody>
      </p:sp>
    </p:spTree>
    <p:extLst>
      <p:ext uri="{BB962C8B-B14F-4D97-AF65-F5344CB8AC3E}">
        <p14:creationId xmlns="" xmlns:p14="http://schemas.microsoft.com/office/powerpoint/2010/main" val="32953515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4">
              <a:lumMod val="75000"/>
            </a:schemeClr>
          </a:solidFill>
        </p:spPr>
        <p:txBody>
          <a:bodyPr>
            <a:normAutofit/>
          </a:bodyPr>
          <a:lstStyle/>
          <a:p>
            <a:r>
              <a:rPr lang="fr-FR" sz="4000" b="1" dirty="0" smtClean="0">
                <a:solidFill>
                  <a:schemeClr val="bg1"/>
                </a:solidFill>
                <a:latin typeface="Arial Narrow" pitchFamily="34" charset="0"/>
              </a:rPr>
              <a:t>UNITÉ DES SAINTS ET NON CONFORMITÉ AVEC LES IMPIES QUI SE DISENT CHRÉTIENS</a:t>
            </a:r>
            <a:endParaRPr lang="en-US" sz="4000" dirty="0" smtClean="0">
              <a:solidFill>
                <a:schemeClr val="bg1"/>
              </a:solidFill>
              <a:latin typeface="Arial Narrow" pitchFamily="34" charset="0"/>
            </a:endParaRPr>
          </a:p>
          <a:p>
            <a:pPr lvl="0" algn="just"/>
            <a:r>
              <a:rPr lang="fr-FR" sz="4000" dirty="0" smtClean="0">
                <a:latin typeface="Arial Rounded MT Bold" pitchFamily="34" charset="0"/>
              </a:rPr>
              <a:t>Jas 3:1 ¶ Mes frères, qu'il n'y ait pas parmi vous un grand nombre de personnes qui se mettent à enseigner, car vous savez que nous serons jugés plus sévèrement.</a:t>
            </a:r>
            <a:endParaRPr lang="en-US" sz="4000" dirty="0">
              <a:solidFill>
                <a:schemeClr val="bg1"/>
              </a:solidFill>
              <a:latin typeface="Arial Rounded MT Bold" pitchFamily="34" charset="0"/>
            </a:endParaRPr>
          </a:p>
        </p:txBody>
      </p:sp>
    </p:spTree>
    <p:extLst>
      <p:ext uri="{BB962C8B-B14F-4D97-AF65-F5344CB8AC3E}">
        <p14:creationId xmlns="" xmlns:p14="http://schemas.microsoft.com/office/powerpoint/2010/main" val="3295351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50"/>
          </a:solidFill>
        </p:spPr>
        <p:txBody>
          <a:bodyPr>
            <a:normAutofit lnSpcReduction="10000"/>
          </a:bodyPr>
          <a:lstStyle/>
          <a:p>
            <a:pPr lvl="0" algn="ctr"/>
            <a:r>
              <a:rPr lang="fr-FR" sz="4000" dirty="0">
                <a:solidFill>
                  <a:schemeClr val="bg1"/>
                </a:solidFill>
                <a:latin typeface="Arial Rounded MT Bold" pitchFamily="34" charset="0"/>
              </a:rPr>
              <a:t>CONCLUSION</a:t>
            </a:r>
          </a:p>
          <a:p>
            <a:pPr lvl="0" algn="just"/>
            <a:r>
              <a:rPr lang="fr-FR" sz="4000" dirty="0">
                <a:latin typeface="Arial Rounded MT Bold" pitchFamily="34" charset="0"/>
              </a:rPr>
              <a:t>Cessons de fragmenter l’Eglise du Seigneur au profit de notre dénomination.</a:t>
            </a:r>
            <a:endParaRPr lang="en-US" sz="4000" dirty="0">
              <a:latin typeface="Arial Rounded MT Bold" pitchFamily="34" charset="0"/>
            </a:endParaRPr>
          </a:p>
          <a:p>
            <a:pPr lvl="0" algn="just"/>
            <a:r>
              <a:rPr lang="fr-FR" sz="4000" dirty="0">
                <a:solidFill>
                  <a:schemeClr val="bg1"/>
                </a:solidFill>
                <a:latin typeface="Arial Rounded MT Bold" pitchFamily="34" charset="0"/>
              </a:rPr>
              <a:t>Rapprochons-nous de ceux qui servent l’Eternel d’un cœur sincère.</a:t>
            </a:r>
            <a:endParaRPr lang="en-US" sz="4000" dirty="0">
              <a:solidFill>
                <a:schemeClr val="bg1"/>
              </a:solidFill>
              <a:latin typeface="Arial Rounded MT Bold" pitchFamily="34" charset="0"/>
            </a:endParaRPr>
          </a:p>
          <a:p>
            <a:pPr lvl="0" algn="just"/>
            <a:r>
              <a:rPr lang="fr-FR" sz="4000" dirty="0">
                <a:latin typeface="Arial Rounded MT Bold" pitchFamily="34" charset="0"/>
              </a:rPr>
              <a:t>Toutes les sept Eglises de l’Asie Mineure avaient de vrais chrétiens dedans en dépits de l’état général de l’église. </a:t>
            </a:r>
            <a:endParaRPr lang="en-US" sz="4000" dirty="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50"/>
          </a:solidFill>
        </p:spPr>
        <p:txBody>
          <a:bodyPr>
            <a:normAutofit/>
          </a:bodyPr>
          <a:lstStyle/>
          <a:p>
            <a:pPr lvl="0" algn="just"/>
            <a:r>
              <a:rPr lang="fr-FR" sz="4400" dirty="0">
                <a:latin typeface="Arial Rounded MT Bold" pitchFamily="34" charset="0"/>
              </a:rPr>
              <a:t>Rappelons-nous que l’église est la personne et non sa dénomination d’appartenance.</a:t>
            </a:r>
            <a:endParaRPr lang="en-US" sz="4400" dirty="0">
              <a:latin typeface="Arial Rounded MT Bold" pitchFamily="34" charset="0"/>
            </a:endParaRPr>
          </a:p>
          <a:p>
            <a:pPr lvl="0" algn="just"/>
            <a:r>
              <a:rPr lang="fr-FR" sz="4400" dirty="0">
                <a:solidFill>
                  <a:schemeClr val="bg1"/>
                </a:solidFill>
                <a:latin typeface="Arial Rounded MT Bold" pitchFamily="34" charset="0"/>
              </a:rPr>
              <a:t>Combattons encore pour l’unité de l’Eglise de Jésus Christ car nous avons un seul ciel à gagner et un seul enfer à éviter.</a:t>
            </a:r>
            <a:endParaRPr lang="en-US" sz="4400" dirty="0">
              <a:solidFill>
                <a:schemeClr val="bg1"/>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lnSpcReduction="10000"/>
          </a:bodyPr>
          <a:lstStyle/>
          <a:p>
            <a:pPr marL="857250" indent="-857250" algn="just">
              <a:buFont typeface="+mj-lt"/>
              <a:buAutoNum type="romanUcPeriod"/>
            </a:pPr>
            <a:r>
              <a:rPr lang="fr-FR" sz="4000" b="1" dirty="0"/>
              <a:t>L’UNITÉ DES SAINTS SON MANDAT ET SA FRAGILITÉ </a:t>
            </a:r>
            <a:endParaRPr lang="en-US" sz="4000" dirty="0"/>
          </a:p>
          <a:p>
            <a:pPr marL="857250" indent="-857250" algn="just">
              <a:buFont typeface="+mj-lt"/>
              <a:buAutoNum type="romanUcPeriod"/>
            </a:pPr>
            <a:r>
              <a:rPr lang="fr-FR" sz="4000" b="1" dirty="0">
                <a:solidFill>
                  <a:srgbClr val="C00000"/>
                </a:solidFill>
              </a:rPr>
              <a:t>LES MENACES DE L’UNITÉ DES SAINTS</a:t>
            </a:r>
          </a:p>
          <a:p>
            <a:pPr marL="857250" indent="-857250" algn="just">
              <a:buFont typeface="+mj-lt"/>
              <a:buAutoNum type="romanUcPeriod"/>
            </a:pPr>
            <a:r>
              <a:rPr lang="fr-FR" sz="4000" b="1" dirty="0"/>
              <a:t>LA DIVERSITÉ DANS L’UNITÉ </a:t>
            </a:r>
            <a:endParaRPr lang="fr-FR" sz="4000" b="1" dirty="0" smtClean="0"/>
          </a:p>
          <a:p>
            <a:pPr marL="857250" indent="-857250" algn="just">
              <a:buFont typeface="+mj-lt"/>
              <a:buAutoNum type="romanUcPeriod"/>
            </a:pPr>
            <a:r>
              <a:rPr lang="en-US" sz="4000" b="1" dirty="0" smtClean="0">
                <a:solidFill>
                  <a:srgbClr val="002060"/>
                </a:solidFill>
                <a:latin typeface="Arial Narrow" pitchFamily="34" charset="0"/>
              </a:rPr>
              <a:t>DEVOIR ENVERS LES FAIBLES DANS LA FOI EN VUE DE MAINTENIR L’UNITE DES SAINTS.</a:t>
            </a:r>
            <a:r>
              <a:rPr lang="fr-FR" sz="4000" b="1" dirty="0" smtClean="0">
                <a:solidFill>
                  <a:srgbClr val="002060"/>
                </a:solidFill>
              </a:rPr>
              <a:t> </a:t>
            </a:r>
            <a:endParaRPr lang="en-US" sz="4000" dirty="0">
              <a:solidFill>
                <a:srgbClr val="002060"/>
              </a:solidFill>
            </a:endParaRPr>
          </a:p>
          <a:p>
            <a:pPr marL="857250" indent="-857250" algn="just">
              <a:buFont typeface="+mj-lt"/>
              <a:buAutoNum type="romanUcPeriod"/>
            </a:pPr>
            <a:r>
              <a:rPr lang="fr-FR" sz="4000" b="1" dirty="0"/>
              <a:t>UNITÉ DES SAINTS ET NON CONFORMITÉ AVEC LES IMPIES QUI SE DISENT CHRÉTIENS</a:t>
            </a:r>
            <a:r>
              <a:rPr lang="fr-FR" sz="4000" dirty="0"/>
              <a:t> </a:t>
            </a:r>
            <a:endParaRPr lang="en-US" sz="4000" dirty="0"/>
          </a:p>
          <a:p>
            <a:pPr>
              <a:buNone/>
            </a:pPr>
            <a:endParaRPr lang="en-US" sz="4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50"/>
          </a:solidFill>
        </p:spPr>
        <p:txBody>
          <a:bodyPr>
            <a:normAutofit/>
          </a:bodyPr>
          <a:lstStyle/>
          <a:p>
            <a:pPr lvl="0" algn="just"/>
            <a:r>
              <a:rPr lang="fr-FR" sz="4000" dirty="0">
                <a:solidFill>
                  <a:schemeClr val="bg1"/>
                </a:solidFill>
                <a:latin typeface="Arial Rounded MT Bold" pitchFamily="34" charset="0"/>
              </a:rPr>
              <a:t>Jean 17:11 </a:t>
            </a:r>
            <a:r>
              <a:rPr lang="fr-FR" sz="4000" i="1" dirty="0">
                <a:latin typeface="Arial Rounded MT Bold" pitchFamily="34" charset="0"/>
              </a:rPr>
              <a:t>¶ Je ne suis plus dans le monde, et ils sont dans le monde, et je vais à toi. Père saint, garde en ton nom ceux que tu m'as donnés, </a:t>
            </a:r>
            <a:r>
              <a:rPr lang="fr-FR" sz="4000" i="1" u="sng" dirty="0">
                <a:latin typeface="Arial Rounded MT Bold" pitchFamily="34" charset="0"/>
              </a:rPr>
              <a:t>afin qu'ils soient un comme nous.</a:t>
            </a:r>
            <a:endParaRPr lang="en-US" sz="4000" dirty="0">
              <a:latin typeface="Arial Rounded MT Bold" pitchFamily="34" charset="0"/>
            </a:endParaRPr>
          </a:p>
          <a:p>
            <a:pPr algn="just"/>
            <a:endParaRPr lang="en-US" sz="4000" dirty="0">
              <a:latin typeface="Arial Rounded MT Bold" pitchFamily="34" charset="0"/>
            </a:endParaRPr>
          </a:p>
          <a:p>
            <a:pPr lvl="0" algn="r"/>
            <a:r>
              <a:rPr lang="fr-FR" sz="4000" dirty="0">
                <a:solidFill>
                  <a:schemeClr val="bg1"/>
                </a:solidFill>
                <a:latin typeface="Arial Rounded MT Bold" pitchFamily="34" charset="0"/>
              </a:rPr>
              <a:t>AMEN !</a:t>
            </a:r>
            <a:endParaRPr lang="en-US" sz="4000" dirty="0">
              <a:solidFill>
                <a:schemeClr val="bg1"/>
              </a:solidFill>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1284</Words>
  <Application>Microsoft Office PowerPoint</Application>
  <PresentationFormat>On-screen Show (4:3)</PresentationFormat>
  <Paragraphs>78</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CHRIST THE ROCK CONGREGATION SUNDAY JANUARY 28TH 2024  Sermon by Pastor MARC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JANUARY 28TH 2024  Sermon by Pastor MARC SIMEON </dc:title>
  <dc:creator>MARC EDOUARD SIMEON</dc:creator>
  <cp:lastModifiedBy>MARC EDOUARD SIMEON</cp:lastModifiedBy>
  <cp:revision>1</cp:revision>
  <dcterms:created xsi:type="dcterms:W3CDTF">2024-01-25T18:31:41Z</dcterms:created>
  <dcterms:modified xsi:type="dcterms:W3CDTF">2024-01-26T19:42:36Z</dcterms:modified>
</cp:coreProperties>
</file>