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6" r:id="rId2"/>
    <p:sldId id="795" r:id="rId3"/>
    <p:sldId id="751" r:id="rId4"/>
    <p:sldId id="796" r:id="rId5"/>
    <p:sldId id="797" r:id="rId6"/>
    <p:sldId id="799" r:id="rId7"/>
    <p:sldId id="800" r:id="rId8"/>
    <p:sldId id="804" r:id="rId9"/>
    <p:sldId id="752" r:id="rId10"/>
    <p:sldId id="805" r:id="rId11"/>
    <p:sldId id="744" r:id="rId12"/>
    <p:sldId id="753" r:id="rId13"/>
    <p:sldId id="806" r:id="rId14"/>
    <p:sldId id="844" r:id="rId15"/>
    <p:sldId id="807" r:id="rId16"/>
    <p:sldId id="845" r:id="rId17"/>
    <p:sldId id="846" r:id="rId18"/>
    <p:sldId id="847" r:id="rId19"/>
    <p:sldId id="814" r:id="rId20"/>
    <p:sldId id="754" r:id="rId21"/>
    <p:sldId id="848" r:id="rId22"/>
    <p:sldId id="815" r:id="rId23"/>
    <p:sldId id="849" r:id="rId24"/>
    <p:sldId id="850" r:id="rId25"/>
    <p:sldId id="851" r:id="rId26"/>
    <p:sldId id="755" r:id="rId27"/>
    <p:sldId id="852" r:id="rId28"/>
    <p:sldId id="853" r:id="rId29"/>
    <p:sldId id="854" r:id="rId30"/>
    <p:sldId id="85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0D069A"/>
    <a:srgbClr val="00FF00"/>
    <a:srgbClr val="99FF66"/>
    <a:srgbClr val="FF99CC"/>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4" d="100"/>
          <a:sy n="64" d="100"/>
        </p:scale>
        <p:origin x="-1260" y="-96"/>
      </p:cViewPr>
      <p:guideLst>
        <p:guide orient="horz" pos="2160"/>
        <p:guide pos="2880"/>
      </p:guideLst>
    </p:cSldViewPr>
  </p:slideViewPr>
  <p:outlineViewPr>
    <p:cViewPr>
      <p:scale>
        <a:sx n="33" d="100"/>
        <a:sy n="33" d="100"/>
      </p:scale>
      <p:origin x="48" y="291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1/11/2024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1/11/2024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a:t>
            </a:r>
            <a:r>
              <a:rPr lang="en-US" b="1" dirty="0" smtClean="0">
                <a:solidFill>
                  <a:srgbClr val="0D069A"/>
                </a:solidFill>
              </a:rPr>
              <a:t>JANUARY 14</a:t>
            </a:r>
            <a:r>
              <a:rPr lang="en-US" b="1" baseline="30000" dirty="0" smtClean="0">
                <a:solidFill>
                  <a:srgbClr val="0D069A"/>
                </a:solidFill>
              </a:rPr>
              <a:t>TH</a:t>
            </a:r>
            <a:r>
              <a:rPr lang="en-US" b="1" dirty="0" smtClean="0">
                <a:solidFill>
                  <a:srgbClr val="0D069A"/>
                </a:solidFill>
              </a:rPr>
              <a:t> 2024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E Simeon</a:t>
            </a:r>
            <a:endParaRPr lang="en-US" dirty="0">
              <a:solidFill>
                <a:srgbClr val="0D069A"/>
              </a:solidFill>
            </a:endParaRPr>
          </a:p>
        </p:txBody>
      </p:sp>
      <p:sp>
        <p:nvSpPr>
          <p:cNvPr id="3" name="Subtitle 2"/>
          <p:cNvSpPr>
            <a:spLocks noGrp="1"/>
          </p:cNvSpPr>
          <p:nvPr>
            <p:ph type="subTitle" idx="1"/>
          </p:nvPr>
        </p:nvSpPr>
        <p:spPr>
          <a:xfrm>
            <a:off x="0" y="2743200"/>
            <a:ext cx="9144000" cy="4114800"/>
          </a:xfrm>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800" b="1" dirty="0" smtClean="0"/>
          </a:p>
          <a:p>
            <a:r>
              <a:rPr lang="en-US" sz="4800" b="1" dirty="0" smtClean="0"/>
              <a:t>THE EFFECTS OF THE BAD INFLUENCES</a:t>
            </a:r>
            <a:endParaRPr lang="en-US" sz="4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Galatians</a:t>
            </a:r>
            <a:r>
              <a:rPr lang="fr-FR" sz="4000" b="1" dirty="0" smtClean="0">
                <a:solidFill>
                  <a:srgbClr val="FF0000"/>
                </a:solidFill>
                <a:latin typeface="Arial Unicode MS" pitchFamily="34" charset="-128"/>
                <a:ea typeface="Arial Unicode MS" pitchFamily="34" charset="-128"/>
                <a:cs typeface="Arial Unicode MS" pitchFamily="34" charset="-128"/>
              </a:rPr>
              <a:t> 5:16-17</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en-US" sz="4400" b="1" dirty="0" smtClean="0">
                <a:latin typeface="Arial Unicode MS" pitchFamily="34" charset="-128"/>
                <a:ea typeface="Arial Unicode MS" pitchFamily="34" charset="-128"/>
                <a:cs typeface="Arial Unicode MS" pitchFamily="34" charset="-128"/>
              </a:rPr>
              <a:t>16 I say then: Walk in the Spirit, and you shall not fulfill the lust of the flesh. </a:t>
            </a:r>
          </a:p>
          <a:p>
            <a:pPr algn="just">
              <a:buNone/>
            </a:pPr>
            <a:r>
              <a:rPr lang="en-US" sz="4400" b="1" dirty="0" smtClean="0">
                <a:solidFill>
                  <a:srgbClr val="FF0000"/>
                </a:solidFill>
                <a:latin typeface="Arial Unicode MS" pitchFamily="34" charset="-128"/>
                <a:ea typeface="Arial Unicode MS" pitchFamily="34" charset="-128"/>
                <a:cs typeface="Arial Unicode MS" pitchFamily="34" charset="-128"/>
              </a:rPr>
              <a:t>17 For the flesh lusts against the Spirit, and the Spirit against the flesh; and these are contrary to one another, so that you do not do the things that you wish.</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000" b="1" dirty="0" smtClean="0">
                <a:solidFill>
                  <a:srgbClr val="FF0000"/>
                </a:solidFill>
                <a:latin typeface="Arial Unicode MS" pitchFamily="34" charset="-128"/>
                <a:ea typeface="Arial Unicode MS" pitchFamily="34" charset="-128"/>
                <a:cs typeface="Arial Unicode MS" pitchFamily="34" charset="-128"/>
              </a:rPr>
              <a:t>INTRODUCTION</a:t>
            </a:r>
          </a:p>
          <a:p>
            <a:pPr lvl="0" algn="just"/>
            <a:r>
              <a:rPr lang="en-US" sz="4000" b="1" dirty="0" smtClean="0">
                <a:latin typeface="Arial Unicode MS" pitchFamily="34" charset="-128"/>
                <a:ea typeface="Arial Unicode MS" pitchFamily="34" charset="-128"/>
                <a:cs typeface="Arial Unicode MS" pitchFamily="34" charset="-128"/>
              </a:rPr>
              <a:t>We live in an era where people live by the influences of others </a:t>
            </a:r>
            <a:r>
              <a:rPr lang="en-US" sz="4000" b="1" dirty="0" smtClean="0">
                <a:latin typeface="Arial Unicode MS" pitchFamily="34" charset="-128"/>
                <a:ea typeface="Arial Unicode MS" pitchFamily="34" charset="-128"/>
                <a:cs typeface="Arial Unicode MS" pitchFamily="34" charset="-128"/>
              </a:rPr>
              <a:t>either consciously or </a:t>
            </a:r>
            <a:r>
              <a:rPr lang="en-US" sz="4000" b="1" dirty="0" smtClean="0">
                <a:latin typeface="Arial Unicode MS" pitchFamily="34" charset="-128"/>
                <a:ea typeface="Arial Unicode MS" pitchFamily="34" charset="-128"/>
                <a:cs typeface="Arial Unicode MS" pitchFamily="34" charset="-128"/>
              </a:rPr>
              <a:t>unconsciously.</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lives of a great many are dictated by values and concepts that are foreign to them.</a:t>
            </a:r>
          </a:p>
          <a:p>
            <a:pPr lvl="0" algn="just"/>
            <a:r>
              <a:rPr lang="en-US" sz="4000" b="1" dirty="0" smtClean="0">
                <a:latin typeface="Arial Unicode MS" pitchFamily="34" charset="-128"/>
                <a:ea typeface="Arial Unicode MS" pitchFamily="34" charset="-128"/>
                <a:cs typeface="Arial Unicode MS" pitchFamily="34" charset="-128"/>
              </a:rPr>
              <a:t>Mankind is now behaving like monkeys, mimicking everything we see without questioning the rationality of our </a:t>
            </a:r>
            <a:r>
              <a:rPr lang="en-US" sz="4000" b="1" dirty="0" smtClean="0">
                <a:latin typeface="Arial Unicode MS" pitchFamily="34" charset="-128"/>
                <a:ea typeface="Arial Unicode MS" pitchFamily="34" charset="-128"/>
                <a:cs typeface="Arial Unicode MS" pitchFamily="34" charset="-128"/>
              </a:rPr>
              <a:t>actions.</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000" b="1" dirty="0" smtClean="0">
                <a:latin typeface="Arial Unicode MS" pitchFamily="34" charset="-128"/>
                <a:ea typeface="Arial Unicode MS" pitchFamily="34" charset="-128"/>
                <a:cs typeface="Arial Unicode MS" pitchFamily="34" charset="-128"/>
              </a:rPr>
              <a:t>Many a times if you were to ask someone,” why did you do what you just did,” he or she would reply “I have no clue as why</a:t>
            </a:r>
            <a:r>
              <a:rPr lang="en-US" sz="4000" b="1" dirty="0" smtClean="0">
                <a:latin typeface="Arial Unicode MS" pitchFamily="34" charset="-128"/>
                <a:ea typeface="Arial Unicode MS" pitchFamily="34" charset="-128"/>
                <a:cs typeface="Arial Unicode MS" pitchFamily="34" charset="-128"/>
              </a:rPr>
              <a:t>.”</a:t>
            </a:r>
          </a:p>
          <a:p>
            <a:pPr lvl="0" algn="just"/>
            <a:r>
              <a:rPr lang="en-US" sz="4000" b="1" dirty="0" smtClean="0">
                <a:latin typeface="Arial Unicode MS" pitchFamily="34" charset="-128"/>
                <a:ea typeface="Arial Unicode MS" pitchFamily="34" charset="-128"/>
                <a:cs typeface="Arial Unicode MS" pitchFamily="34" charset="-128"/>
              </a:rPr>
              <a:t>“Everyone is doing it” is a common answer. </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People find themselves following dead and idolatrous traditions without questioning the root of it.</a:t>
            </a:r>
          </a:p>
          <a:p>
            <a:pPr lvl="0" algn="just"/>
            <a:r>
              <a:rPr lang="en-US" sz="4000" b="1" dirty="0" smtClean="0">
                <a:latin typeface="Arial Unicode MS" pitchFamily="34" charset="-128"/>
                <a:ea typeface="Arial Unicode MS" pitchFamily="34" charset="-128"/>
                <a:cs typeface="Arial Unicode MS" pitchFamily="34" charset="-128"/>
              </a:rPr>
              <a:t>Many fox grow up hating people who have never offended them because they inherited the hate from their families.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We now have several lobbyists out there to deter the way people think </a:t>
            </a:r>
            <a:r>
              <a:rPr lang="en-US" sz="4000" b="1" dirty="0" smtClean="0">
                <a:latin typeface="Arial Unicode MS" pitchFamily="34" charset="-128"/>
                <a:ea typeface="Arial Unicode MS" pitchFamily="34" charset="-128"/>
                <a:cs typeface="Arial Unicode MS" pitchFamily="34" charset="-128"/>
              </a:rPr>
              <a:t>in order to advance their causes.  </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business world has mastered the trend of human </a:t>
            </a:r>
            <a:r>
              <a:rPr lang="en-US" sz="4000" b="1" dirty="0" smtClean="0">
                <a:solidFill>
                  <a:srgbClr val="FF0000"/>
                </a:solidFill>
                <a:latin typeface="Arial Unicode MS" pitchFamily="34" charset="-128"/>
                <a:ea typeface="Arial Unicode MS" pitchFamily="34" charset="-128"/>
                <a:cs typeface="Arial Unicode MS" pitchFamily="34" charset="-128"/>
              </a:rPr>
              <a:t>behaviors and have reduced humanity to </a:t>
            </a:r>
            <a:r>
              <a:rPr lang="en-US" sz="4000" b="1" dirty="0" smtClean="0">
                <a:solidFill>
                  <a:srgbClr val="FF0000"/>
                </a:solidFill>
                <a:latin typeface="Arial Unicode MS" pitchFamily="34" charset="-128"/>
                <a:ea typeface="Arial Unicode MS" pitchFamily="34" charset="-128"/>
                <a:cs typeface="Arial Unicode MS" pitchFamily="34" charset="-128"/>
              </a:rPr>
              <a:t>zombies.</a:t>
            </a:r>
          </a:p>
          <a:p>
            <a:pPr algn="just"/>
            <a:r>
              <a:rPr lang="en-US" sz="4000" b="1" dirty="0" smtClean="0">
                <a:latin typeface="Arial Rounded MT Bold" pitchFamily="34" charset="0"/>
              </a:rPr>
              <a:t>We are inundated with advertisements of all sorts these days to steer us to actions preconceived by others.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Autofit/>
          </a:bodyPr>
          <a:lstStyle/>
          <a:p>
            <a:pPr algn="just"/>
            <a:r>
              <a:rPr lang="en-US" sz="5400" b="1" dirty="0" smtClean="0">
                <a:latin typeface="Arial Rounded MT Bold" pitchFamily="34" charset="0"/>
              </a:rPr>
              <a:t>There is an aggressive campaign going on to promote the gay and lesbian lifestyle and it is evidenced in most of the commercials and movies that are coming out these days</a:t>
            </a:r>
            <a:r>
              <a:rPr lang="en-US" sz="4400" b="1" dirty="0" smtClean="0">
                <a:latin typeface="Arial Rounded MT Bold" pitchFamily="34"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Rounded MT Bold" pitchFamily="34" charset="0"/>
              </a:rPr>
              <a:t>Extremists of all sorts are preying on innocent people to uphold their banners. </a:t>
            </a:r>
          </a:p>
          <a:p>
            <a:pPr lvl="0" algn="just"/>
            <a:r>
              <a:rPr lang="en-US" sz="4800" b="1" dirty="0" smtClean="0">
                <a:solidFill>
                  <a:srgbClr val="C00000"/>
                </a:solidFill>
                <a:latin typeface="Arial Rounded MT Bold" pitchFamily="34" charset="0"/>
              </a:rPr>
              <a:t>By the grace of God, I would like to stress on the importance of avoiding bad influences </a:t>
            </a:r>
            <a:r>
              <a:rPr lang="en-US" sz="4800" b="1" dirty="0" smtClean="0">
                <a:solidFill>
                  <a:srgbClr val="C00000"/>
                </a:solidFill>
                <a:latin typeface="Arial Rounded MT Bold" pitchFamily="34" charset="0"/>
              </a:rPr>
              <a:t>over </a:t>
            </a:r>
            <a:r>
              <a:rPr lang="en-US" sz="4800" b="1" dirty="0" smtClean="0">
                <a:solidFill>
                  <a:srgbClr val="C00000"/>
                </a:solidFill>
                <a:latin typeface="Arial Rounded MT Bold" pitchFamily="34" charset="0"/>
              </a:rPr>
              <a:t>our lives in the sermon today.</a:t>
            </a:r>
            <a:endParaRPr lang="en-US" sz="4800" b="1"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Ro 12:1 ¶ I beseech you therefore, brethren, by the mercies of God, that you present your bodies a living sacrifice, holy, acceptable to God, which is your reasonable service.</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 2 And do not be conformed to this world, but be transformed by the renewing of your mind, that you may prove what is that good and acceptable and perfect will of God.  </a:t>
            </a:r>
          </a:p>
          <a:p>
            <a:pPr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dirty="0" smtClean="0">
                <a:solidFill>
                  <a:srgbClr val="0D069A"/>
                </a:solidFill>
                <a:latin typeface="Arial Unicode MS" pitchFamily="34" charset="-128"/>
                <a:ea typeface="Arial Unicode MS" pitchFamily="34" charset="-128"/>
                <a:cs typeface="Arial Unicode MS" pitchFamily="34" charset="-128"/>
              </a:rPr>
              <a:t>DEFINITION OF INFLUENCE  </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lvl="0" algn="just"/>
            <a:endParaRPr lang="en-US" sz="4800" dirty="0" smtClean="0">
              <a:latin typeface="Arial Unicode MS" pitchFamily="34" charset="-128"/>
              <a:ea typeface="Arial Unicode MS" pitchFamily="34" charset="-128"/>
              <a:cs typeface="Arial Unicode MS" pitchFamily="34" charset="-128"/>
            </a:endParaRPr>
          </a:p>
          <a:p>
            <a:pPr lvl="0" algn="just"/>
            <a:r>
              <a:rPr lang="en-US" sz="4800" dirty="0" smtClean="0">
                <a:latin typeface="Arial Unicode MS" pitchFamily="34" charset="-128"/>
                <a:ea typeface="Arial Unicode MS" pitchFamily="34" charset="-128"/>
                <a:cs typeface="Arial Unicode MS" pitchFamily="34" charset="-128"/>
              </a:rPr>
              <a:t>The capacity to have an effect on the character, development, or behavior of someone or something, or the effect itself. (</a:t>
            </a:r>
            <a:r>
              <a:rPr lang="en-US" sz="4800" dirty="0" smtClean="0">
                <a:solidFill>
                  <a:srgbClr val="0D069A"/>
                </a:solidFill>
                <a:latin typeface="Arial Unicode MS" pitchFamily="34" charset="-128"/>
                <a:ea typeface="Arial Unicode MS" pitchFamily="34" charset="-128"/>
                <a:cs typeface="Arial Unicode MS" pitchFamily="34" charset="-128"/>
              </a:rPr>
              <a:t>Google</a:t>
            </a:r>
            <a:r>
              <a:rPr lang="en-US" sz="4800" dirty="0" smtClean="0">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dirty="0" smtClean="0">
                <a:solidFill>
                  <a:srgbClr val="0D069A"/>
                </a:solidFill>
                <a:latin typeface="Arial Unicode MS" pitchFamily="34" charset="-128"/>
                <a:ea typeface="Arial Unicode MS" pitchFamily="34" charset="-128"/>
                <a:cs typeface="Arial Unicode MS" pitchFamily="34" charset="-128"/>
              </a:rPr>
              <a:t>DEFINITION OF INFLUENCE  </a:t>
            </a:r>
            <a:endParaRPr lang="en-US" sz="4000" dirty="0" smtClean="0">
              <a:solidFill>
                <a:srgbClr val="0D069A"/>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Causing something without any direct or apparent effort</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effect of one thing (or person) on another</a:t>
            </a:r>
          </a:p>
          <a:p>
            <a:pPr lvl="0" algn="just"/>
            <a:r>
              <a:rPr lang="en-US" sz="4000" b="1" dirty="0" smtClean="0">
                <a:latin typeface="Arial Unicode MS" pitchFamily="34" charset="-128"/>
                <a:ea typeface="Arial Unicode MS" pitchFamily="34" charset="-128"/>
                <a:cs typeface="Arial Unicode MS" pitchFamily="34" charset="-128"/>
              </a:rPr>
              <a:t>Induce into action by using one's charm</a:t>
            </a:r>
          </a:p>
          <a:p>
            <a:pPr lvl="0" algn="just"/>
            <a:r>
              <a:rPr lang="en-US" sz="4000" dirty="0" smtClean="0">
                <a:solidFill>
                  <a:srgbClr val="0D069A"/>
                </a:solidFill>
                <a:latin typeface="Arial Unicode MS" pitchFamily="34" charset="-128"/>
                <a:ea typeface="Arial Unicode MS" pitchFamily="34" charset="-128"/>
                <a:cs typeface="Arial Unicode MS" pitchFamily="34" charset="-128"/>
              </a:rPr>
              <a:t>https://www.vocabulary.com/dictionary/influence</a:t>
            </a:r>
            <a:endParaRPr lang="en-US" sz="4000"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algn="ctr">
              <a:buNone/>
            </a:pPr>
            <a:r>
              <a:rPr lang="en-US" sz="4800" b="1" dirty="0" smtClean="0">
                <a:solidFill>
                  <a:srgbClr val="FF0000"/>
                </a:solidFill>
              </a:rPr>
              <a:t>QUOTATIONS ON INFLUENCE</a:t>
            </a:r>
          </a:p>
          <a:p>
            <a:pPr algn="just"/>
            <a:r>
              <a:rPr lang="en-US" sz="4800" b="1" dirty="0" smtClean="0"/>
              <a:t> “To be of good quality, you have to excuse yourself from the presence of shallow and callow [immature, naïve] minded individuals.” </a:t>
            </a:r>
            <a:r>
              <a:rPr lang="en-US" sz="4800" b="1" i="1" dirty="0" smtClean="0">
                <a:solidFill>
                  <a:srgbClr val="FF0000"/>
                </a:solidFill>
              </a:rPr>
              <a:t>Michael </a:t>
            </a:r>
            <a:r>
              <a:rPr lang="en-US" sz="4800" b="1" i="1" dirty="0" err="1" smtClean="0">
                <a:solidFill>
                  <a:srgbClr val="FF0000"/>
                </a:solidFill>
              </a:rPr>
              <a:t>Bassey</a:t>
            </a:r>
            <a:r>
              <a:rPr lang="en-US" sz="4800" b="1" i="1" dirty="0" smtClean="0">
                <a:solidFill>
                  <a:srgbClr val="FF0000"/>
                </a:solidFill>
              </a:rPr>
              <a:t> Johnson</a:t>
            </a:r>
            <a:endParaRPr lang="en-US" sz="4800" b="1" dirty="0" smtClean="0">
              <a:solidFill>
                <a:srgbClr val="FF0000"/>
              </a:solidFill>
            </a:endParaRPr>
          </a:p>
          <a:p>
            <a:pPr algn="just"/>
            <a:r>
              <a:rPr lang="en-US" sz="4800" b="1" dirty="0" smtClean="0"/>
              <a:t>“Keeping bad company is like being in a germ-infested area. You never know what you’ll catch.”― </a:t>
            </a:r>
            <a:r>
              <a:rPr lang="fr-FR" sz="4800" b="1" i="1" dirty="0" smtClean="0">
                <a:solidFill>
                  <a:srgbClr val="FF0000"/>
                </a:solidFill>
              </a:rPr>
              <a:t>Frank </a:t>
            </a:r>
            <a:r>
              <a:rPr lang="fr-FR" sz="4800" b="1" i="1" dirty="0" err="1" smtClean="0">
                <a:solidFill>
                  <a:srgbClr val="FF0000"/>
                </a:solidFill>
              </a:rPr>
              <a:t>Sonnenberg</a:t>
            </a:r>
            <a:r>
              <a:rPr lang="en-US" sz="4800" b="1" i="1" dirty="0" smtClean="0">
                <a:solidFill>
                  <a:srgbClr val="FF0000"/>
                </a:solidFill>
              </a:rPr>
              <a:t> </a:t>
            </a:r>
          </a:p>
          <a:p>
            <a:pPr algn="just"/>
            <a:r>
              <a:rPr lang="fr-FR" sz="4800" b="1" i="1" dirty="0" smtClean="0"/>
              <a:t>“</a:t>
            </a:r>
            <a:r>
              <a:rPr lang="fr-FR" sz="4800" b="1" dirty="0" smtClean="0"/>
              <a:t>Show me </a:t>
            </a:r>
            <a:r>
              <a:rPr lang="fr-FR" sz="4800" b="1" dirty="0" err="1" smtClean="0"/>
              <a:t>your</a:t>
            </a:r>
            <a:r>
              <a:rPr lang="fr-FR" sz="4800" b="1" dirty="0" smtClean="0"/>
              <a:t> </a:t>
            </a:r>
            <a:r>
              <a:rPr lang="fr-FR" sz="4800" b="1" dirty="0" err="1" smtClean="0"/>
              <a:t>friends</a:t>
            </a:r>
            <a:r>
              <a:rPr lang="fr-FR" sz="4800" b="1" dirty="0" smtClean="0"/>
              <a:t> and </a:t>
            </a:r>
            <a:r>
              <a:rPr lang="fr-FR" sz="4800" b="1" dirty="0" err="1" smtClean="0"/>
              <a:t>I'll</a:t>
            </a:r>
            <a:r>
              <a:rPr lang="fr-FR" sz="4800" b="1" dirty="0" smtClean="0"/>
              <a:t> show </a:t>
            </a:r>
            <a:r>
              <a:rPr lang="fr-FR" sz="4800" b="1" dirty="0" err="1" smtClean="0"/>
              <a:t>you</a:t>
            </a:r>
            <a:r>
              <a:rPr lang="fr-FR" sz="4800" b="1" dirty="0" smtClean="0"/>
              <a:t> </a:t>
            </a:r>
            <a:r>
              <a:rPr lang="fr-FR" sz="4800" b="1" dirty="0" err="1" smtClean="0"/>
              <a:t>your</a:t>
            </a:r>
            <a:r>
              <a:rPr lang="fr-FR" sz="4800" b="1" dirty="0" smtClean="0"/>
              <a:t> future.”</a:t>
            </a:r>
            <a:r>
              <a:rPr lang="en-US" sz="4800" b="1" i="1" dirty="0" smtClean="0"/>
              <a:t>― </a:t>
            </a:r>
            <a:r>
              <a:rPr lang="fr-FR" sz="4800" b="1" i="1" dirty="0" smtClean="0">
                <a:solidFill>
                  <a:srgbClr val="FF0000"/>
                </a:solidFill>
              </a:rPr>
              <a:t>Dan </a:t>
            </a:r>
            <a:r>
              <a:rPr lang="fr-FR" sz="4800" b="1" i="1" dirty="0" err="1" smtClean="0">
                <a:solidFill>
                  <a:srgbClr val="FF0000"/>
                </a:solidFill>
              </a:rPr>
              <a:t>Pena</a:t>
            </a:r>
            <a:endParaRPr lang="en-US" sz="4800" b="1" i="1" dirty="0" smtClean="0">
              <a:solidFill>
                <a:srgbClr val="FF0000"/>
              </a:solidFill>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800" dirty="0" smtClean="0">
                <a:latin typeface="Arial Rounded MT Bold" pitchFamily="34" charset="0"/>
              </a:rPr>
              <a:t>Pr 4:23</a:t>
            </a:r>
            <a:endParaRPr lang="en-US" sz="4800" dirty="0" smtClean="0">
              <a:latin typeface="Arial Rounded MT Bold" pitchFamily="34" charset="0"/>
            </a:endParaRPr>
          </a:p>
          <a:p>
            <a:pPr algn="just"/>
            <a:r>
              <a:rPr lang="fr-FR" sz="6600" dirty="0" smtClean="0">
                <a:latin typeface="Arial Rounded MT Bold" pitchFamily="34" charset="0"/>
              </a:rPr>
              <a:t> </a:t>
            </a:r>
            <a:r>
              <a:rPr lang="en-US" sz="6600" dirty="0" smtClean="0">
                <a:solidFill>
                  <a:srgbClr val="FF0000"/>
                </a:solidFill>
                <a:latin typeface="Arial Rounded MT Bold" pitchFamily="34" charset="0"/>
              </a:rPr>
              <a:t>23 Keep your heart with all diligence, For out of it spring the issues of life.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algn="just">
              <a:buNone/>
            </a:pPr>
            <a:r>
              <a:rPr lang="en-US" sz="4800" dirty="0" smtClean="0">
                <a:solidFill>
                  <a:srgbClr val="0070C0"/>
                </a:solidFill>
                <a:latin typeface="Arial Rounded MT Bold" pitchFamily="34" charset="0"/>
              </a:rPr>
              <a:t> </a:t>
            </a:r>
            <a:r>
              <a:rPr lang="en-US" sz="4800" b="1" dirty="0" smtClean="0">
                <a:solidFill>
                  <a:srgbClr val="0070C0"/>
                </a:solidFill>
                <a:latin typeface="Arial Rounded MT Bold" pitchFamily="34" charset="0"/>
              </a:rPr>
              <a:t>EXAMPLE OF BAD INFLUENCES IN THE BIBLE</a:t>
            </a:r>
            <a:endParaRPr lang="en-US" sz="4800" dirty="0" smtClean="0">
              <a:solidFill>
                <a:srgbClr val="0070C0"/>
              </a:solidFill>
              <a:latin typeface="Arial Rounded MT Bold" pitchFamily="34" charset="0"/>
            </a:endParaRPr>
          </a:p>
          <a:p>
            <a:pPr lvl="0" algn="just"/>
            <a:r>
              <a:rPr lang="en-US" sz="4800" dirty="0" smtClean="0">
                <a:latin typeface="Arial Rounded MT Bold" pitchFamily="34" charset="0"/>
              </a:rPr>
              <a:t>The human race fell in sin and lost paradise due to the influence of the devil.</a:t>
            </a:r>
          </a:p>
          <a:p>
            <a:pPr lvl="0" algn="just"/>
            <a:r>
              <a:rPr lang="en-US" sz="4800" dirty="0" smtClean="0">
                <a:solidFill>
                  <a:srgbClr val="0D069A"/>
                </a:solidFill>
                <a:latin typeface="Arial Rounded MT Bold" pitchFamily="34" charset="0"/>
              </a:rPr>
              <a:t>God had to wipe out the entire human race because of the influences of the fallen angels who introduced the human race to all sorts of atrocities and sexual perversions.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lvl="0" algn="just"/>
            <a:r>
              <a:rPr lang="en-US" sz="4800" dirty="0" smtClean="0">
                <a:latin typeface="Arial Rounded MT Bold" pitchFamily="34" charset="0"/>
              </a:rPr>
              <a:t>Sometimes, the bad influence can be traced to </a:t>
            </a:r>
            <a:r>
              <a:rPr lang="en-US" sz="4800" b="1" dirty="0" smtClean="0">
                <a:latin typeface="Arial Rounded MT Bold" pitchFamily="34" charset="0"/>
              </a:rPr>
              <a:t>one person</a:t>
            </a:r>
            <a:r>
              <a:rPr lang="en-US" sz="4800" dirty="0" smtClean="0">
                <a:latin typeface="Arial Rounded MT Bold" pitchFamily="34" charset="0"/>
              </a:rPr>
              <a:t>. </a:t>
            </a:r>
          </a:p>
          <a:p>
            <a:pPr lvl="0" algn="just"/>
            <a:r>
              <a:rPr lang="en-US" sz="4800" b="1" dirty="0" err="1" smtClean="0">
                <a:solidFill>
                  <a:srgbClr val="0D069A"/>
                </a:solidFill>
                <a:latin typeface="Arial Rounded MT Bold" pitchFamily="34" charset="0"/>
              </a:rPr>
              <a:t>Balak</a:t>
            </a:r>
            <a:r>
              <a:rPr lang="en-US" sz="4800" dirty="0" smtClean="0">
                <a:solidFill>
                  <a:srgbClr val="0D069A"/>
                </a:solidFill>
                <a:latin typeface="Arial Rounded MT Bold" pitchFamily="34" charset="0"/>
              </a:rPr>
              <a:t> influenced Balaam to curse the children of Israel for money. </a:t>
            </a:r>
            <a:r>
              <a:rPr lang="fr-FR" sz="4800" dirty="0" smtClean="0">
                <a:solidFill>
                  <a:srgbClr val="0D069A"/>
                </a:solidFill>
                <a:latin typeface="Arial Rounded MT Bold" pitchFamily="34" charset="0"/>
              </a:rPr>
              <a:t>Nu 22:15-22; 2Pe 2:15</a:t>
            </a:r>
            <a:endParaRPr lang="en-US" sz="4800" dirty="0" smtClean="0">
              <a:solidFill>
                <a:srgbClr val="0D069A"/>
              </a:solidFill>
              <a:latin typeface="Arial Rounded MT Bold" pitchFamily="34" charset="0"/>
            </a:endParaRPr>
          </a:p>
          <a:p>
            <a:pPr lvl="0" algn="just"/>
            <a:r>
              <a:rPr lang="en-US" sz="4800" dirty="0" smtClean="0">
                <a:latin typeface="Arial Rounded MT Bold" pitchFamily="34" charset="0"/>
              </a:rPr>
              <a:t>Thanks to the advices of </a:t>
            </a:r>
            <a:r>
              <a:rPr lang="en-US" sz="4800" b="1" u="sng" dirty="0" smtClean="0">
                <a:latin typeface="Arial Rounded MT Bold" pitchFamily="34" charset="0"/>
              </a:rPr>
              <a:t>Balaam</a:t>
            </a:r>
            <a:r>
              <a:rPr lang="en-US" sz="4800" dirty="0" smtClean="0">
                <a:latin typeface="Arial Rounded MT Bold" pitchFamily="34" charset="0"/>
              </a:rPr>
              <a:t>, the Children of Israel were introduced to </a:t>
            </a:r>
            <a:r>
              <a:rPr lang="en-US" sz="4800" dirty="0" smtClean="0">
                <a:latin typeface="Arial Rounded MT Bold" pitchFamily="34" charset="0"/>
              </a:rPr>
              <a:t>inter-racial </a:t>
            </a:r>
            <a:r>
              <a:rPr lang="en-US" sz="4800" dirty="0" smtClean="0">
                <a:latin typeface="Arial Rounded MT Bold" pitchFamily="34" charset="0"/>
              </a:rPr>
              <a:t>relationship with the pagan nations and were chastised severely by God. </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ctr">
              <a:buNone/>
            </a:pPr>
            <a:r>
              <a:rPr lang="en-US" sz="4800" dirty="0" smtClean="0">
                <a:solidFill>
                  <a:srgbClr val="0D069A"/>
                </a:solidFill>
                <a:latin typeface="Arial Rounded MT Bold" pitchFamily="34" charset="0"/>
              </a:rPr>
              <a:t>INFLUENCE BY ASSOCIATION</a:t>
            </a:r>
          </a:p>
          <a:p>
            <a:pPr lvl="0" algn="just"/>
            <a:r>
              <a:rPr lang="en-US" sz="4800" dirty="0" smtClean="0">
                <a:latin typeface="Arial Rounded MT Bold" pitchFamily="34" charset="0"/>
              </a:rPr>
              <a:t>Because </a:t>
            </a:r>
            <a:r>
              <a:rPr lang="en-US" sz="4800" dirty="0" smtClean="0">
                <a:latin typeface="Arial Rounded MT Bold" pitchFamily="34" charset="0"/>
              </a:rPr>
              <a:t>of </a:t>
            </a:r>
            <a:r>
              <a:rPr lang="en-US" sz="4800" b="1" dirty="0" err="1" smtClean="0">
                <a:latin typeface="Arial Rounded MT Bold" pitchFamily="34" charset="0"/>
              </a:rPr>
              <a:t>Achan</a:t>
            </a:r>
            <a:r>
              <a:rPr lang="en-US" sz="4800" dirty="0" smtClean="0">
                <a:latin typeface="Arial Rounded MT Bold" pitchFamily="34" charset="0"/>
              </a:rPr>
              <a:t>, the Children of Israel had known a humiliating defeat in battle on the other side of the Jordan. </a:t>
            </a:r>
            <a:r>
              <a:rPr lang="en-US" sz="4800" dirty="0" err="1" smtClean="0">
                <a:latin typeface="Arial Rounded MT Bold" pitchFamily="34" charset="0"/>
              </a:rPr>
              <a:t>Jos</a:t>
            </a:r>
            <a:r>
              <a:rPr lang="en-US" sz="4800" dirty="0" smtClean="0">
                <a:latin typeface="Arial Rounded MT Bold" pitchFamily="34" charset="0"/>
              </a:rPr>
              <a:t> 7:21</a:t>
            </a:r>
          </a:p>
          <a:p>
            <a:pPr lvl="0" algn="just"/>
            <a:r>
              <a:rPr lang="en-US" sz="4800" dirty="0" smtClean="0">
                <a:solidFill>
                  <a:srgbClr val="0D069A"/>
                </a:solidFill>
                <a:latin typeface="Arial Rounded MT Bold" pitchFamily="34" charset="0"/>
              </a:rPr>
              <a:t>The licentious lifestyle of </a:t>
            </a:r>
            <a:r>
              <a:rPr lang="en-US" sz="4800" b="1" u="sng" dirty="0" smtClean="0">
                <a:solidFill>
                  <a:srgbClr val="0D069A"/>
                </a:solidFill>
                <a:latin typeface="Arial Rounded MT Bold" pitchFamily="34" charset="0"/>
              </a:rPr>
              <a:t>David</a:t>
            </a:r>
            <a:r>
              <a:rPr lang="en-US" sz="4800" dirty="0" smtClean="0">
                <a:solidFill>
                  <a:srgbClr val="0D069A"/>
                </a:solidFill>
                <a:latin typeface="Arial Rounded MT Bold" pitchFamily="34" charset="0"/>
              </a:rPr>
              <a:t> causes his family and the whole country to a great shame and confusion.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dirty="0" smtClean="0">
                <a:latin typeface="Arial Rounded MT Bold" pitchFamily="34" charset="0"/>
              </a:rPr>
              <a:t>Because of </a:t>
            </a:r>
            <a:r>
              <a:rPr lang="en-US" sz="4800" b="1" u="sng" dirty="0" smtClean="0">
                <a:latin typeface="Arial Rounded MT Bold" pitchFamily="34" charset="0"/>
              </a:rPr>
              <a:t>David</a:t>
            </a:r>
            <a:r>
              <a:rPr lang="en-US" sz="4800" dirty="0" smtClean="0">
                <a:latin typeface="Arial Rounded MT Bold" pitchFamily="34" charset="0"/>
              </a:rPr>
              <a:t>, incest, murder, disgrace, shame, and civil war were registered in the land. 2Sa 11:2-5</a:t>
            </a:r>
          </a:p>
          <a:p>
            <a:pPr lvl="0" algn="just"/>
            <a:r>
              <a:rPr lang="en-US" sz="4800" b="1" u="sng" dirty="0" smtClean="0">
                <a:solidFill>
                  <a:srgbClr val="0D069A"/>
                </a:solidFill>
                <a:latin typeface="Arial Rounded MT Bold" pitchFamily="34" charset="0"/>
              </a:rPr>
              <a:t>David</a:t>
            </a:r>
            <a:r>
              <a:rPr lang="en-US" sz="4800" dirty="0" smtClean="0">
                <a:solidFill>
                  <a:srgbClr val="0D069A"/>
                </a:solidFill>
                <a:latin typeface="Arial Rounded MT Bold" pitchFamily="34" charset="0"/>
              </a:rPr>
              <a:t> did a census against God’s will and the whole nation was chastised for it.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dirty="0" smtClean="0">
                <a:latin typeface="Arial Rounded MT Bold" pitchFamily="34" charset="0"/>
              </a:rPr>
              <a:t>Because of </a:t>
            </a:r>
            <a:r>
              <a:rPr lang="en-US" sz="4800" b="1" u="sng" dirty="0" smtClean="0">
                <a:latin typeface="Arial Rounded MT Bold" pitchFamily="34" charset="0"/>
              </a:rPr>
              <a:t>Salomon</a:t>
            </a:r>
            <a:r>
              <a:rPr lang="en-US" sz="4800" dirty="0" smtClean="0">
                <a:latin typeface="Arial Rounded MT Bold" pitchFamily="34" charset="0"/>
              </a:rPr>
              <a:t>, several pagan temples were erected in Israel in his lifetime. </a:t>
            </a:r>
          </a:p>
          <a:p>
            <a:pPr lvl="0" algn="just"/>
            <a:r>
              <a:rPr lang="en-US" sz="4800" dirty="0" smtClean="0">
                <a:solidFill>
                  <a:srgbClr val="0D069A"/>
                </a:solidFill>
                <a:latin typeface="Arial Rounded MT Bold" pitchFamily="34" charset="0"/>
              </a:rPr>
              <a:t>Because of </a:t>
            </a:r>
            <a:r>
              <a:rPr lang="en-US" sz="4800" b="1" u="sng" dirty="0" smtClean="0">
                <a:solidFill>
                  <a:srgbClr val="0D069A"/>
                </a:solidFill>
                <a:latin typeface="Arial Rounded MT Bold" pitchFamily="34" charset="0"/>
              </a:rPr>
              <a:t>Salomon</a:t>
            </a:r>
            <a:r>
              <a:rPr lang="en-US" sz="4800" dirty="0" smtClean="0">
                <a:solidFill>
                  <a:srgbClr val="0D069A"/>
                </a:solidFill>
                <a:latin typeface="Arial Rounded MT Bold" pitchFamily="34" charset="0"/>
              </a:rPr>
              <a:t>, God allowed the nation of Israel to be divided although it happened after his death. </a:t>
            </a:r>
            <a:r>
              <a:rPr lang="fr-FR" sz="4800" b="1" dirty="0" smtClean="0">
                <a:solidFill>
                  <a:srgbClr val="0D069A"/>
                </a:solidFill>
                <a:latin typeface="Arial Rounded MT Bold" pitchFamily="34" charset="0"/>
              </a:rPr>
              <a:t>1King 11 :6-11</a:t>
            </a:r>
            <a:r>
              <a:rPr lang="fr-FR" sz="4800" dirty="0" smtClean="0">
                <a:solidFill>
                  <a:srgbClr val="0D069A"/>
                </a:solidFill>
                <a:latin typeface="Arial Rounded MT Bold" pitchFamily="34" charset="0"/>
              </a:rPr>
              <a:t> </a:t>
            </a:r>
            <a:endParaRPr lang="en-US" sz="48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dirty="0" smtClean="0">
                <a:latin typeface="Arial Rounded MT Bold" pitchFamily="34" charset="0"/>
              </a:rPr>
              <a:t>Because of King </a:t>
            </a:r>
            <a:r>
              <a:rPr lang="en-US" sz="4800" b="1" u="sng" dirty="0" smtClean="0">
                <a:latin typeface="Arial Rounded MT Bold" pitchFamily="34" charset="0"/>
              </a:rPr>
              <a:t>Jeroboam</a:t>
            </a:r>
            <a:r>
              <a:rPr lang="en-US" sz="4800" dirty="0" smtClean="0">
                <a:latin typeface="Arial Rounded MT Bold" pitchFamily="34" charset="0"/>
              </a:rPr>
              <a:t>, The whole Northern kingdom of Israel began to worship Idols.</a:t>
            </a:r>
          </a:p>
          <a:p>
            <a:pPr lvl="0" algn="just"/>
            <a:r>
              <a:rPr lang="en-US" sz="4800" dirty="0" smtClean="0">
                <a:solidFill>
                  <a:srgbClr val="0D069A"/>
                </a:solidFill>
                <a:latin typeface="Arial Rounded MT Bold" pitchFamily="34" charset="0"/>
              </a:rPr>
              <a:t>The whole Northern Kingdom of Israel became </a:t>
            </a:r>
            <a:r>
              <a:rPr lang="en-US" sz="4800" dirty="0" smtClean="0">
                <a:solidFill>
                  <a:srgbClr val="0D069A"/>
                </a:solidFill>
                <a:latin typeface="Arial Rounded MT Bold" pitchFamily="34" charset="0"/>
              </a:rPr>
              <a:t>extinct </a:t>
            </a:r>
            <a:r>
              <a:rPr lang="en-US" sz="4800" dirty="0" smtClean="0">
                <a:solidFill>
                  <a:srgbClr val="0D069A"/>
                </a:solidFill>
                <a:latin typeface="Arial Rounded MT Bold" pitchFamily="34" charset="0"/>
              </a:rPr>
              <a:t>due to the idolatry </a:t>
            </a:r>
            <a:r>
              <a:rPr lang="en-US" sz="4800" dirty="0" smtClean="0">
                <a:solidFill>
                  <a:srgbClr val="0D069A"/>
                </a:solidFill>
                <a:latin typeface="Arial Rounded MT Bold" pitchFamily="34" charset="0"/>
              </a:rPr>
              <a:t>introduced by king Jeroboam</a:t>
            </a:r>
            <a:r>
              <a:rPr lang="en-US" sz="4800" dirty="0" smtClean="0">
                <a:solidFill>
                  <a:srgbClr val="0D069A"/>
                </a:solidFill>
                <a:latin typeface="Arial Rounded MT Bold" pitchFamily="34" charset="0"/>
              </a:rPr>
              <a:t>.</a:t>
            </a:r>
            <a:endParaRPr lang="en-US" sz="48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fr-FR" sz="4800" dirty="0" smtClean="0"/>
              <a:t>INSTITUTIONAL INFLUENCE</a:t>
            </a:r>
            <a:endParaRPr lang="en-US" sz="4800" dirty="0" smtClean="0"/>
          </a:p>
          <a:p>
            <a:r>
              <a:rPr lang="fr-FR" sz="4800" dirty="0" smtClean="0"/>
              <a:t>PARENTAL INFLUENCE</a:t>
            </a:r>
            <a:endParaRPr lang="en-US" sz="4800" dirty="0" smtClean="0"/>
          </a:p>
          <a:p>
            <a:r>
              <a:rPr lang="fr-FR" sz="4800" dirty="0" smtClean="0"/>
              <a:t>RACIAL INFLUENCE</a:t>
            </a:r>
            <a:endParaRPr lang="en-US" sz="4800" dirty="0" smtClean="0"/>
          </a:p>
          <a:p>
            <a:r>
              <a:rPr lang="fr-FR" sz="4800" dirty="0" smtClean="0"/>
              <a:t>CULTURAL INFLUENCE</a:t>
            </a:r>
            <a:endParaRPr lang="en-US" sz="4800" dirty="0" smtClean="0"/>
          </a:p>
          <a:p>
            <a:r>
              <a:rPr lang="fr-FR" sz="4800" dirty="0" smtClean="0"/>
              <a:t>NATIONAL INFLUENCE</a:t>
            </a:r>
            <a:endParaRPr lang="en-US" sz="4800" dirty="0" smtClean="0"/>
          </a:p>
          <a:p>
            <a:r>
              <a:rPr lang="fr-FR" sz="4800" dirty="0" smtClean="0"/>
              <a:t>SOCIAL CLASS INFLUENCE</a:t>
            </a:r>
            <a:endParaRPr lang="en-US" sz="4800" dirty="0" smtClean="0"/>
          </a:p>
          <a:p>
            <a:r>
              <a:rPr lang="fr-FR" sz="4800" dirty="0" smtClean="0"/>
              <a:t>RELIGIOUS INFLUENCE</a:t>
            </a:r>
            <a:endParaRPr lang="en-US" sz="4800" dirty="0" smtClean="0"/>
          </a:p>
          <a:p>
            <a:r>
              <a:rPr lang="fr-FR" sz="4800" dirty="0" smtClean="0"/>
              <a:t>PEERS INFLUENCE</a:t>
            </a:r>
            <a:endParaRPr lang="en-US" sz="4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algn="ctr"/>
            <a:r>
              <a:rPr lang="en-US" sz="4800" dirty="0" smtClean="0">
                <a:solidFill>
                  <a:srgbClr val="0D069A"/>
                </a:solidFill>
                <a:latin typeface="Arial Rounded MT Bold" pitchFamily="34" charset="0"/>
              </a:rPr>
              <a:t>BE AWARE OF THE BAD INFLUENCES OF SPIRITUAL LEADERS</a:t>
            </a:r>
          </a:p>
          <a:p>
            <a:pPr lvl="0" algn="just"/>
            <a:r>
              <a:rPr lang="en-US" sz="4800" dirty="0" smtClean="0">
                <a:latin typeface="Arial Rounded MT Bold" pitchFamily="34" charset="0"/>
              </a:rPr>
              <a:t>One of the most peculiar means for the devil to contaminate God’s people is by using false spiritual leaders.</a:t>
            </a:r>
          </a:p>
          <a:p>
            <a:pPr lvl="0" algn="just"/>
            <a:r>
              <a:rPr lang="en-US" sz="4800" dirty="0" smtClean="0">
                <a:solidFill>
                  <a:srgbClr val="0D069A"/>
                </a:solidFill>
                <a:latin typeface="Arial Rounded MT Bold" pitchFamily="34" charset="0"/>
              </a:rPr>
              <a:t>No one should follow their spiritual leaders blindly.</a:t>
            </a:r>
          </a:p>
          <a:p>
            <a:pPr lvl="0" algn="just"/>
            <a:r>
              <a:rPr lang="en-US" sz="4800" dirty="0" smtClean="0">
                <a:latin typeface="Arial Rounded MT Bold" pitchFamily="34" charset="0"/>
              </a:rPr>
              <a:t>The Word of God is the compass by which all should build their faith.</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en-US" sz="4800" dirty="0" smtClean="0">
                <a:latin typeface="Arial Rounded MT Bold" pitchFamily="34" charset="0"/>
              </a:rPr>
              <a:t>There are many spiritual leaders who have started well with God and deviate along the way.</a:t>
            </a:r>
          </a:p>
          <a:p>
            <a:pPr lvl="0" algn="just"/>
            <a:r>
              <a:rPr lang="en-US" sz="4800" dirty="0" smtClean="0">
                <a:solidFill>
                  <a:srgbClr val="0D069A"/>
                </a:solidFill>
                <a:latin typeface="Arial Rounded MT Bold" pitchFamily="34" charset="0"/>
              </a:rPr>
              <a:t>You have to keep monitoring them to see if they are still walking with God.</a:t>
            </a:r>
          </a:p>
          <a:p>
            <a:pPr lvl="0" algn="just"/>
            <a:r>
              <a:rPr lang="en-US" sz="4800" dirty="0" smtClean="0">
                <a:latin typeface="Arial Rounded MT Bold" pitchFamily="34" charset="0"/>
              </a:rPr>
              <a:t>Christians have lost all their credits in this world because these wolves in sheep clothing. </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ctr">
              <a:buNone/>
            </a:pPr>
            <a:r>
              <a:rPr lang="en-US" sz="4800" dirty="0" smtClean="0">
                <a:solidFill>
                  <a:srgbClr val="C00000"/>
                </a:solidFill>
                <a:latin typeface="Arial Rounded MT Bold" pitchFamily="34" charset="0"/>
              </a:rPr>
              <a:t>PICK YOUR MENTORS WISELY</a:t>
            </a:r>
          </a:p>
          <a:p>
            <a:pPr lvl="0" algn="just"/>
            <a:r>
              <a:rPr lang="en-US" sz="4800" dirty="0" smtClean="0">
                <a:latin typeface="Arial Rounded MT Bold" pitchFamily="34" charset="0"/>
              </a:rPr>
              <a:t>Servants of God must discriminate which mentor to draw to and which one to distance themselves from.</a:t>
            </a:r>
          </a:p>
          <a:p>
            <a:pPr lvl="0" algn="just"/>
            <a:r>
              <a:rPr lang="en-US" sz="4800" dirty="0" smtClean="0">
                <a:solidFill>
                  <a:srgbClr val="C00000"/>
                </a:solidFill>
                <a:latin typeface="Arial Rounded MT Bold" pitchFamily="34" charset="0"/>
              </a:rPr>
              <a:t>An old prophet who was disconnected with God caused the disobedience and death of an innocent prophet from Judah.</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lvl="0" algn="just"/>
            <a:r>
              <a:rPr lang="en-US" sz="4800" dirty="0" smtClean="0">
                <a:latin typeface="Arial Rounded MT Bold" pitchFamily="34" charset="0"/>
              </a:rPr>
              <a:t>The old prophet did not want people to know that God no longer communicated with him.</a:t>
            </a:r>
          </a:p>
          <a:p>
            <a:pPr lvl="0" algn="just"/>
            <a:r>
              <a:rPr lang="en-US" sz="4800" dirty="0" smtClean="0">
                <a:solidFill>
                  <a:srgbClr val="C00000"/>
                </a:solidFill>
                <a:latin typeface="Arial Rounded MT Bold" pitchFamily="34" charset="0"/>
              </a:rPr>
              <a:t>God sent a prophet from Judah to rebuke Jeroboam king of the Northern Kingdom for his idolatry in the land.</a:t>
            </a:r>
          </a:p>
          <a:p>
            <a:pPr lvl="0" algn="just"/>
            <a:r>
              <a:rPr lang="en-US" sz="4800" dirty="0" smtClean="0">
                <a:latin typeface="Arial Rounded MT Bold" pitchFamily="34" charset="0"/>
              </a:rPr>
              <a:t>God said do not eat nor drink anything from that land, and do not go back in the way you came in. </a:t>
            </a:r>
            <a:r>
              <a:rPr lang="en-US" sz="4800" b="1" dirty="0" smtClean="0">
                <a:latin typeface="Arial Rounded MT Bold" pitchFamily="34" charset="0"/>
              </a:rPr>
              <a:t>1Kings 13:11-24</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6"/>
          </a:lnRef>
          <a:fillRef idx="2">
            <a:schemeClr val="accent6"/>
          </a:fillRef>
          <a:effectRef idx="1">
            <a:schemeClr val="accent6"/>
          </a:effectRef>
          <a:fontRef idx="minor">
            <a:schemeClr val="dk1"/>
          </a:fontRef>
        </p:style>
        <p:txBody>
          <a:bodyPr>
            <a:normAutofit fontScale="92500"/>
          </a:bodyPr>
          <a:lstStyle/>
          <a:p>
            <a:pPr lvl="0" algn="just"/>
            <a:r>
              <a:rPr lang="en-US" sz="4800" dirty="0" smtClean="0">
                <a:latin typeface="Arial Rounded MT Bold" pitchFamily="34" charset="0"/>
              </a:rPr>
              <a:t>I am here today to tell you to stay away from anyone who deviates from the Word of God.</a:t>
            </a:r>
          </a:p>
          <a:p>
            <a:pPr lvl="0" algn="just"/>
            <a:r>
              <a:rPr lang="en-US" sz="4800" dirty="0" smtClean="0">
                <a:solidFill>
                  <a:srgbClr val="C00000"/>
                </a:solidFill>
                <a:latin typeface="Arial Rounded MT Bold" pitchFamily="34" charset="0"/>
              </a:rPr>
              <a:t>Many young Christian leaders were introduced to occultism by people they viewed as mentors and spiritual fathers.</a:t>
            </a:r>
          </a:p>
          <a:p>
            <a:pPr lvl="0" algn="just"/>
            <a:r>
              <a:rPr lang="en-US" sz="4800" dirty="0" smtClean="0">
                <a:latin typeface="Arial Rounded MT Bold" pitchFamily="34" charset="0"/>
              </a:rPr>
              <a:t>Everyone must give account to God for their actions.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dirty="0" smtClean="0">
                <a:latin typeface="Arial Rounded MT Bold" pitchFamily="34" charset="0"/>
              </a:rPr>
              <a:t>No one will be excused by saying “I was deceived.”</a:t>
            </a:r>
          </a:p>
          <a:p>
            <a:pPr lvl="0" algn="just"/>
            <a:r>
              <a:rPr lang="en-US" sz="4800" dirty="0" smtClean="0">
                <a:solidFill>
                  <a:srgbClr val="C00000"/>
                </a:solidFill>
                <a:latin typeface="Arial Rounded MT Bold" pitchFamily="34" charset="0"/>
              </a:rPr>
              <a:t>God will say, “You had the Bible, why didn’t you use it?”</a:t>
            </a:r>
          </a:p>
          <a:p>
            <a:pPr lvl="0" algn="just"/>
            <a:r>
              <a:rPr lang="en-US" sz="4800" dirty="0" smtClean="0">
                <a:latin typeface="Arial Rounded MT Bold" pitchFamily="34" charset="0"/>
              </a:rPr>
              <a:t>Don’t follow me or anyone else blindly.</a:t>
            </a:r>
          </a:p>
          <a:p>
            <a:pPr lvl="0" algn="just"/>
            <a:r>
              <a:rPr lang="en-US" sz="4800" dirty="0" smtClean="0">
                <a:solidFill>
                  <a:srgbClr val="C00000"/>
                </a:solidFill>
                <a:latin typeface="Arial Rounded MT Bold" pitchFamily="34" charset="0"/>
              </a:rPr>
              <a:t>Be fanatical of Jesus and Jesus alone.</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000" dirty="0" smtClean="0">
                <a:solidFill>
                  <a:srgbClr val="FF0000"/>
                </a:solidFill>
                <a:latin typeface="Arial Rounded MT Bold" pitchFamily="34" charset="0"/>
                <a:cs typeface="Arial" pitchFamily="34" charset="0"/>
              </a:rPr>
              <a:t> CONCLUSION</a:t>
            </a:r>
          </a:p>
          <a:p>
            <a:pPr lvl="0" algn="just"/>
            <a:r>
              <a:rPr lang="en-US" sz="4000" dirty="0" smtClean="0">
                <a:latin typeface="Arial Rounded MT Bold" pitchFamily="34" charset="0"/>
              </a:rPr>
              <a:t>Christians everywhere, we all have to be vigilant because we are living in the last days.</a:t>
            </a:r>
          </a:p>
          <a:p>
            <a:pPr lvl="0" algn="just"/>
            <a:r>
              <a:rPr lang="en-US" sz="4000" dirty="0" smtClean="0">
                <a:solidFill>
                  <a:srgbClr val="C00000"/>
                </a:solidFill>
                <a:latin typeface="Arial Rounded MT Bold" pitchFamily="34" charset="0"/>
              </a:rPr>
              <a:t>The enemy is changing </a:t>
            </a:r>
            <a:r>
              <a:rPr lang="en-US" sz="4000" dirty="0" smtClean="0">
                <a:solidFill>
                  <a:srgbClr val="C00000"/>
                </a:solidFill>
                <a:latin typeface="Arial Rounded MT Bold" pitchFamily="34" charset="0"/>
              </a:rPr>
              <a:t>tricks and tactics </a:t>
            </a:r>
            <a:r>
              <a:rPr lang="en-US" sz="4000" dirty="0" smtClean="0">
                <a:solidFill>
                  <a:srgbClr val="C00000"/>
                </a:solidFill>
                <a:latin typeface="Arial Rounded MT Bold" pitchFamily="34" charset="0"/>
              </a:rPr>
              <a:t>everyday </a:t>
            </a:r>
            <a:r>
              <a:rPr lang="en-US" sz="4000" dirty="0" smtClean="0">
                <a:solidFill>
                  <a:srgbClr val="C00000"/>
                </a:solidFill>
                <a:latin typeface="Arial Rounded MT Bold" pitchFamily="34" charset="0"/>
              </a:rPr>
              <a:t>in aim to </a:t>
            </a:r>
            <a:r>
              <a:rPr lang="en-US" sz="4000" dirty="0" smtClean="0">
                <a:solidFill>
                  <a:srgbClr val="C00000"/>
                </a:solidFill>
                <a:latin typeface="Arial Rounded MT Bold" pitchFamily="34" charset="0"/>
              </a:rPr>
              <a:t>land his most potent blow to the church.</a:t>
            </a:r>
          </a:p>
          <a:p>
            <a:pPr lvl="0" algn="just"/>
            <a:r>
              <a:rPr lang="en-US" sz="4000" dirty="0" smtClean="0">
                <a:latin typeface="Arial Rounded MT Bold" pitchFamily="34" charset="0"/>
              </a:rPr>
              <a:t>You must know that the Christian life is a solitary </a:t>
            </a:r>
            <a:r>
              <a:rPr lang="en-US" sz="4000" dirty="0" smtClean="0">
                <a:latin typeface="Arial Rounded MT Bold" pitchFamily="34" charset="0"/>
              </a:rPr>
              <a:t>pilgrimage in some sense.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dirty="0" smtClean="0">
                <a:latin typeface="Arial Rounded MT Bold" pitchFamily="34" charset="0"/>
              </a:rPr>
              <a:t>Do not join anyone in any practice until you see it black and white in the bible.</a:t>
            </a:r>
          </a:p>
          <a:p>
            <a:pPr lvl="0" algn="just"/>
            <a:r>
              <a:rPr lang="en-US" sz="4000" dirty="0" smtClean="0">
                <a:solidFill>
                  <a:srgbClr val="C00000"/>
                </a:solidFill>
                <a:latin typeface="Arial Rounded MT Bold" pitchFamily="34" charset="0"/>
              </a:rPr>
              <a:t>Don’t be sidetracked by the high spirituality that they are selling out there.</a:t>
            </a:r>
          </a:p>
          <a:p>
            <a:pPr lvl="0" algn="just"/>
            <a:r>
              <a:rPr lang="en-US" sz="4000" dirty="0" smtClean="0">
                <a:latin typeface="Arial Rounded MT Bold" pitchFamily="34" charset="0"/>
              </a:rPr>
              <a:t>There is no such thing as high spirituality in the Christian faith.</a:t>
            </a:r>
          </a:p>
          <a:p>
            <a:pPr lvl="0" algn="just"/>
            <a:r>
              <a:rPr lang="en-US" sz="4000" dirty="0" smtClean="0">
                <a:solidFill>
                  <a:srgbClr val="C00000"/>
                </a:solidFill>
                <a:latin typeface="Arial Rounded MT Bold" pitchFamily="34" charset="0"/>
              </a:rPr>
              <a:t>We all partake in the same pool of grace.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000" dirty="0" smtClean="0">
                <a:latin typeface="Arial Rounded MT Bold" pitchFamily="34" charset="0"/>
              </a:rPr>
              <a:t>Holy living is the only assurance of one’s salvation.</a:t>
            </a:r>
          </a:p>
          <a:p>
            <a:pPr algn="just">
              <a:buNone/>
            </a:pPr>
            <a:r>
              <a:rPr lang="en-US" sz="4000" b="1" dirty="0" smtClean="0">
                <a:solidFill>
                  <a:srgbClr val="C00000"/>
                </a:solidFill>
                <a:latin typeface="Arial Rounded MT Bold" pitchFamily="34" charset="0"/>
              </a:rPr>
              <a:t>To the Church of </a:t>
            </a:r>
            <a:r>
              <a:rPr lang="en-US" sz="4000" b="1" dirty="0" err="1" smtClean="0">
                <a:solidFill>
                  <a:srgbClr val="C00000"/>
                </a:solidFill>
                <a:latin typeface="Arial Rounded MT Bold" pitchFamily="34" charset="0"/>
              </a:rPr>
              <a:t>Pergamos</a:t>
            </a:r>
            <a:r>
              <a:rPr lang="en-US" sz="4000" b="1"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a:p>
            <a:pPr lvl="0" algn="just"/>
            <a:r>
              <a:rPr lang="en-US" sz="4000" dirty="0" smtClean="0">
                <a:latin typeface="Arial Rounded MT Bold" pitchFamily="34" charset="0"/>
              </a:rPr>
              <a:t> Re 2:14 "But I have a few things against you, because you have there those who hold the doctrine of Balaam, who taught </a:t>
            </a:r>
            <a:r>
              <a:rPr lang="en-US" sz="4000" dirty="0" err="1" smtClean="0">
                <a:latin typeface="Arial Rounded MT Bold" pitchFamily="34" charset="0"/>
              </a:rPr>
              <a:t>Balak</a:t>
            </a:r>
            <a:r>
              <a:rPr lang="en-US" sz="4000" dirty="0" smtClean="0">
                <a:latin typeface="Arial Rounded MT Bold" pitchFamily="34" charset="0"/>
              </a:rPr>
              <a:t> to put a stumbling block before the children of Israel, to eat things sacrificed to idols, and to commit sexual immorality.</a:t>
            </a:r>
          </a:p>
          <a:p>
            <a:pPr lvl="0"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en-US" sz="4000" b="1" dirty="0" smtClean="0">
                <a:solidFill>
                  <a:srgbClr val="C00000"/>
                </a:solidFill>
                <a:latin typeface="Arial Rounded MT Bold" pitchFamily="34" charset="0"/>
              </a:rPr>
              <a:t>And to the Angel of the Church in Thyatira: </a:t>
            </a:r>
            <a:endParaRPr lang="en-US" sz="4000" dirty="0" smtClean="0">
              <a:solidFill>
                <a:srgbClr val="C00000"/>
              </a:solidFill>
              <a:latin typeface="Arial Rounded MT Bold" pitchFamily="34" charset="0"/>
            </a:endParaRPr>
          </a:p>
          <a:p>
            <a:pPr algn="just"/>
            <a:r>
              <a:rPr lang="en-US" sz="4000" dirty="0" smtClean="0">
                <a:latin typeface="Arial Rounded MT Bold" pitchFamily="34" charset="0"/>
              </a:rPr>
              <a:t>Re 2:20 "Nevertheless I have a few things against you, because you allow that woman Jezebel, who calls herself a prophetess, to teach and seduce My servants to commit sexual immorality and eat things sacrificed to idols.</a:t>
            </a:r>
          </a:p>
          <a:p>
            <a:pPr lvl="0" algn="just"/>
            <a:r>
              <a:rPr lang="en-US" sz="4000" dirty="0" smtClean="0">
                <a:solidFill>
                  <a:srgbClr val="C00000"/>
                </a:solidFill>
                <a:latin typeface="Arial Rounded MT Bold" pitchFamily="34" charset="0"/>
              </a:rPr>
              <a:t>I want everyone to examine your life to see if it reflects God or something else.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dirty="0" smtClean="0">
                <a:latin typeface="Arial Rounded MT Bold" pitchFamily="34" charset="0"/>
              </a:rPr>
              <a:t>Be prompt to remove all the non essentials in your life to foster a closer walk with God.</a:t>
            </a:r>
          </a:p>
          <a:p>
            <a:pPr lvl="0" algn="just"/>
            <a:r>
              <a:rPr lang="en-US" sz="4000" dirty="0" smtClean="0">
                <a:solidFill>
                  <a:srgbClr val="C00000"/>
                </a:solidFill>
                <a:latin typeface="Arial Rounded MT Bold" pitchFamily="34" charset="0"/>
              </a:rPr>
              <a:t>Rituals and traditions are detrimental to the spiritual development of a Christian.</a:t>
            </a:r>
          </a:p>
          <a:p>
            <a:pPr lvl="0" algn="just"/>
            <a:r>
              <a:rPr lang="en-US" sz="4000" dirty="0" smtClean="0">
                <a:latin typeface="Arial Rounded MT Bold" pitchFamily="34" charset="0"/>
              </a:rPr>
              <a:t>Cleanses yourselves from all impurities whether from the world or so called place of worship. </a:t>
            </a:r>
          </a:p>
          <a:p>
            <a:pPr lvl="0" algn="r"/>
            <a:r>
              <a:rPr lang="en-US" sz="4000" dirty="0" smtClean="0">
                <a:solidFill>
                  <a:srgbClr val="C00000"/>
                </a:solidFill>
                <a:latin typeface="Arial Rounded MT Bold" pitchFamily="34" charset="0"/>
              </a:rPr>
              <a:t>AMEN</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49326</TotalTime>
  <Words>1366</Words>
  <Application>Microsoft Office PowerPoint</Application>
  <PresentationFormat>On-screen Show (4:3)</PresentationFormat>
  <Paragraphs>97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CHRIST THE ROCK CONGREGATION SUNDAY JANUARY 14TH 2024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186</cp:revision>
  <dcterms:created xsi:type="dcterms:W3CDTF">2020-08-22T16:53:36Z</dcterms:created>
  <dcterms:modified xsi:type="dcterms:W3CDTF">2024-01-11T16:55:43Z</dcterms:modified>
</cp:coreProperties>
</file>