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7" r:id="rId2"/>
    <p:sldId id="281" r:id="rId3"/>
    <p:sldId id="348" r:id="rId4"/>
    <p:sldId id="349" r:id="rId5"/>
    <p:sldId id="350" r:id="rId6"/>
    <p:sldId id="351" r:id="rId7"/>
    <p:sldId id="334" r:id="rId8"/>
    <p:sldId id="352" r:id="rId9"/>
    <p:sldId id="353" r:id="rId10"/>
    <p:sldId id="344" r:id="rId11"/>
    <p:sldId id="354" r:id="rId12"/>
    <p:sldId id="342" r:id="rId13"/>
    <p:sldId id="355" r:id="rId14"/>
    <p:sldId id="356" r:id="rId15"/>
    <p:sldId id="357" r:id="rId16"/>
    <p:sldId id="358" r:id="rId17"/>
    <p:sldId id="335" r:id="rId18"/>
    <p:sldId id="359" r:id="rId19"/>
    <p:sldId id="360" r:id="rId20"/>
    <p:sldId id="361" r:id="rId21"/>
    <p:sldId id="362" r:id="rId22"/>
    <p:sldId id="363" r:id="rId23"/>
    <p:sldId id="345" r:id="rId24"/>
    <p:sldId id="364" r:id="rId25"/>
    <p:sldId id="365" r:id="rId26"/>
    <p:sldId id="366" r:id="rId27"/>
    <p:sldId id="367" r:id="rId28"/>
    <p:sldId id="368" r:id="rId29"/>
    <p:sldId id="346" r:id="rId30"/>
    <p:sldId id="369" r:id="rId31"/>
    <p:sldId id="370" r:id="rId32"/>
    <p:sldId id="371" r:id="rId33"/>
    <p:sldId id="372" r:id="rId34"/>
    <p:sldId id="347" r:id="rId35"/>
    <p:sldId id="374" r:id="rId36"/>
    <p:sldId id="375" r:id="rId37"/>
    <p:sldId id="376" r:id="rId38"/>
    <p:sldId id="377" r:id="rId39"/>
    <p:sldId id="373" r:id="rId40"/>
    <p:sldId id="378" r:id="rId41"/>
    <p:sldId id="379" r:id="rId42"/>
    <p:sldId id="380" r:id="rId43"/>
    <p:sldId id="381" r:id="rId44"/>
    <p:sldId id="382"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66FF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48" y="1721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88D811-534E-46DC-895E-94F1D8EE8B56}" type="datetimeFigureOut">
              <a:rPr lang="en-US" smtClean="0"/>
              <a:pPr/>
              <a:t>12/28/2023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8E0AB8-8F2E-47F5-A215-35053825AE1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A8E0AB8-8F2E-47F5-A215-35053825AE15}"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CF178B1-B40F-4CDA-9C0C-6979941DAE8E}" type="datetimeFigureOut">
              <a:rPr lang="en-US" smtClean="0"/>
              <a:pPr/>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66AAC-50C9-4A95-90F4-6E51775620C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F178B1-B40F-4CDA-9C0C-6979941DAE8E}" type="datetimeFigureOut">
              <a:rPr lang="en-US" smtClean="0"/>
              <a:pPr/>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66AAC-50C9-4A95-90F4-6E51775620C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CF178B1-B40F-4CDA-9C0C-6979941DAE8E}" type="datetimeFigureOut">
              <a:rPr lang="en-US" smtClean="0"/>
              <a:pPr/>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66AAC-50C9-4A95-90F4-6E51775620C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CF178B1-B40F-4CDA-9C0C-6979941DAE8E}" type="datetimeFigureOut">
              <a:rPr lang="en-US" smtClean="0"/>
              <a:pPr/>
              <a:t>12/28/2023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566AAC-50C9-4A95-90F4-6E51775620C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CF178B1-B40F-4CDA-9C0C-6979941DAE8E}" type="datetimeFigureOut">
              <a:rPr lang="en-US" smtClean="0"/>
              <a:pPr/>
              <a:t>12/28/2023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566AAC-50C9-4A95-90F4-6E51775620C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CF178B1-B40F-4CDA-9C0C-6979941DAE8E}" type="datetimeFigureOut">
              <a:rPr lang="en-US" smtClean="0"/>
              <a:pPr/>
              <a:t>12/28/2023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566AAC-50C9-4A95-90F4-6E51775620C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F178B1-B40F-4CDA-9C0C-6979941DAE8E}" type="datetimeFigureOut">
              <a:rPr lang="en-US" smtClean="0"/>
              <a:pPr/>
              <a:t>12/28/2023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566AAC-50C9-4A95-90F4-6E51775620C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F178B1-B40F-4CDA-9C0C-6979941DAE8E}" type="datetimeFigureOut">
              <a:rPr lang="en-US" smtClean="0"/>
              <a:pPr/>
              <a:t>12/28/2023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566AAC-50C9-4A95-90F4-6E51775620C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F178B1-B40F-4CDA-9C0C-6979941DAE8E}" type="datetimeFigureOut">
              <a:rPr lang="en-US" smtClean="0"/>
              <a:pPr/>
              <a:t>12/28/2023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566AAC-50C9-4A95-90F4-6E51775620C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F178B1-B40F-4CDA-9C0C-6979941DAE8E}" type="datetimeFigureOut">
              <a:rPr lang="en-US" smtClean="0"/>
              <a:pPr/>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66AAC-50C9-4A95-90F4-6E51775620C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F178B1-B40F-4CDA-9C0C-6979941DAE8E}" type="datetimeFigureOut">
              <a:rPr lang="en-US" smtClean="0"/>
              <a:pPr/>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66AAC-50C9-4A95-90F4-6E51775620C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F178B1-B40F-4CDA-9C0C-6979941DAE8E}" type="datetimeFigureOut">
              <a:rPr lang="en-US" smtClean="0"/>
              <a:pPr/>
              <a:t>12/28/2023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566AAC-50C9-4A95-90F4-6E51775620C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gradFill flip="none" rotWithShape="1">
            <a:gsLst>
              <a:gs pos="0">
                <a:srgbClr val="66FF33">
                  <a:tint val="66000"/>
                  <a:satMod val="160000"/>
                </a:srgbClr>
              </a:gs>
              <a:gs pos="50000">
                <a:srgbClr val="66FF33">
                  <a:tint val="44500"/>
                  <a:satMod val="160000"/>
                </a:srgbClr>
              </a:gs>
              <a:gs pos="100000">
                <a:srgbClr val="66FF33">
                  <a:tint val="23500"/>
                  <a:satMod val="160000"/>
                </a:srgbClr>
              </a:gs>
            </a:gsLst>
            <a:lin ang="13500000" scaled="1"/>
            <a:tileRect/>
          </a:gradFill>
        </p:spPr>
        <p:txBody>
          <a:bodyPr>
            <a:normAutofit fontScale="90000"/>
          </a:bodyPr>
          <a:lstStyle/>
          <a:p>
            <a:r>
              <a:rPr lang="en-US" b="1" dirty="0">
                <a:solidFill>
                  <a:srgbClr val="C00000"/>
                </a:solidFill>
              </a:rPr>
              <a:t>CHRIST THE ROCK CONGREGATION</a:t>
            </a:r>
            <a:r>
              <a:rPr lang="en-US" b="1" dirty="0"/>
              <a:t/>
            </a:r>
            <a:br>
              <a:rPr lang="en-US" b="1" dirty="0"/>
            </a:br>
            <a:r>
              <a:rPr lang="en-US" b="1" dirty="0">
                <a:solidFill>
                  <a:srgbClr val="002060"/>
                </a:solidFill>
              </a:rPr>
              <a:t>SUNDAY </a:t>
            </a:r>
            <a:r>
              <a:rPr lang="en-US" b="1" dirty="0" smtClean="0">
                <a:solidFill>
                  <a:srgbClr val="002060"/>
                </a:solidFill>
              </a:rPr>
              <a:t>DECEMBER </a:t>
            </a:r>
            <a:r>
              <a:rPr lang="en-US" b="1" dirty="0" smtClean="0">
                <a:solidFill>
                  <a:srgbClr val="002060"/>
                </a:solidFill>
              </a:rPr>
              <a:t>3</a:t>
            </a:r>
            <a:r>
              <a:rPr lang="en-US" b="1" baseline="30000" dirty="0" smtClean="0">
                <a:solidFill>
                  <a:srgbClr val="002060"/>
                </a:solidFill>
              </a:rPr>
              <a:t>1ST</a:t>
            </a:r>
            <a:r>
              <a:rPr lang="en-US" b="1" dirty="0" smtClean="0">
                <a:solidFill>
                  <a:srgbClr val="002060"/>
                </a:solidFill>
              </a:rPr>
              <a:t> </a:t>
            </a:r>
            <a:r>
              <a:rPr lang="en-US" b="1" dirty="0" smtClean="0">
                <a:solidFill>
                  <a:srgbClr val="002060"/>
                </a:solidFill>
              </a:rPr>
              <a:t>2023 </a:t>
            </a:r>
            <a:r>
              <a:rPr lang="en-US" b="1" dirty="0"/>
              <a:t/>
            </a:r>
            <a:br>
              <a:rPr lang="en-US" b="1" dirty="0"/>
            </a:br>
            <a:r>
              <a:rPr lang="en-US" b="1" dirty="0">
                <a:solidFill>
                  <a:srgbClr val="C00000"/>
                </a:solidFill>
              </a:rPr>
              <a:t>Sermon by Pastor </a:t>
            </a:r>
            <a:r>
              <a:rPr lang="en-US" b="1" dirty="0" smtClean="0">
                <a:solidFill>
                  <a:srgbClr val="C00000"/>
                </a:solidFill>
              </a:rPr>
              <a:t>MARC SIMEON</a:t>
            </a:r>
            <a:r>
              <a:rPr lang="en-US" dirty="0"/>
              <a:t/>
            </a:r>
            <a:br>
              <a:rPr lang="en-US" dirty="0"/>
            </a:br>
            <a:endParaRPr lang="en-US" dirty="0"/>
          </a:p>
        </p:txBody>
      </p:sp>
      <p:sp>
        <p:nvSpPr>
          <p:cNvPr id="3" name="Subtitle 2"/>
          <p:cNvSpPr>
            <a:spLocks noGrp="1"/>
          </p:cNvSpPr>
          <p:nvPr>
            <p:ph type="subTitle" idx="1"/>
          </p:nvPr>
        </p:nvSpPr>
        <p:spPr>
          <a:xfrm>
            <a:off x="0" y="2743200"/>
            <a:ext cx="9144000" cy="4114800"/>
          </a:xfrm>
          <a:gradFill flip="none" rotWithShape="1">
            <a:gsLst>
              <a:gs pos="0">
                <a:srgbClr val="002060">
                  <a:tint val="66000"/>
                  <a:satMod val="160000"/>
                </a:srgbClr>
              </a:gs>
              <a:gs pos="50000">
                <a:srgbClr val="002060">
                  <a:tint val="44500"/>
                  <a:satMod val="160000"/>
                </a:srgbClr>
              </a:gs>
              <a:gs pos="100000">
                <a:srgbClr val="002060">
                  <a:tint val="23500"/>
                  <a:satMod val="160000"/>
                </a:srgbClr>
              </a:gs>
            </a:gsLst>
            <a:path path="circle">
              <a:fillToRect l="100000" b="100000"/>
            </a:path>
            <a:tileRect t="-100000" r="-100000"/>
          </a:gradFill>
        </p:spPr>
        <p:txBody>
          <a:bodyPr>
            <a:normAutofit/>
          </a:bodyPr>
          <a:lstStyle/>
          <a:p>
            <a:endParaRPr lang="fr-FR" sz="4800" dirty="0" smtClean="0">
              <a:solidFill>
                <a:schemeClr val="bg1"/>
              </a:solidFill>
            </a:endParaRPr>
          </a:p>
          <a:p>
            <a:r>
              <a:rPr lang="fr-FR" sz="4800" b="1" dirty="0" smtClean="0">
                <a:solidFill>
                  <a:schemeClr val="tx1"/>
                </a:solidFill>
                <a:latin typeface="Copperplate Gothic Bold" pitchFamily="34" charset="0"/>
              </a:rPr>
              <a:t>L’ÉPREUVE </a:t>
            </a:r>
            <a:r>
              <a:rPr lang="fr-FR" sz="4800" b="1" dirty="0" smtClean="0">
                <a:solidFill>
                  <a:schemeClr val="tx1"/>
                </a:solidFill>
                <a:latin typeface="Copperplate Gothic Bold" pitchFamily="34" charset="0"/>
              </a:rPr>
              <a:t>DE LA </a:t>
            </a:r>
            <a:r>
              <a:rPr lang="fr-FR" sz="4800" b="1" dirty="0" smtClean="0">
                <a:solidFill>
                  <a:schemeClr val="tx1"/>
                </a:solidFill>
                <a:latin typeface="Copperplate Gothic Bold" pitchFamily="34" charset="0"/>
              </a:rPr>
              <a:t>FOI</a:t>
            </a:r>
          </a:p>
          <a:p>
            <a:r>
              <a:rPr lang="fr-FR" sz="4800" b="1" dirty="0" smtClean="0">
                <a:solidFill>
                  <a:schemeClr val="accent6">
                    <a:lumMod val="50000"/>
                  </a:schemeClr>
                </a:solidFill>
                <a:latin typeface="Copperplate Gothic Bold" pitchFamily="34" charset="0"/>
              </a:rPr>
              <a:t>THE TEST OF FAITH</a:t>
            </a:r>
            <a:endParaRPr lang="en-US" sz="4800" b="1" dirty="0">
              <a:solidFill>
                <a:schemeClr val="accent6">
                  <a:lumMod val="50000"/>
                </a:schemeClr>
              </a:solidFill>
              <a:latin typeface="Copperplate Gothic Bold"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blipFill>
            <a:blip r:embed="rId2"/>
            <a:tile tx="0" ty="0" sx="100000" sy="100000" flip="none" algn="tl"/>
          </a:blipFill>
        </p:spPr>
        <p:txBody>
          <a:bodyPr>
            <a:normAutofit/>
          </a:bodyPr>
          <a:lstStyle/>
          <a:p>
            <a:pPr algn="ctr"/>
            <a:r>
              <a:rPr lang="fr-FR" sz="4000" dirty="0" smtClean="0">
                <a:solidFill>
                  <a:srgbClr val="0000FF"/>
                </a:solidFill>
                <a:latin typeface="Arial Rounded MT Bold" pitchFamily="34" charset="0"/>
              </a:rPr>
              <a:t>MATTHEW 14 : 22-33</a:t>
            </a:r>
            <a:endParaRPr lang="en-US" sz="4000" dirty="0" smtClean="0">
              <a:solidFill>
                <a:srgbClr val="0000FF"/>
              </a:solidFill>
              <a:latin typeface="Arial Rounded MT Bold" pitchFamily="34" charset="0"/>
            </a:endParaRPr>
          </a:p>
          <a:p>
            <a:pPr algn="just"/>
            <a:r>
              <a:rPr lang="fr-FR" sz="4000" dirty="0" smtClean="0">
                <a:latin typeface="Arial Rounded MT Bold" pitchFamily="34" charset="0"/>
              </a:rPr>
              <a:t>Mt 14:22 ¶ Aussitôt après, il obligea les disciples à monter dans la barque et à passer avant lui de l'autre côté, pendant qu'il renverrait la foule.</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00FF"/>
                </a:solidFill>
                <a:latin typeface="Arial Rounded MT Bold" pitchFamily="34" charset="0"/>
              </a:rPr>
              <a:t>23 Quand il l'eut renvoyée, il monta sur la montagne, pour prier à l'écart; et, comme le soir était venu, il était là seul</a:t>
            </a:r>
            <a:r>
              <a:rPr lang="fr-FR" sz="4000" dirty="0" smtClean="0">
                <a:solidFill>
                  <a:srgbClr val="0000FF"/>
                </a:solidFill>
                <a:latin typeface="Arial Rounded MT Bold" pitchFamily="34" charset="0"/>
              </a:rPr>
              <a:t>.</a:t>
            </a:r>
            <a:endParaRPr lang="en-US" sz="4000" dirty="0" smtClean="0">
              <a:solidFill>
                <a:srgbClr val="0000FF"/>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blipFill>
            <a:blip r:embed="rId2"/>
            <a:tile tx="0" ty="0" sx="100000" sy="100000" flip="none" algn="tl"/>
          </a:blipFill>
        </p:spPr>
        <p:txBody>
          <a:bodyPr>
            <a:normAutofit lnSpcReduction="10000"/>
          </a:bodyPr>
          <a:lstStyle/>
          <a:p>
            <a:pPr algn="just"/>
            <a:r>
              <a:rPr lang="fr-FR" sz="4000" dirty="0" smtClean="0">
                <a:latin typeface="Arial Rounded MT Bold" pitchFamily="34" charset="0"/>
              </a:rPr>
              <a:t>24 </a:t>
            </a:r>
            <a:r>
              <a:rPr lang="fr-FR" sz="4000" dirty="0" smtClean="0">
                <a:latin typeface="Arial Rounded MT Bold" pitchFamily="34" charset="0"/>
              </a:rPr>
              <a:t>La barque, déjà au milieu de la mer, était battue par les flots; car le vent était contraire.</a:t>
            </a:r>
            <a:endParaRPr lang="en-US" sz="4000" dirty="0" smtClean="0">
              <a:latin typeface="Arial Rounded MT Bold" pitchFamily="34" charset="0"/>
            </a:endParaRPr>
          </a:p>
          <a:p>
            <a:pPr algn="just"/>
            <a:r>
              <a:rPr lang="fr-FR" sz="4000" dirty="0" smtClean="0">
                <a:solidFill>
                  <a:srgbClr val="0000FF"/>
                </a:solidFill>
                <a:latin typeface="Arial Rounded MT Bold" pitchFamily="34" charset="0"/>
              </a:rPr>
              <a:t> 25 A la quatrième veille de la nuit, Jésus alla vers eux, marchant sur la mer.</a:t>
            </a:r>
            <a:endParaRPr lang="en-US" sz="4000" dirty="0" smtClean="0">
              <a:solidFill>
                <a:srgbClr val="0000FF"/>
              </a:solidFill>
              <a:latin typeface="Arial Rounded MT Bold" pitchFamily="34" charset="0"/>
            </a:endParaRPr>
          </a:p>
          <a:p>
            <a:pPr algn="just"/>
            <a:r>
              <a:rPr lang="fr-FR" sz="4000" dirty="0" smtClean="0">
                <a:latin typeface="Arial Rounded MT Bold" pitchFamily="34" charset="0"/>
              </a:rPr>
              <a:t> 26 Quand les disciples le virent marcher sur la mer, ils furent troublés, et dirent: C'est un fantôme! Et, dans leur frayeur, ils poussèrent des cris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blipFill>
            <a:blip r:embed="rId2"/>
            <a:tile tx="0" ty="0" sx="100000" sy="100000" flip="none" algn="tl"/>
          </a:blipFill>
        </p:spPr>
        <p:txBody>
          <a:bodyPr>
            <a:normAutofit/>
          </a:bodyPr>
          <a:lstStyle/>
          <a:p>
            <a:pPr algn="just"/>
            <a:r>
              <a:rPr lang="fr-FR" sz="4000" dirty="0" smtClean="0">
                <a:latin typeface="Arial Rounded MT Bold" pitchFamily="34" charset="0"/>
              </a:rPr>
              <a:t>27 </a:t>
            </a:r>
            <a:r>
              <a:rPr lang="fr-FR" sz="4000" dirty="0" smtClean="0">
                <a:latin typeface="Arial Rounded MT Bold" pitchFamily="34" charset="0"/>
              </a:rPr>
              <a:t>Jésus leur dit aussitôt: Rassurez-vous, c'est moi; n'ayez pas peur!</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00FF"/>
                </a:solidFill>
                <a:latin typeface="Arial Rounded MT Bold" pitchFamily="34" charset="0"/>
              </a:rPr>
              <a:t>28 Pierre lui répondit: Seigneur, si c'est toi, ordonne que j'aille vers toi sur les eaux.</a:t>
            </a:r>
            <a:endParaRPr lang="en-US" sz="4000" dirty="0" smtClean="0">
              <a:solidFill>
                <a:srgbClr val="0000FF"/>
              </a:solidFill>
              <a:latin typeface="Arial Rounded MT Bold" pitchFamily="34" charset="0"/>
            </a:endParaRPr>
          </a:p>
          <a:p>
            <a:pPr algn="just"/>
            <a:r>
              <a:rPr lang="fr-FR" sz="4000" dirty="0" smtClean="0">
                <a:latin typeface="Arial Rounded MT Bold" pitchFamily="34" charset="0"/>
              </a:rPr>
              <a:t> 29 Et il dit: Viens! Pierre sortit de la barque, et marcha sur les eaux, pour aller vers Jésus.</a:t>
            </a:r>
            <a:endParaRPr lang="en-US" sz="4000" dirty="0" smtClean="0">
              <a:latin typeface="Arial Rounded MT Bold" pitchFamily="34" charset="0"/>
            </a:endParaRPr>
          </a:p>
          <a:p>
            <a:pPr algn="just">
              <a:buNone/>
            </a:pPr>
            <a:endParaRPr lang="en-US" sz="4000" dirty="0">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blipFill>
            <a:blip r:embed="rId2"/>
            <a:tile tx="0" ty="0" sx="100000" sy="100000" flip="none" algn="tl"/>
          </a:blipFill>
        </p:spPr>
        <p:txBody>
          <a:bodyPr>
            <a:normAutofit/>
          </a:bodyPr>
          <a:lstStyle/>
          <a:p>
            <a:pPr algn="just"/>
            <a:r>
              <a:rPr lang="fr-FR" sz="4400" dirty="0" smtClean="0">
                <a:latin typeface="Arial Rounded MT Bold" pitchFamily="34" charset="0"/>
              </a:rPr>
              <a:t>30 </a:t>
            </a:r>
            <a:r>
              <a:rPr lang="fr-FR" sz="4400" dirty="0" smtClean="0">
                <a:latin typeface="Arial Rounded MT Bold" pitchFamily="34" charset="0"/>
              </a:rPr>
              <a:t>Mais, voyant que le vent était fort, il eut peur; et, comme il commençait à enfoncer, il s'écria: Seigneur, sauve-moi!</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0000FF"/>
                </a:solidFill>
                <a:latin typeface="Arial Rounded MT Bold" pitchFamily="34" charset="0"/>
              </a:rPr>
              <a:t>31 Aussitôt Jésus étendit la main, le saisit, et lui dit: Homme de peu de foi, pourquoi as-tu douté?</a:t>
            </a:r>
            <a:endParaRPr lang="en-US" sz="4400" dirty="0" smtClean="0">
              <a:solidFill>
                <a:srgbClr val="0000FF"/>
              </a:solidFill>
              <a:latin typeface="Arial Rounded MT Bold" pitchFamily="34" charset="0"/>
            </a:endParaRPr>
          </a:p>
          <a:p>
            <a:pPr algn="just"/>
            <a:endParaRPr lang="en-US" sz="4000" dirty="0">
              <a:solidFill>
                <a:srgbClr val="0000FF"/>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blipFill>
            <a:blip r:embed="rId2"/>
            <a:tile tx="0" ty="0" sx="100000" sy="100000" flip="none" algn="tl"/>
          </a:blipFill>
        </p:spPr>
        <p:txBody>
          <a:bodyPr>
            <a:normAutofit/>
          </a:bodyPr>
          <a:lstStyle/>
          <a:p>
            <a:pPr algn="just"/>
            <a:r>
              <a:rPr lang="fr-FR" sz="4800" dirty="0" smtClean="0">
                <a:latin typeface="Arial Rounded MT Bold" pitchFamily="34" charset="0"/>
              </a:rPr>
              <a:t>32 </a:t>
            </a:r>
            <a:r>
              <a:rPr lang="fr-FR" sz="4800" dirty="0" smtClean="0">
                <a:latin typeface="Arial Rounded MT Bold" pitchFamily="34" charset="0"/>
              </a:rPr>
              <a:t>Et ils montèrent dans la barque, et le vent cessa.</a:t>
            </a:r>
            <a:endParaRPr lang="en-US" sz="4800" dirty="0" smtClean="0">
              <a:latin typeface="Arial Rounded MT Bold" pitchFamily="34" charset="0"/>
            </a:endParaRPr>
          </a:p>
          <a:p>
            <a:pPr algn="just"/>
            <a:r>
              <a:rPr lang="fr-FR" sz="4800" dirty="0" smtClean="0">
                <a:latin typeface="Arial Rounded MT Bold" pitchFamily="34" charset="0"/>
              </a:rPr>
              <a:t> </a:t>
            </a:r>
            <a:r>
              <a:rPr lang="fr-FR" sz="4800" dirty="0" smtClean="0">
                <a:solidFill>
                  <a:srgbClr val="0000FF"/>
                </a:solidFill>
                <a:latin typeface="Arial Rounded MT Bold" pitchFamily="34" charset="0"/>
              </a:rPr>
              <a:t>33 Ceux qui étaient dans la barque vinrent se prosterner devant Jésus, et dirent: Tu es véritablement le Fils de Dieu.</a:t>
            </a:r>
            <a:endParaRPr lang="en-US" sz="4800" dirty="0">
              <a:solidFill>
                <a:srgbClr val="0000FF"/>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a:bodyPr>
          <a:lstStyle/>
          <a:p>
            <a:pPr algn="ctr">
              <a:buNone/>
            </a:pPr>
            <a:r>
              <a:rPr lang="fr-FR" sz="4000" dirty="0" smtClean="0">
                <a:solidFill>
                  <a:srgbClr val="C00000"/>
                </a:solidFill>
                <a:latin typeface="Arial Rounded MT Bold" pitchFamily="34" charset="0"/>
              </a:rPr>
              <a:t>INTRODUCTION</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Chaque examen a sa particularité et ses exigences.</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L’épreuve de la foi est souvent surprenante.</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Qui s’attend à une épreuve de foi à la fin d’une longue journée de ministère </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000" dirty="0" smtClean="0">
                <a:latin typeface="Arial Rounded MT Bold" pitchFamily="34" charset="0"/>
              </a:rPr>
              <a:t>Endurer </a:t>
            </a:r>
            <a:r>
              <a:rPr lang="fr-FR" sz="4000" dirty="0" smtClean="0">
                <a:latin typeface="Arial Rounded MT Bold" pitchFamily="34" charset="0"/>
              </a:rPr>
              <a:t>la foule croissante et exigeante en assistant le Maitre pendant toute une journée de ministère semble être le comble </a:t>
            </a:r>
            <a:r>
              <a:rPr lang="fr-FR" sz="4000" dirty="0" smtClean="0">
                <a:solidFill>
                  <a:srgbClr val="C00000"/>
                </a:solidFill>
                <a:latin typeface="Arial Rounded MT Bold" pitchFamily="34" charset="0"/>
              </a:rPr>
              <a:t>qu’on pourrait réclamer d’un disciple.</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Rien ne soupçonnait aux disciples qu’ils étaient au seuil d’une grande épreuve. </a:t>
            </a:r>
            <a:endParaRPr lang="en-US" sz="4000" dirty="0" smtClean="0">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000" dirty="0" smtClean="0">
                <a:latin typeface="Arial Rounded MT Bold" pitchFamily="34" charset="0"/>
              </a:rPr>
              <a:t>C’est </a:t>
            </a:r>
            <a:r>
              <a:rPr lang="fr-FR" sz="4000" dirty="0" smtClean="0">
                <a:latin typeface="Arial Rounded MT Bold" pitchFamily="34" charset="0"/>
              </a:rPr>
              <a:t>la fin de la journée ; c’est l’heure du repos ;  c’est l’heure de la relaxation ; c’est l’heure du désengagement spirituel.</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 C’était aussi l’heure opportune du diable pour faire son coup sur. </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L’épreuve de la foi met en évidence notre état d’âme. </a:t>
            </a:r>
            <a:endParaRPr lang="en-US" sz="4000" dirty="0">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66FF33"/>
          </a:solidFill>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000" dirty="0" err="1" smtClean="0">
                <a:solidFill>
                  <a:srgbClr val="7030A0"/>
                </a:solidFill>
                <a:latin typeface="Arial Rounded MT Bold" pitchFamily="34" charset="0"/>
              </a:rPr>
              <a:t>Mathew</a:t>
            </a:r>
            <a:r>
              <a:rPr lang="fr-FR" sz="4000" dirty="0" smtClean="0">
                <a:solidFill>
                  <a:srgbClr val="7030A0"/>
                </a:solidFill>
                <a:latin typeface="Arial Rounded MT Bold" pitchFamily="34" charset="0"/>
              </a:rPr>
              <a:t> 14: </a:t>
            </a:r>
            <a:r>
              <a:rPr lang="fr-FR" sz="4000" dirty="0" smtClean="0">
                <a:solidFill>
                  <a:srgbClr val="7030A0"/>
                </a:solidFill>
                <a:latin typeface="Arial Rounded MT Bold" pitchFamily="34" charset="0"/>
              </a:rPr>
              <a:t>22-33 </a:t>
            </a:r>
            <a:endParaRPr lang="en-US" sz="4000" dirty="0" smtClean="0">
              <a:solidFill>
                <a:srgbClr val="7030A0"/>
              </a:solidFill>
              <a:latin typeface="Arial Rounded MT Bold" pitchFamily="34" charset="0"/>
            </a:endParaRPr>
          </a:p>
          <a:p>
            <a:pPr algn="just"/>
            <a:r>
              <a:rPr lang="fr-FR" sz="4000" i="1" dirty="0" smtClean="0">
                <a:latin typeface="Arial Rounded MT Bold" pitchFamily="34" charset="0"/>
              </a:rPr>
              <a:t>Mt 14:22 ¶ Aussitôt après, </a:t>
            </a:r>
            <a:r>
              <a:rPr lang="fr-FR" sz="4000" i="1" u="sng" dirty="0" smtClean="0">
                <a:latin typeface="Arial Rounded MT Bold" pitchFamily="34" charset="0"/>
              </a:rPr>
              <a:t>il obligea les disciples à monter dans la barque et à passer avant lui de l'autre côté</a:t>
            </a:r>
            <a:r>
              <a:rPr lang="fr-FR" sz="4000" i="1" dirty="0" smtClean="0">
                <a:latin typeface="Arial Rounded MT Bold" pitchFamily="34" charset="0"/>
              </a:rPr>
              <a:t>, pendant qu'il renverrait la foule.</a:t>
            </a:r>
            <a:endParaRPr lang="en-US" sz="4000" dirty="0" smtClean="0">
              <a:latin typeface="Arial Rounded MT Bold" pitchFamily="34" charset="0"/>
            </a:endParaRPr>
          </a:p>
          <a:p>
            <a:pPr lvl="0" algn="just"/>
            <a:r>
              <a:rPr lang="fr-FR" sz="4000" dirty="0" smtClean="0">
                <a:solidFill>
                  <a:srgbClr val="7030A0"/>
                </a:solidFill>
                <a:latin typeface="Arial Rounded MT Bold" pitchFamily="34" charset="0"/>
              </a:rPr>
              <a:t>Après une Longue journée de ministère</a:t>
            </a:r>
            <a:endParaRPr lang="en-US" sz="4000" dirty="0" smtClean="0">
              <a:solidFill>
                <a:srgbClr val="7030A0"/>
              </a:solidFill>
              <a:latin typeface="Arial Rounded MT Bold" pitchFamily="34" charset="0"/>
            </a:endParaRPr>
          </a:p>
          <a:p>
            <a:pPr lvl="0" algn="just"/>
            <a:r>
              <a:rPr lang="fr-FR" sz="4000" dirty="0" smtClean="0">
                <a:latin typeface="Arial Rounded MT Bold" pitchFamily="34" charset="0"/>
              </a:rPr>
              <a:t>Fatigue physique</a:t>
            </a:r>
            <a:endParaRPr lang="en-US" sz="4000" dirty="0" smtClean="0">
              <a:latin typeface="Arial Rounded MT Bold" pitchFamily="34" charset="0"/>
            </a:endParaRPr>
          </a:p>
          <a:p>
            <a:pPr lvl="0" algn="just"/>
            <a:r>
              <a:rPr lang="fr-FR" sz="4000" dirty="0" smtClean="0">
                <a:solidFill>
                  <a:srgbClr val="7030A0"/>
                </a:solidFill>
                <a:latin typeface="Arial Rounded MT Bold" pitchFamily="34" charset="0"/>
              </a:rPr>
              <a:t>Fatigue mentale et </a:t>
            </a:r>
            <a:r>
              <a:rPr lang="fr-FR" sz="4000" dirty="0" smtClean="0">
                <a:solidFill>
                  <a:srgbClr val="7030A0"/>
                </a:solidFill>
                <a:latin typeface="Arial Rounded MT Bold" pitchFamily="34" charset="0"/>
              </a:rPr>
              <a:t>émotionnelle</a:t>
            </a:r>
            <a:endParaRPr lang="en-US" sz="4000" dirty="0" smtClean="0">
              <a:solidFill>
                <a:srgbClr val="7030A0"/>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66FF33"/>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000" dirty="0" smtClean="0">
                <a:latin typeface="Arial Rounded MT Bold" pitchFamily="34" charset="0"/>
              </a:rPr>
              <a:t>Jésus </a:t>
            </a:r>
            <a:r>
              <a:rPr lang="fr-FR" sz="4000" dirty="0" smtClean="0">
                <a:latin typeface="Arial Rounded MT Bold" pitchFamily="34" charset="0"/>
              </a:rPr>
              <a:t>obligea les disciples de prendre le devant, de passer dans l’autre bort du lac.</a:t>
            </a:r>
            <a:endParaRPr lang="en-US" sz="4000" dirty="0" smtClean="0">
              <a:latin typeface="Arial Rounded MT Bold" pitchFamily="34" charset="0"/>
            </a:endParaRPr>
          </a:p>
          <a:p>
            <a:pPr lvl="0" algn="just"/>
            <a:r>
              <a:rPr lang="fr-FR" sz="4000" dirty="0" smtClean="0">
                <a:solidFill>
                  <a:srgbClr val="7030A0"/>
                </a:solidFill>
                <a:latin typeface="Arial Rounded MT Bold" pitchFamily="34" charset="0"/>
              </a:rPr>
              <a:t>Jésus renvoya Lui-même renvoya la foule.</a:t>
            </a:r>
            <a:endParaRPr lang="en-US" sz="4000" dirty="0" smtClean="0">
              <a:solidFill>
                <a:srgbClr val="7030A0"/>
              </a:solidFill>
              <a:latin typeface="Arial Rounded MT Bold" pitchFamily="34" charset="0"/>
            </a:endParaRPr>
          </a:p>
          <a:p>
            <a:pPr lvl="0" algn="just"/>
            <a:r>
              <a:rPr lang="fr-FR" sz="4000" dirty="0" smtClean="0">
                <a:latin typeface="Arial Rounded MT Bold" pitchFamily="34" charset="0"/>
              </a:rPr>
              <a:t>Peut-être Les disciples se demandaient pourquoi le Maitre les laissait aller seuls.</a:t>
            </a:r>
            <a:endParaRPr lang="en-US" sz="4000" dirty="0" smtClean="0">
              <a:latin typeface="Arial Rounded MT Bold" pitchFamily="34" charset="0"/>
            </a:endParaRPr>
          </a:p>
          <a:p>
            <a:pPr lvl="0" algn="just"/>
            <a:r>
              <a:rPr lang="fr-FR" sz="4000" dirty="0" smtClean="0">
                <a:solidFill>
                  <a:srgbClr val="7030A0"/>
                </a:solidFill>
                <a:latin typeface="Arial Rounded MT Bold" pitchFamily="34" charset="0"/>
              </a:rPr>
              <a:t>Pourquoi tarderait de faire la traversée avec eux ?</a:t>
            </a:r>
            <a:endParaRPr lang="en-US" sz="4000" dirty="0">
              <a:solidFill>
                <a:srgbClr val="7030A0"/>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000" i="1" dirty="0" smtClean="0">
                <a:solidFill>
                  <a:srgbClr val="002060"/>
                </a:solidFill>
                <a:latin typeface="Arial Rounded MT Bold" pitchFamily="34" charset="0"/>
              </a:rPr>
              <a:t>23 Quand il l'eut renvoyée, il monta sur la montagne, pour prier à l'écart; et, comme le soir était venu, il était là seul.</a:t>
            </a:r>
            <a:endParaRPr lang="en-US" sz="4000" dirty="0" smtClean="0">
              <a:solidFill>
                <a:srgbClr val="002060"/>
              </a:solidFill>
              <a:latin typeface="Arial Rounded MT Bold" pitchFamily="34" charset="0"/>
            </a:endParaRPr>
          </a:p>
          <a:p>
            <a:pPr lvl="0" algn="just"/>
            <a:r>
              <a:rPr lang="fr-FR" sz="4000" dirty="0" smtClean="0">
                <a:solidFill>
                  <a:srgbClr val="FF0000"/>
                </a:solidFill>
                <a:latin typeface="Arial Rounded MT Bold" pitchFamily="34" charset="0"/>
              </a:rPr>
              <a:t>Jésus se retira pour prier</a:t>
            </a:r>
            <a:endParaRPr lang="en-US" sz="4000" dirty="0" smtClean="0">
              <a:solidFill>
                <a:srgbClr val="FF0000"/>
              </a:solidFill>
              <a:latin typeface="Arial Rounded MT Bold" pitchFamily="34" charset="0"/>
            </a:endParaRPr>
          </a:p>
          <a:p>
            <a:pPr lvl="0" algn="just"/>
            <a:r>
              <a:rPr lang="fr-FR" sz="4000" dirty="0" smtClean="0">
                <a:solidFill>
                  <a:srgbClr val="002060"/>
                </a:solidFill>
                <a:latin typeface="Arial Rounded MT Bold" pitchFamily="34" charset="0"/>
              </a:rPr>
              <a:t>Jésus savait que le diable avait conçu un plan néfaste contre Lui et ses disciples pour leur ôter la vie</a:t>
            </a:r>
            <a:r>
              <a:rPr lang="fr-FR" sz="4000" dirty="0" smtClean="0">
                <a:solidFill>
                  <a:srgbClr val="002060"/>
                </a:solidFill>
                <a:latin typeface="Arial Rounded MT Bold" pitchFamily="34" charset="0"/>
              </a:rPr>
              <a:t>.</a:t>
            </a:r>
            <a:endParaRPr lang="en-US" sz="4000" dirty="0" smtClean="0">
              <a:solidFill>
                <a:srgbClr val="002060"/>
              </a:solidFill>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000" dirty="0" smtClean="0">
                <a:solidFill>
                  <a:srgbClr val="002060"/>
                </a:solidFill>
                <a:latin typeface="Arial Rounded MT Bold" pitchFamily="34" charset="0"/>
              </a:rPr>
              <a:t>Jésus </a:t>
            </a:r>
            <a:r>
              <a:rPr lang="fr-FR" sz="4000" dirty="0" smtClean="0">
                <a:solidFill>
                  <a:srgbClr val="002060"/>
                </a:solidFill>
                <a:latin typeface="Arial Rounded MT Bold" pitchFamily="34" charset="0"/>
              </a:rPr>
              <a:t>savait qu’Il avait tout épuisé de sa puissance au court de la journée dans les diverses miracles et la multiplication des pains. </a:t>
            </a:r>
            <a:endParaRPr lang="en-US" sz="4000" dirty="0" smtClean="0">
              <a:solidFill>
                <a:srgbClr val="002060"/>
              </a:solidFill>
              <a:latin typeface="Arial Rounded MT Bold" pitchFamily="34" charset="0"/>
            </a:endParaRPr>
          </a:p>
          <a:p>
            <a:pPr lvl="0" algn="just"/>
            <a:r>
              <a:rPr lang="fr-FR" sz="4000" dirty="0" smtClean="0">
                <a:solidFill>
                  <a:srgbClr val="FF0000"/>
                </a:solidFill>
                <a:latin typeface="Arial Rounded MT Bold" pitchFamily="34" charset="0"/>
              </a:rPr>
              <a:t>Jésus savait qu’il avait besoin d’une recharge avant le lendemain.</a:t>
            </a:r>
            <a:endParaRPr lang="en-US" sz="4000" dirty="0" smtClean="0">
              <a:solidFill>
                <a:srgbClr val="FF0000"/>
              </a:solidFill>
              <a:latin typeface="Arial Rounded MT Bold" pitchFamily="34" charset="0"/>
            </a:endParaRPr>
          </a:p>
          <a:p>
            <a:pPr lvl="0" algn="just"/>
            <a:r>
              <a:rPr lang="en-US" sz="4000" dirty="0" smtClean="0">
                <a:solidFill>
                  <a:srgbClr val="002060"/>
                </a:solidFill>
                <a:latin typeface="Arial Rounded MT Bold" pitchFamily="34" charset="0"/>
              </a:rPr>
              <a:t>We do not know the danger to operate on empty tank or dead battery when you are in combat</a:t>
            </a:r>
            <a:r>
              <a:rPr lang="en-US" sz="4000" dirty="0" smtClean="0">
                <a:solidFill>
                  <a:srgbClr val="002060"/>
                </a:solidFill>
                <a:latin typeface="Arial Rounded MT Bold" pitchFamily="34" charset="0"/>
              </a:rPr>
              <a:t>.</a:t>
            </a:r>
            <a:endParaRPr lang="en-US" sz="4000" dirty="0" smtClean="0">
              <a:solidFill>
                <a:srgbClr val="002060"/>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en-US" sz="4000" dirty="0" smtClean="0">
                <a:solidFill>
                  <a:srgbClr val="002060"/>
                </a:solidFill>
                <a:latin typeface="Arial Rounded MT Bold" pitchFamily="34" charset="0"/>
              </a:rPr>
              <a:t>The </a:t>
            </a:r>
            <a:r>
              <a:rPr lang="en-US" sz="4000" dirty="0" smtClean="0">
                <a:solidFill>
                  <a:srgbClr val="002060"/>
                </a:solidFill>
                <a:latin typeface="Arial Rounded MT Bold" pitchFamily="34" charset="0"/>
              </a:rPr>
              <a:t>enemy will prey on you if you fail to see the need to replenish yourself spiritually.</a:t>
            </a:r>
          </a:p>
          <a:p>
            <a:pPr lvl="0" algn="just"/>
            <a:r>
              <a:rPr lang="fr-FR" sz="4000" dirty="0" smtClean="0">
                <a:solidFill>
                  <a:srgbClr val="FF0000"/>
                </a:solidFill>
                <a:latin typeface="Arial Rounded MT Bold" pitchFamily="34" charset="0"/>
              </a:rPr>
              <a:t>Jésus se mit à l’ écart pour prier, pour se recharger de puissance et pour s’apprêter à ce qui était devant Lui.</a:t>
            </a:r>
            <a:endParaRPr lang="en-US" sz="4000" dirty="0" smtClean="0">
              <a:solidFill>
                <a:srgbClr val="FF0000"/>
              </a:solidFill>
              <a:latin typeface="Arial Rounded MT Bold" pitchFamily="34" charset="0"/>
            </a:endParaRPr>
          </a:p>
          <a:p>
            <a:pPr lvl="0" algn="just"/>
            <a:r>
              <a:rPr lang="fr-FR" sz="4000" dirty="0" smtClean="0">
                <a:solidFill>
                  <a:srgbClr val="002060"/>
                </a:solidFill>
                <a:latin typeface="Arial Rounded MT Bold" pitchFamily="34" charset="0"/>
              </a:rPr>
              <a:t>Certains combats spirituels se mènent mieux dans la solitude avec Dieu. </a:t>
            </a:r>
            <a:endParaRPr lang="en-US" sz="4000" dirty="0" smtClean="0">
              <a:solidFill>
                <a:srgbClr val="002060"/>
              </a:solidFill>
              <a:latin typeface="Arial Rounded MT Bold" pitchFamily="34" charset="0"/>
            </a:endParaRPr>
          </a:p>
          <a:p>
            <a:pPr algn="just"/>
            <a:endParaRPr lang="en-US" sz="4000" dirty="0" smtClean="0">
              <a:solidFill>
                <a:srgbClr val="002060"/>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400" i="1" dirty="0" smtClean="0">
                <a:solidFill>
                  <a:srgbClr val="002060"/>
                </a:solidFill>
                <a:latin typeface="Arial Rounded MT Bold" pitchFamily="34" charset="0"/>
              </a:rPr>
              <a:t>24 </a:t>
            </a:r>
            <a:r>
              <a:rPr lang="fr-FR" sz="4400" i="1" dirty="0" smtClean="0">
                <a:solidFill>
                  <a:srgbClr val="002060"/>
                </a:solidFill>
                <a:latin typeface="Arial Rounded MT Bold" pitchFamily="34" charset="0"/>
              </a:rPr>
              <a:t>La barque, déjà au milieu de la mer, était battue par les flots; car le vent était contraire.</a:t>
            </a:r>
            <a:endParaRPr lang="en-US" sz="4400" dirty="0" smtClean="0">
              <a:solidFill>
                <a:srgbClr val="002060"/>
              </a:solidFill>
              <a:latin typeface="Arial Rounded MT Bold" pitchFamily="34" charset="0"/>
            </a:endParaRPr>
          </a:p>
          <a:p>
            <a:pPr lvl="0" algn="just"/>
            <a:r>
              <a:rPr lang="fr-FR" sz="4400" dirty="0" smtClean="0">
                <a:solidFill>
                  <a:srgbClr val="FF0000"/>
                </a:solidFill>
                <a:latin typeface="Arial Rounded MT Bold" pitchFamily="34" charset="0"/>
              </a:rPr>
              <a:t>Satan attendit que les disciples soient à mis chemin avant de siffler contre eux.</a:t>
            </a:r>
            <a:endParaRPr lang="en-US" sz="4400" dirty="0" smtClean="0">
              <a:solidFill>
                <a:srgbClr val="FF0000"/>
              </a:solidFill>
              <a:latin typeface="Arial Rounded MT Bold" pitchFamily="34" charset="0"/>
            </a:endParaRPr>
          </a:p>
          <a:p>
            <a:pPr lvl="0" algn="just"/>
            <a:r>
              <a:rPr lang="fr-FR" sz="4400" dirty="0" smtClean="0">
                <a:solidFill>
                  <a:srgbClr val="002060"/>
                </a:solidFill>
                <a:latin typeface="Arial Rounded MT Bold" pitchFamily="34" charset="0"/>
              </a:rPr>
              <a:t>Le vent était contraire en vue de leur destination</a:t>
            </a:r>
            <a:r>
              <a:rPr lang="fr-FR" sz="4400" dirty="0" smtClean="0">
                <a:solidFill>
                  <a:srgbClr val="002060"/>
                </a:solidFill>
                <a:latin typeface="Arial Rounded MT Bold" pitchFamily="34" charset="0"/>
              </a:rPr>
              <a:t>.</a:t>
            </a:r>
            <a:endParaRPr lang="en-US" sz="4400" dirty="0" smtClean="0">
              <a:solidFill>
                <a:srgbClr val="002060"/>
              </a:solidFill>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400" dirty="0" smtClean="0">
                <a:solidFill>
                  <a:srgbClr val="002060"/>
                </a:solidFill>
                <a:latin typeface="Arial Rounded MT Bold" pitchFamily="34" charset="0"/>
              </a:rPr>
              <a:t>Avez-vous </a:t>
            </a:r>
            <a:r>
              <a:rPr lang="fr-FR" sz="4400" dirty="0" smtClean="0">
                <a:solidFill>
                  <a:srgbClr val="002060"/>
                </a:solidFill>
                <a:latin typeface="Arial Rounded MT Bold" pitchFamily="34" charset="0"/>
              </a:rPr>
              <a:t>jamais expérimenté des vents contraires, des embuches qui tendent à vous pousser en arrière ?</a:t>
            </a:r>
            <a:endParaRPr lang="en-US" sz="4400" dirty="0" smtClean="0">
              <a:solidFill>
                <a:srgbClr val="002060"/>
              </a:solidFill>
              <a:latin typeface="Arial Rounded MT Bold" pitchFamily="34" charset="0"/>
            </a:endParaRPr>
          </a:p>
          <a:p>
            <a:pPr lvl="0" algn="just"/>
            <a:r>
              <a:rPr lang="fr-FR" sz="4400" dirty="0" smtClean="0">
                <a:solidFill>
                  <a:srgbClr val="FF0000"/>
                </a:solidFill>
                <a:latin typeface="Arial Rounded MT Bold" pitchFamily="34" charset="0"/>
              </a:rPr>
              <a:t>D’entre les disciples il y avait des marins expérimentés, mais ce vent n’était pas naturel et Jésus le savais. </a:t>
            </a:r>
            <a:endParaRPr lang="en-US" sz="4400" dirty="0">
              <a:solidFill>
                <a:srgbClr val="FF0000"/>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a:bodyPr>
          <a:lstStyle/>
          <a:p>
            <a:pPr algn="just"/>
            <a:r>
              <a:rPr lang="fr-FR" sz="4400" i="1" dirty="0" smtClean="0">
                <a:latin typeface="Arial Rounded MT Bold" pitchFamily="34" charset="0"/>
              </a:rPr>
              <a:t>25 A la quatrième veille de la nuit, Jésus alla vers eux, marchant sur la mer.</a:t>
            </a:r>
            <a:endParaRPr lang="en-US" sz="4400" dirty="0" smtClean="0">
              <a:latin typeface="Arial Rounded MT Bold" pitchFamily="34" charset="0"/>
            </a:endParaRPr>
          </a:p>
          <a:p>
            <a:pPr lvl="0" algn="just"/>
            <a:r>
              <a:rPr lang="fr-FR" sz="4400" dirty="0" smtClean="0">
                <a:solidFill>
                  <a:schemeClr val="bg1"/>
                </a:solidFill>
                <a:latin typeface="Arial Rounded MT Bold" pitchFamily="34" charset="0"/>
              </a:rPr>
              <a:t>Après la longue journée de ministère, s’ils ont laissé la côte à 7hr du soir, les disciples ont su lutté avec ce vent pendant 7 à 9hrs de temps.</a:t>
            </a:r>
            <a:endParaRPr lang="en-US" sz="4400" dirty="0" smtClean="0">
              <a:solidFill>
                <a:schemeClr val="bg1"/>
              </a:solidFill>
              <a:latin typeface="Arial Rounded MT Bold" pitchFamily="34" charset="0"/>
            </a:endParaRPr>
          </a:p>
          <a:p>
            <a:pPr lvl="0" algn="just"/>
            <a:r>
              <a:rPr lang="fr-FR" sz="4400" dirty="0" smtClean="0">
                <a:latin typeface="Arial Rounded MT Bold" pitchFamily="34" charset="0"/>
              </a:rPr>
              <a:t>C’était la vie ou la mort</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a:bodyPr>
          <a:lstStyle/>
          <a:p>
            <a:pPr lvl="0" algn="just"/>
            <a:r>
              <a:rPr lang="fr-FR" sz="4000" dirty="0" smtClean="0">
                <a:latin typeface="Arial Rounded MT Bold" pitchFamily="34" charset="0"/>
              </a:rPr>
              <a:t>Le </a:t>
            </a:r>
            <a:r>
              <a:rPr lang="fr-FR" sz="4000" dirty="0" smtClean="0">
                <a:latin typeface="Arial Rounded MT Bold" pitchFamily="34" charset="0"/>
              </a:rPr>
              <a:t>vent et possiblement aussi la pluie, les éclairs et les orages abattirent déjà le courage des disciples. </a:t>
            </a:r>
            <a:endParaRPr lang="en-US" sz="4000" dirty="0" smtClean="0">
              <a:latin typeface="Arial Rounded MT Bold" pitchFamily="34" charset="0"/>
            </a:endParaRPr>
          </a:p>
          <a:p>
            <a:pPr lvl="0" algn="just"/>
            <a:r>
              <a:rPr lang="fr-FR" sz="4000" dirty="0" smtClean="0">
                <a:solidFill>
                  <a:schemeClr val="bg1"/>
                </a:solidFill>
                <a:latin typeface="Arial Rounded MT Bold" pitchFamily="34" charset="0"/>
              </a:rPr>
              <a:t>Les conditions n’étaient pas favorables pour souhaiter à une pleine lune.</a:t>
            </a:r>
            <a:endParaRPr lang="en-US" sz="4000" dirty="0" smtClean="0">
              <a:solidFill>
                <a:schemeClr val="bg1"/>
              </a:solidFill>
              <a:latin typeface="Arial Rounded MT Bold" pitchFamily="34" charset="0"/>
            </a:endParaRPr>
          </a:p>
          <a:p>
            <a:pPr lvl="0" algn="just"/>
            <a:r>
              <a:rPr lang="fr-FR" sz="4000" dirty="0" smtClean="0">
                <a:latin typeface="Arial Rounded MT Bold" pitchFamily="34" charset="0"/>
              </a:rPr>
              <a:t>Il se pourrait une éclaire qui leur fit voir ce fantôme qui leur approchait</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a:bodyPr>
          <a:lstStyle/>
          <a:p>
            <a:pPr lvl="0" algn="just"/>
            <a:r>
              <a:rPr lang="fr-FR" sz="4400" dirty="0" smtClean="0">
                <a:latin typeface="Arial Rounded MT Bold" pitchFamily="34" charset="0"/>
              </a:rPr>
              <a:t>Rien </a:t>
            </a:r>
            <a:r>
              <a:rPr lang="fr-FR" sz="4400" dirty="0" smtClean="0">
                <a:latin typeface="Arial Rounded MT Bold" pitchFamily="34" charset="0"/>
              </a:rPr>
              <a:t>ne les préparait à concevoir que ce pourrait être le Maitre Jésus. </a:t>
            </a:r>
            <a:endParaRPr lang="en-US" sz="4400" dirty="0" smtClean="0">
              <a:latin typeface="Arial Rounded MT Bold" pitchFamily="34" charset="0"/>
            </a:endParaRPr>
          </a:p>
          <a:p>
            <a:pPr algn="just"/>
            <a:r>
              <a:rPr lang="fr-FR" sz="4400" i="1" dirty="0" smtClean="0">
                <a:latin typeface="Arial Rounded MT Bold" pitchFamily="34" charset="0"/>
              </a:rPr>
              <a:t> </a:t>
            </a:r>
            <a:r>
              <a:rPr lang="fr-FR" sz="4400" i="1" dirty="0" smtClean="0">
                <a:solidFill>
                  <a:schemeClr val="bg1"/>
                </a:solidFill>
                <a:latin typeface="Arial Rounded MT Bold" pitchFamily="34" charset="0"/>
              </a:rPr>
              <a:t>26 Quand les disciples le virent marcher sur la mer, ils furent troublés, et dirent: C'est un fantôme! Et, dans leur frayeur, ils poussèrent des cris</a:t>
            </a:r>
            <a:r>
              <a:rPr lang="fr-FR" sz="4400" i="1"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a:bodyPr>
          <a:lstStyle/>
          <a:p>
            <a:pPr lvl="0" algn="just"/>
            <a:r>
              <a:rPr lang="fr-FR" sz="3600" dirty="0" smtClean="0">
                <a:solidFill>
                  <a:schemeClr val="bg1"/>
                </a:solidFill>
                <a:latin typeface="Arial Rounded MT Bold" pitchFamily="34" charset="0"/>
              </a:rPr>
              <a:t>Qui </a:t>
            </a:r>
            <a:r>
              <a:rPr lang="fr-FR" sz="3600" dirty="0" smtClean="0">
                <a:solidFill>
                  <a:schemeClr val="bg1"/>
                </a:solidFill>
                <a:latin typeface="Arial Rounded MT Bold" pitchFamily="34" charset="0"/>
              </a:rPr>
              <a:t>ne pousserait des cris a ce moment ?</a:t>
            </a:r>
            <a:endParaRPr lang="en-US" sz="3600" dirty="0" smtClean="0">
              <a:solidFill>
                <a:schemeClr val="bg1"/>
              </a:solidFill>
              <a:latin typeface="Arial Rounded MT Bold" pitchFamily="34" charset="0"/>
            </a:endParaRPr>
          </a:p>
          <a:p>
            <a:pPr lvl="1" algn="just"/>
            <a:r>
              <a:rPr lang="fr-FR" sz="4000" dirty="0" smtClean="0">
                <a:latin typeface="Arial Rounded MT Bold" pitchFamily="34" charset="0"/>
              </a:rPr>
              <a:t>Exemple d’un </a:t>
            </a:r>
            <a:r>
              <a:rPr lang="fr-FR" sz="4000" dirty="0" smtClean="0">
                <a:latin typeface="Arial Rounded MT Bold" pitchFamily="34" charset="0"/>
              </a:rPr>
              <a:t>homme qui se croyait être puissant en Dieu) qui, se voyant approché par une figure qui lui paraissait comme un fantôme au milieu de la nuit s’exclama </a:t>
            </a:r>
            <a:endParaRPr lang="fr-FR" sz="4000" dirty="0" smtClean="0">
              <a:latin typeface="Arial Rounded MT Bold" pitchFamily="34" charset="0"/>
            </a:endParaRPr>
          </a:p>
          <a:p>
            <a:pPr lvl="1" algn="just"/>
            <a:r>
              <a:rPr lang="fr-FR" sz="4000" dirty="0" smtClean="0">
                <a:solidFill>
                  <a:schemeClr val="bg1"/>
                </a:solidFill>
                <a:latin typeface="Arial Rounded MT Bold" pitchFamily="34" charset="0"/>
              </a:rPr>
              <a:t>«</a:t>
            </a:r>
            <a:r>
              <a:rPr lang="fr-FR" sz="4000" dirty="0" smtClean="0">
                <a:solidFill>
                  <a:schemeClr val="bg1"/>
                </a:solidFill>
                <a:latin typeface="Arial Rounded MT Bold" pitchFamily="34" charset="0"/>
              </a:rPr>
              <a:t> </a:t>
            </a:r>
            <a:r>
              <a:rPr lang="fr-FR" sz="4000" b="1" dirty="0" smtClean="0">
                <a:solidFill>
                  <a:schemeClr val="bg1"/>
                </a:solidFill>
                <a:latin typeface="Arial Rounded MT Bold" pitchFamily="34" charset="0"/>
              </a:rPr>
              <a:t>Matthieu 4 verset </a:t>
            </a:r>
            <a:r>
              <a:rPr lang="fr-FR" sz="4400" b="1" dirty="0" smtClean="0">
                <a:solidFill>
                  <a:schemeClr val="bg1"/>
                </a:solidFill>
                <a:latin typeface="Arial Rounded MT Bold" pitchFamily="34" charset="0"/>
              </a:rPr>
              <a:t>10 ANMWEYYY</a:t>
            </a:r>
            <a:r>
              <a:rPr lang="fr-FR" sz="4400" dirty="0" smtClean="0">
                <a:solidFill>
                  <a:schemeClr val="bg1"/>
                </a:solidFill>
                <a:latin typeface="Arial Rounded MT Bold" pitchFamily="34" charset="0"/>
              </a:rPr>
              <a:t> !!! </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a:bodyPr>
          <a:lstStyle/>
          <a:p>
            <a:pPr lvl="1" algn="just"/>
            <a:r>
              <a:rPr lang="fr-FR" sz="3600" dirty="0" smtClean="0">
                <a:latin typeface="Arial Rounded MT Bold" pitchFamily="34" charset="0"/>
              </a:rPr>
              <a:t>Exemple </a:t>
            </a:r>
            <a:r>
              <a:rPr lang="fr-FR" sz="3600" dirty="0" smtClean="0">
                <a:latin typeface="Arial Rounded MT Bold" pitchFamily="34" charset="0"/>
              </a:rPr>
              <a:t>de l’Haïtien qui travaillait dans un zoo a Miami avec une costume de macaque qu’il portait sournoisement parce le vrai macaque était mort et qui rencontrant un lion dans la salle de détente, pensant que le lion était réel commença à lancer des pleurs amères. </a:t>
            </a:r>
            <a:endParaRPr lang="fr-FR" sz="3600" dirty="0" smtClean="0">
              <a:latin typeface="Arial Rounded MT Bold" pitchFamily="34" charset="0"/>
            </a:endParaRPr>
          </a:p>
          <a:p>
            <a:pPr lvl="1" algn="just"/>
            <a:r>
              <a:rPr lang="fr-FR" sz="3600" dirty="0" smtClean="0">
                <a:solidFill>
                  <a:schemeClr val="bg1"/>
                </a:solidFill>
                <a:latin typeface="Arial Rounded MT Bold" pitchFamily="34" charset="0"/>
              </a:rPr>
              <a:t>Ce </a:t>
            </a:r>
            <a:r>
              <a:rPr lang="fr-FR" sz="3600" dirty="0" smtClean="0">
                <a:solidFill>
                  <a:schemeClr val="bg1"/>
                </a:solidFill>
                <a:latin typeface="Arial Rounded MT Bold" pitchFamily="34" charset="0"/>
              </a:rPr>
              <a:t>dernier lui avéra : « </a:t>
            </a:r>
            <a:r>
              <a:rPr lang="fr-FR" sz="3600" b="1" dirty="0" smtClean="0">
                <a:solidFill>
                  <a:schemeClr val="bg1"/>
                </a:solidFill>
                <a:latin typeface="Arial Rounded MT Bold" pitchFamily="34" charset="0"/>
              </a:rPr>
              <a:t>Si w </a:t>
            </a:r>
            <a:r>
              <a:rPr lang="fr-FR" sz="3600" b="1" dirty="0" err="1" smtClean="0">
                <a:solidFill>
                  <a:schemeClr val="bg1"/>
                </a:solidFill>
                <a:latin typeface="Arial Rounded MT Bold" pitchFamily="34" charset="0"/>
              </a:rPr>
              <a:t>pa</a:t>
            </a:r>
            <a:r>
              <a:rPr lang="fr-FR" sz="3600" b="1" dirty="0" smtClean="0">
                <a:solidFill>
                  <a:schemeClr val="bg1"/>
                </a:solidFill>
                <a:latin typeface="Arial Rounded MT Bold" pitchFamily="34" charset="0"/>
              </a:rPr>
              <a:t> </a:t>
            </a:r>
            <a:r>
              <a:rPr lang="fr-FR" sz="3600" b="1" dirty="0" err="1" smtClean="0">
                <a:solidFill>
                  <a:schemeClr val="bg1"/>
                </a:solidFill>
                <a:latin typeface="Arial Rounded MT Bold" pitchFamily="34" charset="0"/>
              </a:rPr>
              <a:t>sispann</a:t>
            </a:r>
            <a:r>
              <a:rPr lang="fr-FR" sz="3600" b="1" dirty="0" smtClean="0">
                <a:solidFill>
                  <a:schemeClr val="bg1"/>
                </a:solidFill>
                <a:latin typeface="Arial Rounded MT Bold" pitchFamily="34" charset="0"/>
              </a:rPr>
              <a:t> </a:t>
            </a:r>
            <a:r>
              <a:rPr lang="fr-FR" sz="3600" b="1" dirty="0" err="1" smtClean="0">
                <a:solidFill>
                  <a:schemeClr val="bg1"/>
                </a:solidFill>
                <a:latin typeface="Arial Rounded MT Bold" pitchFamily="34" charset="0"/>
              </a:rPr>
              <a:t>fè</a:t>
            </a:r>
            <a:r>
              <a:rPr lang="fr-FR" sz="3600" b="1" dirty="0" smtClean="0">
                <a:solidFill>
                  <a:schemeClr val="bg1"/>
                </a:solidFill>
                <a:latin typeface="Arial Rounded MT Bold" pitchFamily="34" charset="0"/>
              </a:rPr>
              <a:t> grimas, </a:t>
            </a:r>
            <a:r>
              <a:rPr lang="fr-FR" sz="3600" b="1" dirty="0" err="1" smtClean="0">
                <a:solidFill>
                  <a:schemeClr val="bg1"/>
                </a:solidFill>
                <a:latin typeface="Arial Rounded MT Bold" pitchFamily="34" charset="0"/>
              </a:rPr>
              <a:t>nou</a:t>
            </a:r>
            <a:r>
              <a:rPr lang="fr-FR" sz="3600" b="1" dirty="0" smtClean="0">
                <a:solidFill>
                  <a:schemeClr val="bg1"/>
                </a:solidFill>
                <a:latin typeface="Arial Rounded MT Bold" pitchFamily="34" charset="0"/>
              </a:rPr>
              <a:t> </a:t>
            </a:r>
            <a:r>
              <a:rPr lang="fr-FR" sz="3600" b="1" dirty="0" err="1" smtClean="0">
                <a:solidFill>
                  <a:schemeClr val="bg1"/>
                </a:solidFill>
                <a:latin typeface="Arial Rounded MT Bold" pitchFamily="34" charset="0"/>
              </a:rPr>
              <a:t>tou</a:t>
            </a:r>
            <a:r>
              <a:rPr lang="fr-FR" sz="3600" b="1" dirty="0" smtClean="0">
                <a:solidFill>
                  <a:schemeClr val="bg1"/>
                </a:solidFill>
                <a:latin typeface="Arial Rounded MT Bold" pitchFamily="34" charset="0"/>
              </a:rPr>
              <a:t> 2 </a:t>
            </a:r>
            <a:r>
              <a:rPr lang="fr-FR" sz="3600" b="1" dirty="0" err="1" smtClean="0">
                <a:solidFill>
                  <a:schemeClr val="bg1"/>
                </a:solidFill>
                <a:latin typeface="Arial Rounded MT Bold" pitchFamily="34" charset="0"/>
              </a:rPr>
              <a:t>ap</a:t>
            </a:r>
            <a:r>
              <a:rPr lang="fr-FR" sz="3600" b="1" dirty="0" smtClean="0">
                <a:solidFill>
                  <a:schemeClr val="bg1"/>
                </a:solidFill>
                <a:latin typeface="Arial Rounded MT Bold" pitchFamily="34" charset="0"/>
              </a:rPr>
              <a:t> </a:t>
            </a:r>
            <a:r>
              <a:rPr lang="fr-FR" sz="3600" b="1" dirty="0" err="1" smtClean="0">
                <a:solidFill>
                  <a:schemeClr val="bg1"/>
                </a:solidFill>
                <a:latin typeface="Arial Rounded MT Bold" pitchFamily="34" charset="0"/>
              </a:rPr>
              <a:t>pèdi</a:t>
            </a:r>
            <a:r>
              <a:rPr lang="fr-FR" sz="3600" b="1" dirty="0" smtClean="0">
                <a:solidFill>
                  <a:schemeClr val="bg1"/>
                </a:solidFill>
                <a:latin typeface="Arial Rounded MT Bold" pitchFamily="34" charset="0"/>
              </a:rPr>
              <a:t> </a:t>
            </a:r>
            <a:r>
              <a:rPr lang="fr-FR" sz="3600" b="1" dirty="0" err="1" smtClean="0">
                <a:solidFill>
                  <a:schemeClr val="bg1"/>
                </a:solidFill>
                <a:latin typeface="Arial Rounded MT Bold" pitchFamily="34" charset="0"/>
              </a:rPr>
              <a:t>djòb</a:t>
            </a:r>
            <a:r>
              <a:rPr lang="fr-FR" sz="3600" b="1" dirty="0" smtClean="0">
                <a:solidFill>
                  <a:schemeClr val="bg1"/>
                </a:solidFill>
                <a:latin typeface="Arial Rounded MT Bold" pitchFamily="34" charset="0"/>
              </a:rPr>
              <a:t> </a:t>
            </a:r>
            <a:r>
              <a:rPr lang="fr-FR" sz="3600" b="1" dirty="0" err="1" smtClean="0">
                <a:solidFill>
                  <a:schemeClr val="bg1"/>
                </a:solidFill>
                <a:latin typeface="Arial Rounded MT Bold" pitchFamily="34" charset="0"/>
              </a:rPr>
              <a:t>nou</a:t>
            </a:r>
            <a:r>
              <a:rPr lang="fr-FR" sz="3600" b="1" dirty="0" smtClean="0">
                <a:solidFill>
                  <a:schemeClr val="bg1"/>
                </a:solidFill>
                <a:latin typeface="Arial Rounded MT Bold" pitchFamily="34" charset="0"/>
              </a:rPr>
              <a:t>.</a:t>
            </a:r>
            <a:r>
              <a:rPr lang="fr-FR" sz="3600" dirty="0" smtClean="0">
                <a:solidFill>
                  <a:schemeClr val="bg1"/>
                </a:solidFill>
                <a:latin typeface="Arial Rounded MT Bold" pitchFamily="34" charset="0"/>
              </a:rPr>
              <a:t> </a:t>
            </a:r>
            <a:r>
              <a:rPr lang="fr-FR" sz="3600" dirty="0" smtClean="0">
                <a:solidFill>
                  <a:schemeClr val="bg1"/>
                </a:solidFill>
                <a:latin typeface="Arial Rounded MT Bold" pitchFamily="34" charset="0"/>
              </a:rPr>
              <a:t>»</a:t>
            </a:r>
            <a:endParaRPr lang="en-US" sz="3600" dirty="0" smtClean="0">
              <a:solidFill>
                <a:schemeClr val="bg1"/>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a:bodyPr>
          <a:lstStyle/>
          <a:p>
            <a:pPr lvl="1" algn="just"/>
            <a:r>
              <a:rPr lang="en-US" sz="5400" dirty="0" smtClean="0">
                <a:latin typeface="Arial Rounded MT Bold" pitchFamily="34" charset="0"/>
              </a:rPr>
              <a:t>Be </a:t>
            </a:r>
            <a:r>
              <a:rPr lang="en-US" sz="5400" dirty="0" smtClean="0">
                <a:latin typeface="Arial Rounded MT Bold" pitchFamily="34" charset="0"/>
              </a:rPr>
              <a:t>aware that your rescue may come in a peculiar form that is not easy to identify.</a:t>
            </a:r>
          </a:p>
          <a:p>
            <a:pPr lvl="1" algn="just"/>
            <a:r>
              <a:rPr lang="fr-FR" sz="5400" dirty="0" smtClean="0">
                <a:solidFill>
                  <a:schemeClr val="bg1"/>
                </a:solidFill>
                <a:latin typeface="Arial Rounded MT Bold" pitchFamily="34" charset="0"/>
              </a:rPr>
              <a:t>A qui crier, puisque le Maitre est </a:t>
            </a:r>
            <a:r>
              <a:rPr lang="fr-FR" sz="5400" dirty="0" smtClean="0">
                <a:solidFill>
                  <a:schemeClr val="bg1"/>
                </a:solidFill>
                <a:latin typeface="Arial Rounded MT Bold" pitchFamily="34" charset="0"/>
              </a:rPr>
              <a:t>absent.</a:t>
            </a:r>
            <a:endParaRPr lang="en-US" sz="5400" dirty="0" smtClean="0">
              <a:solidFill>
                <a:schemeClr val="bg1"/>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000" i="1" dirty="0" smtClean="0">
                <a:latin typeface="Arial Rounded MT Bold" pitchFamily="34" charset="0"/>
              </a:rPr>
              <a:t>27 Jésus leur dit aussitôt: Rassurez-vous, c'est moi; n'ayez pas peur!</a:t>
            </a:r>
            <a:endParaRPr lang="en-US" sz="4000" dirty="0" smtClean="0">
              <a:latin typeface="Arial Rounded MT Bold" pitchFamily="34" charset="0"/>
            </a:endParaRPr>
          </a:p>
          <a:p>
            <a:pPr lvl="0" algn="just"/>
            <a:r>
              <a:rPr lang="en-US" sz="4000" dirty="0" smtClean="0">
                <a:solidFill>
                  <a:srgbClr val="66FF33"/>
                </a:solidFill>
                <a:latin typeface="Arial Rounded MT Bold" pitchFamily="34" charset="0"/>
              </a:rPr>
              <a:t>How reassuring to hear the voice of the Lord in this instance.</a:t>
            </a:r>
          </a:p>
          <a:p>
            <a:pPr lvl="0" algn="just"/>
            <a:r>
              <a:rPr lang="en-US" sz="4000" dirty="0" smtClean="0">
                <a:latin typeface="Arial Rounded MT Bold" pitchFamily="34" charset="0"/>
              </a:rPr>
              <a:t>The person you had hoped was there with you was now coming to your rescue.</a:t>
            </a:r>
          </a:p>
          <a:p>
            <a:pPr lvl="0" algn="just"/>
            <a:r>
              <a:rPr lang="en-US" sz="4000" dirty="0" smtClean="0">
                <a:solidFill>
                  <a:srgbClr val="66FF33"/>
                </a:solidFill>
                <a:latin typeface="Arial Rounded MT Bold" pitchFamily="34" charset="0"/>
              </a:rPr>
              <a:t>Don’t be afraid of God</a:t>
            </a:r>
            <a:r>
              <a:rPr lang="en-US" sz="4000" dirty="0" smtClean="0">
                <a:solidFill>
                  <a:srgbClr val="66FF33"/>
                </a:solidFill>
                <a:latin typeface="Arial Rounded MT Bold" pitchFamily="34" charset="0"/>
              </a:rPr>
              <a:t>.</a:t>
            </a:r>
            <a:endParaRPr lang="en-US" sz="4000" dirty="0" smtClean="0">
              <a:solidFill>
                <a:srgbClr val="66FF33"/>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5400" dirty="0" smtClean="0">
                <a:latin typeface="Arial Rounded MT Bold" pitchFamily="34" charset="0"/>
              </a:rPr>
              <a:t>Rassurez-vous</a:t>
            </a:r>
            <a:r>
              <a:rPr lang="fr-FR" sz="5400" dirty="0" smtClean="0">
                <a:latin typeface="Arial Rounded MT Bold" pitchFamily="34" charset="0"/>
              </a:rPr>
              <a:t>, c'est moi; n'ayez pas peur!</a:t>
            </a:r>
            <a:endParaRPr lang="en-US" sz="5400" dirty="0" smtClean="0">
              <a:latin typeface="Arial Rounded MT Bold" pitchFamily="34" charset="0"/>
            </a:endParaRPr>
          </a:p>
          <a:p>
            <a:pPr lvl="0" algn="just"/>
            <a:r>
              <a:rPr lang="en-US" sz="5400" dirty="0" smtClean="0">
                <a:solidFill>
                  <a:srgbClr val="66FF33"/>
                </a:solidFill>
                <a:latin typeface="Arial Rounded MT Bold" pitchFamily="34" charset="0"/>
              </a:rPr>
              <a:t>That’s the most chilling and the most reassuring sentence one could hope for in the middle of a storm.</a:t>
            </a:r>
          </a:p>
          <a:p>
            <a:pPr lvl="0" algn="just">
              <a:buNone/>
            </a:pPr>
            <a:endParaRPr lang="en-US" dirty="0" smtClean="0">
              <a:solidFill>
                <a:srgbClr val="66FF33"/>
              </a:solidFill>
              <a:latin typeface="Arial Rounded MT Bold" pitchFamily="34" charset="0"/>
            </a:endParaRPr>
          </a:p>
          <a:p>
            <a:pPr algn="just">
              <a:buNone/>
            </a:pPr>
            <a:endParaRPr lang="en-US" dirty="0">
              <a:solidFill>
                <a:srgbClr val="66FF33"/>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400" i="1" dirty="0" smtClean="0">
                <a:latin typeface="Arial Rounded MT Bold" pitchFamily="34" charset="0"/>
              </a:rPr>
              <a:t>28 </a:t>
            </a:r>
            <a:r>
              <a:rPr lang="fr-FR" sz="4400" i="1" dirty="0" smtClean="0">
                <a:latin typeface="Arial Rounded MT Bold" pitchFamily="34" charset="0"/>
              </a:rPr>
              <a:t>Pierre lui répondit: Seigneur, si c'est toi, ordonne que j'aille vers toi sur les eaux.</a:t>
            </a:r>
            <a:endParaRPr lang="en-US" sz="4400" dirty="0" smtClean="0">
              <a:latin typeface="Arial Rounded MT Bold" pitchFamily="34" charset="0"/>
            </a:endParaRPr>
          </a:p>
          <a:p>
            <a:pPr lvl="0" algn="just"/>
            <a:r>
              <a:rPr lang="en-US" sz="4400" dirty="0" smtClean="0">
                <a:solidFill>
                  <a:srgbClr val="66FF33"/>
                </a:solidFill>
                <a:latin typeface="Arial Rounded MT Bold" pitchFamily="34" charset="0"/>
              </a:rPr>
              <a:t>Peter the bravest of the bunch and the one who was most likely to say something silly, answered to Jesus, “Lord if it is truly you, order that I may walk toward you</a:t>
            </a:r>
            <a:r>
              <a:rPr lang="en-US" sz="4400" dirty="0" smtClean="0">
                <a:solidFill>
                  <a:srgbClr val="66FF33"/>
                </a:solidFill>
                <a:latin typeface="Arial Rounded MT Bold" pitchFamily="34" charset="0"/>
              </a:rPr>
              <a:t>”.</a:t>
            </a:r>
            <a:endParaRPr lang="en-US" sz="4400" dirty="0" smtClean="0">
              <a:solidFill>
                <a:srgbClr val="66FF33"/>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Autofit/>
          </a:bodyPr>
          <a:lstStyle/>
          <a:p>
            <a:pPr lvl="0" algn="just"/>
            <a:r>
              <a:rPr lang="en-US" sz="4000" dirty="0" smtClean="0">
                <a:latin typeface="Arial Rounded MT Bold" pitchFamily="34" charset="0"/>
              </a:rPr>
              <a:t>Peter </a:t>
            </a:r>
            <a:r>
              <a:rPr lang="en-US" sz="4000" dirty="0" smtClean="0">
                <a:latin typeface="Arial Rounded MT Bold" pitchFamily="34" charset="0"/>
              </a:rPr>
              <a:t>could have said, “Lord if it is you, please command the wind to stop.</a:t>
            </a:r>
          </a:p>
          <a:p>
            <a:pPr lvl="1" algn="just"/>
            <a:r>
              <a:rPr lang="en-US" sz="4000" dirty="0" smtClean="0">
                <a:solidFill>
                  <a:srgbClr val="66FF33"/>
                </a:solidFill>
                <a:latin typeface="Arial Rounded MT Bold" pitchFamily="34" charset="0"/>
              </a:rPr>
              <a:t>Lord if it is truly you, please hurry up to join us.</a:t>
            </a:r>
          </a:p>
          <a:p>
            <a:pPr lvl="1" algn="just"/>
            <a:r>
              <a:rPr lang="en-US" sz="4000" dirty="0" smtClean="0">
                <a:latin typeface="Arial Rounded MT Bold" pitchFamily="34" charset="0"/>
              </a:rPr>
              <a:t>Peter </a:t>
            </a:r>
            <a:r>
              <a:rPr lang="en-US" sz="4000" dirty="0" smtClean="0">
                <a:latin typeface="Arial Rounded MT Bold" pitchFamily="34" charset="0"/>
              </a:rPr>
              <a:t>could have said anything except for what he said, yet Jesus granted him the favor in order to teach all of us a great lesson</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dirty="0" smtClean="0">
                <a:latin typeface="Arial Rounded MT Bold" pitchFamily="34" charset="0"/>
              </a:rPr>
              <a:t>Because </a:t>
            </a:r>
            <a:r>
              <a:rPr lang="en-US" sz="4400" dirty="0" smtClean="0">
                <a:latin typeface="Arial Rounded MT Bold" pitchFamily="34" charset="0"/>
              </a:rPr>
              <a:t>of Peter’s unpredictable nature, we may fail to evaluate the weight of his question.</a:t>
            </a:r>
          </a:p>
          <a:p>
            <a:pPr lvl="0" algn="just"/>
            <a:r>
              <a:rPr lang="en-US" sz="4400" dirty="0" smtClean="0">
                <a:solidFill>
                  <a:srgbClr val="66FF33"/>
                </a:solidFill>
                <a:latin typeface="Arial Rounded MT Bold" pitchFamily="34" charset="0"/>
              </a:rPr>
              <a:t>Lord if it is truly you, that means that:</a:t>
            </a:r>
          </a:p>
          <a:p>
            <a:pPr lvl="1" algn="just"/>
            <a:r>
              <a:rPr lang="en-US" sz="4400" dirty="0" smtClean="0">
                <a:latin typeface="Arial Rounded MT Bold" pitchFamily="34" charset="0"/>
              </a:rPr>
              <a:t>You are truly God </a:t>
            </a:r>
            <a:r>
              <a:rPr lang="en-US" sz="4400" dirty="0" smtClean="0">
                <a:latin typeface="Arial Rounded MT Bold" pitchFamily="34" charset="0"/>
              </a:rPr>
              <a:t>incarnated</a:t>
            </a:r>
          </a:p>
          <a:p>
            <a:pPr lvl="1" algn="just"/>
            <a:r>
              <a:rPr lang="en-US" sz="4400" dirty="0" smtClean="0">
                <a:solidFill>
                  <a:srgbClr val="66FF33"/>
                </a:solidFill>
                <a:latin typeface="Arial Rounded MT Bold" pitchFamily="34" charset="0"/>
              </a:rPr>
              <a:t>You have all the powers over all the elements of nature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1" algn="just"/>
            <a:r>
              <a:rPr lang="en-US" sz="4400" dirty="0" smtClean="0">
                <a:latin typeface="Arial Rounded MT Bold" pitchFamily="34" charset="0"/>
              </a:rPr>
              <a:t>You </a:t>
            </a:r>
            <a:r>
              <a:rPr lang="en-US" sz="4400" dirty="0" smtClean="0">
                <a:latin typeface="Arial Rounded MT Bold" pitchFamily="34" charset="0"/>
              </a:rPr>
              <a:t>can also confer your power to others as you wish</a:t>
            </a:r>
          </a:p>
          <a:p>
            <a:pPr lvl="1" algn="just"/>
            <a:r>
              <a:rPr lang="en-US" sz="4400" dirty="0" smtClean="0">
                <a:solidFill>
                  <a:srgbClr val="66FF33"/>
                </a:solidFill>
                <a:latin typeface="Arial Rounded MT Bold" pitchFamily="34" charset="0"/>
              </a:rPr>
              <a:t>Your words have absolute authority </a:t>
            </a:r>
          </a:p>
          <a:p>
            <a:pPr lvl="1" algn="just"/>
            <a:r>
              <a:rPr lang="en-US" sz="4400" dirty="0" smtClean="0">
                <a:latin typeface="Arial Rounded MT Bold" pitchFamily="34" charset="0"/>
              </a:rPr>
              <a:t>I too can walk on water</a:t>
            </a:r>
          </a:p>
          <a:p>
            <a:pPr lvl="1" algn="just"/>
            <a:r>
              <a:rPr lang="en-US" sz="4400" dirty="0" smtClean="0">
                <a:solidFill>
                  <a:srgbClr val="66FF33"/>
                </a:solidFill>
                <a:latin typeface="Arial Rounded MT Bold" pitchFamily="34" charset="0"/>
              </a:rPr>
              <a:t>Faith can take us beyond the cosmos, the physical world. </a:t>
            </a:r>
            <a:endParaRPr lang="en-US" sz="4400" dirty="0">
              <a:solidFill>
                <a:srgbClr val="66FF33"/>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txBody>
          <a:bodyPr>
            <a:normAutofit/>
          </a:bodyPr>
          <a:lstStyle/>
          <a:p>
            <a:pPr algn="just"/>
            <a:r>
              <a:rPr lang="fr-FR" sz="4000" i="1" dirty="0" smtClean="0">
                <a:latin typeface="Arial Rounded MT Bold" pitchFamily="34" charset="0"/>
              </a:rPr>
              <a:t>29 Et il dit: Viens! Pierre sortit de la barque, et marcha sur les eaux, pour aller vers Jésus.</a:t>
            </a:r>
            <a:endParaRPr lang="en-US" sz="4000" dirty="0" smtClean="0">
              <a:latin typeface="Arial Rounded MT Bold" pitchFamily="34" charset="0"/>
            </a:endParaRPr>
          </a:p>
          <a:p>
            <a:pPr lvl="0" algn="just"/>
            <a:r>
              <a:rPr lang="en-US" sz="4000" dirty="0" smtClean="0">
                <a:solidFill>
                  <a:srgbClr val="0000FF"/>
                </a:solidFill>
                <a:latin typeface="Arial Rounded MT Bold" pitchFamily="34" charset="0"/>
              </a:rPr>
              <a:t>Sure enough, Peter began to walk on water.</a:t>
            </a:r>
          </a:p>
          <a:p>
            <a:pPr lvl="0" algn="just"/>
            <a:r>
              <a:rPr lang="en-US" sz="4000" dirty="0" smtClean="0">
                <a:latin typeface="Arial Rounded MT Bold" pitchFamily="34" charset="0"/>
              </a:rPr>
              <a:t>Your childlike faith can take you further in God than the person who must analyze everything with human logic before making the first step</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txBody>
          <a:bodyPr>
            <a:normAutofit/>
          </a:bodyPr>
          <a:lstStyle/>
          <a:p>
            <a:pPr lvl="0" algn="just"/>
            <a:r>
              <a:rPr lang="en-US" sz="4000" dirty="0" smtClean="0">
                <a:latin typeface="Arial Rounded MT Bold" pitchFamily="34" charset="0"/>
              </a:rPr>
              <a:t>When </a:t>
            </a:r>
            <a:r>
              <a:rPr lang="en-US" sz="4000" dirty="0" smtClean="0">
                <a:latin typeface="Arial Rounded MT Bold" pitchFamily="34" charset="0"/>
              </a:rPr>
              <a:t>we are in line with the will of God, we can operate in the supernatural realm without realizing it.</a:t>
            </a:r>
          </a:p>
          <a:p>
            <a:pPr lvl="0" algn="just"/>
            <a:r>
              <a:rPr lang="en-US" sz="4000" dirty="0" smtClean="0">
                <a:solidFill>
                  <a:srgbClr val="0000FF"/>
                </a:solidFill>
                <a:latin typeface="Arial Rounded MT Bold" pitchFamily="34" charset="0"/>
              </a:rPr>
              <a:t>The way God sent Phillip to evangelize the Ethiopian Eunuch is another wonder.</a:t>
            </a:r>
          </a:p>
          <a:p>
            <a:pPr lvl="0" algn="just"/>
            <a:r>
              <a:rPr lang="en-US" sz="4000" dirty="0" smtClean="0">
                <a:latin typeface="Arial Rounded MT Bold" pitchFamily="34" charset="0"/>
              </a:rPr>
              <a:t>The way Peter left the prison intact was another wonder.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txBody>
          <a:bodyPr>
            <a:normAutofit/>
          </a:bodyPr>
          <a:lstStyle/>
          <a:p>
            <a:pPr lvl="0" algn="just"/>
            <a:r>
              <a:rPr lang="en-US" sz="4000" dirty="0" smtClean="0">
                <a:latin typeface="Arial Rounded MT Bold" pitchFamily="34" charset="0"/>
              </a:rPr>
              <a:t>The </a:t>
            </a:r>
            <a:r>
              <a:rPr lang="en-US" sz="4000" dirty="0" smtClean="0">
                <a:latin typeface="Arial Rounded MT Bold" pitchFamily="34" charset="0"/>
              </a:rPr>
              <a:t>way Peter left the prison intact was another wonder. </a:t>
            </a:r>
          </a:p>
          <a:p>
            <a:pPr lvl="0" algn="just"/>
            <a:r>
              <a:rPr lang="en-US" sz="4000" dirty="0" smtClean="0">
                <a:solidFill>
                  <a:srgbClr val="0000FF"/>
                </a:solidFill>
                <a:latin typeface="Arial Rounded MT Bold" pitchFamily="34" charset="0"/>
              </a:rPr>
              <a:t>We shortchange ourselves, when we Christians become too analytical on how God may answer our prayers. </a:t>
            </a:r>
          </a:p>
          <a:p>
            <a:pPr algn="just"/>
            <a:r>
              <a:rPr lang="en-US" sz="4000" i="1" dirty="0" smtClean="0">
                <a:latin typeface="Arial Rounded MT Bold" pitchFamily="34" charset="0"/>
              </a:rPr>
              <a:t> </a:t>
            </a:r>
            <a:r>
              <a:rPr lang="fr-FR" sz="4000" i="1" dirty="0" smtClean="0">
                <a:latin typeface="Arial Rounded MT Bold" pitchFamily="34" charset="0"/>
              </a:rPr>
              <a:t>30 Mais, voyant que le vent était fort, il eut peur; et, comme il commençait à enfoncer, il s'écria: Seigneur, sauve-moi!</a:t>
            </a:r>
            <a:endParaRPr lang="en-US" sz="4000" dirty="0" smtClean="0">
              <a:latin typeface="Arial Rounded MT Bold" pitchFamily="34" charset="0"/>
            </a:endParaRPr>
          </a:p>
          <a:p>
            <a:pPr lvl="0" algn="just"/>
            <a:endParaRPr lang="en-US" sz="4000" dirty="0">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txBody>
          <a:bodyPr>
            <a:normAutofit/>
          </a:bodyPr>
          <a:lstStyle/>
          <a:p>
            <a:pPr lvl="0" algn="just"/>
            <a:r>
              <a:rPr lang="en-US" sz="4000" dirty="0" smtClean="0">
                <a:latin typeface="Arial Rounded MT Bold" pitchFamily="34" charset="0"/>
              </a:rPr>
              <a:t>Peter </a:t>
            </a:r>
            <a:r>
              <a:rPr lang="en-US" sz="4000" dirty="0" smtClean="0">
                <a:latin typeface="Arial Rounded MT Bold" pitchFamily="34" charset="0"/>
              </a:rPr>
              <a:t>had not yet seized the principle of faith walk.</a:t>
            </a:r>
          </a:p>
          <a:p>
            <a:pPr lvl="0" algn="just"/>
            <a:r>
              <a:rPr lang="en-US" sz="4000" dirty="0" smtClean="0">
                <a:solidFill>
                  <a:srgbClr val="0000FF"/>
                </a:solidFill>
                <a:latin typeface="Arial Rounded MT Bold" pitchFamily="34" charset="0"/>
              </a:rPr>
              <a:t>Faith walk requires one to keep his eyes on the Lord in the entire the process.</a:t>
            </a:r>
          </a:p>
          <a:p>
            <a:pPr lvl="0" algn="just"/>
            <a:r>
              <a:rPr lang="en-US" sz="4000" dirty="0" smtClean="0">
                <a:latin typeface="Arial Rounded MT Bold" pitchFamily="34" charset="0"/>
              </a:rPr>
              <a:t>Faith is like invisible wings that allow you to soar in the sky like birds; comes doubt, these wings disappear while you are in mid air and gravity takes over</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txBody>
          <a:bodyPr>
            <a:normAutofit/>
          </a:bodyPr>
          <a:lstStyle/>
          <a:p>
            <a:pPr lvl="0" algn="just"/>
            <a:r>
              <a:rPr lang="en-US" sz="4000" dirty="0" smtClean="0">
                <a:latin typeface="Arial Rounded MT Bold" pitchFamily="34" charset="0"/>
              </a:rPr>
              <a:t>The </a:t>
            </a:r>
            <a:r>
              <a:rPr lang="en-US" sz="4000" dirty="0" smtClean="0">
                <a:latin typeface="Arial Rounded MT Bold" pitchFamily="34" charset="0"/>
              </a:rPr>
              <a:t>experience of the walking on water was short lived for Peter because he allowed the rational and the natural to flood in.</a:t>
            </a:r>
          </a:p>
          <a:p>
            <a:pPr lvl="0" algn="just"/>
            <a:r>
              <a:rPr lang="en-US" sz="4000" dirty="0" smtClean="0">
                <a:solidFill>
                  <a:srgbClr val="0000FF"/>
                </a:solidFill>
                <a:latin typeface="Arial Rounded MT Bold" pitchFamily="34" charset="0"/>
              </a:rPr>
              <a:t>How often do we allow doubt and fear to derail us from our faith walk.</a:t>
            </a:r>
          </a:p>
          <a:p>
            <a:pPr lvl="0" algn="just"/>
            <a:r>
              <a:rPr lang="en-US" sz="4000" dirty="0" smtClean="0">
                <a:latin typeface="Arial Rounded MT Bold" pitchFamily="34" charset="0"/>
              </a:rPr>
              <a:t>How many good steps do you take before the sinking begins?</a:t>
            </a:r>
            <a:endParaRPr lang="en-US" sz="4000" dirty="0">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a:bodyPr>
          <a:lstStyle/>
          <a:p>
            <a:pPr algn="just"/>
            <a:r>
              <a:rPr lang="fr-FR" sz="4400" i="1" dirty="0" smtClean="0">
                <a:solidFill>
                  <a:schemeClr val="bg1"/>
                </a:solidFill>
                <a:latin typeface="Arial Rounded MT Bold" pitchFamily="34" charset="0"/>
              </a:rPr>
              <a:t>31 Aussitôt Jésus étendit la main, le saisit, et lui dit: Homme de peu de foi, pourquoi as-tu douté?</a:t>
            </a:r>
            <a:endParaRPr lang="en-US" sz="4400" dirty="0" smtClean="0">
              <a:solidFill>
                <a:schemeClr val="bg1"/>
              </a:solidFill>
              <a:latin typeface="Arial Rounded MT Bold" pitchFamily="34" charset="0"/>
            </a:endParaRPr>
          </a:p>
          <a:p>
            <a:pPr lvl="0" algn="just"/>
            <a:r>
              <a:rPr lang="en-US" sz="4400" dirty="0" smtClean="0">
                <a:solidFill>
                  <a:srgbClr val="FFFF00"/>
                </a:solidFill>
                <a:latin typeface="Arial Rounded MT Bold" pitchFamily="34" charset="0"/>
              </a:rPr>
              <a:t>End of the training session, Jesus had to rescue Peter.</a:t>
            </a:r>
          </a:p>
          <a:p>
            <a:pPr lvl="0" algn="just"/>
            <a:r>
              <a:rPr lang="en-US" sz="4400" dirty="0" smtClean="0">
                <a:solidFill>
                  <a:schemeClr val="bg1"/>
                </a:solidFill>
                <a:latin typeface="Arial Rounded MT Bold" pitchFamily="34" charset="0"/>
              </a:rPr>
              <a:t>Jesus rescued Peter not to come to Him but to return to the boat</a:t>
            </a:r>
            <a:r>
              <a:rPr lang="en-US"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a:bodyPr>
          <a:lstStyle/>
          <a:p>
            <a:pPr lvl="0" algn="just"/>
            <a:r>
              <a:rPr lang="en-US" sz="4000" dirty="0" smtClean="0">
                <a:solidFill>
                  <a:schemeClr val="bg1"/>
                </a:solidFill>
                <a:latin typeface="Arial Rounded MT Bold" pitchFamily="34" charset="0"/>
              </a:rPr>
              <a:t>Jesus </a:t>
            </a:r>
            <a:r>
              <a:rPr lang="en-US" sz="4000" dirty="0" smtClean="0">
                <a:solidFill>
                  <a:schemeClr val="bg1"/>
                </a:solidFill>
                <a:latin typeface="Arial Rounded MT Bold" pitchFamily="34" charset="0"/>
              </a:rPr>
              <a:t>will always be near us in those attempts to walk toward Him by faith.</a:t>
            </a:r>
          </a:p>
          <a:p>
            <a:pPr lvl="0" algn="just"/>
            <a:r>
              <a:rPr lang="en-US" sz="4000" dirty="0" smtClean="0">
                <a:solidFill>
                  <a:srgbClr val="FFFF00"/>
                </a:solidFill>
                <a:latin typeface="Arial Rounded MT Bold" pitchFamily="34" charset="0"/>
              </a:rPr>
              <a:t>The experience will not be useless</a:t>
            </a:r>
          </a:p>
          <a:p>
            <a:pPr lvl="0" algn="just"/>
            <a:r>
              <a:rPr lang="en-US" sz="4000" dirty="0" smtClean="0">
                <a:solidFill>
                  <a:schemeClr val="bg1"/>
                </a:solidFill>
                <a:latin typeface="Arial Rounded MT Bold" pitchFamily="34" charset="0"/>
              </a:rPr>
              <a:t>Peter will be able to build on it to get further or all the way to Jesus next time. </a:t>
            </a:r>
          </a:p>
          <a:p>
            <a:pPr lvl="0" algn="just"/>
            <a:r>
              <a:rPr lang="en-US" sz="4000" dirty="0" smtClean="0">
                <a:solidFill>
                  <a:srgbClr val="FFFF00"/>
                </a:solidFill>
                <a:latin typeface="Arial Rounded MT Bold" pitchFamily="34" charset="0"/>
              </a:rPr>
              <a:t>The other disciples have no experience to build 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a:bodyPr>
          <a:lstStyle/>
          <a:p>
            <a:pPr lvl="0" algn="just"/>
            <a:r>
              <a:rPr lang="en-US" sz="4400" dirty="0" smtClean="0">
                <a:solidFill>
                  <a:schemeClr val="bg1"/>
                </a:solidFill>
                <a:latin typeface="Arial Rounded MT Bold" pitchFamily="34" charset="0"/>
              </a:rPr>
              <a:t>Even </a:t>
            </a:r>
            <a:r>
              <a:rPr lang="en-US" sz="4400" dirty="0" smtClean="0">
                <a:solidFill>
                  <a:schemeClr val="bg1"/>
                </a:solidFill>
                <a:latin typeface="Arial Rounded MT Bold" pitchFamily="34" charset="0"/>
              </a:rPr>
              <a:t>some of your fail walks are beneficial, because they prepare you for the future ventures with God.</a:t>
            </a:r>
          </a:p>
          <a:p>
            <a:pPr lvl="0" algn="just"/>
            <a:r>
              <a:rPr lang="fr-FR" sz="4400" dirty="0" smtClean="0">
                <a:solidFill>
                  <a:srgbClr val="FFFF00"/>
                </a:solidFill>
                <a:latin typeface="Arial Rounded MT Bold" pitchFamily="34" charset="0"/>
              </a:rPr>
              <a:t>Pourquoi as-tu douté?</a:t>
            </a:r>
            <a:endParaRPr lang="en-US" sz="4400" dirty="0" smtClean="0">
              <a:solidFill>
                <a:srgbClr val="FFFF00"/>
              </a:solidFill>
              <a:latin typeface="Arial Rounded MT Bold" pitchFamily="34" charset="0"/>
            </a:endParaRPr>
          </a:p>
          <a:p>
            <a:pPr lvl="1" algn="just"/>
            <a:r>
              <a:rPr lang="en-US" sz="4400" dirty="0" smtClean="0">
                <a:solidFill>
                  <a:schemeClr val="bg1"/>
                </a:solidFill>
                <a:latin typeface="Arial Rounded MT Bold" pitchFamily="34" charset="0"/>
              </a:rPr>
              <a:t>Peter found out that doubt was the heavy burden that fall on him and drawn him toward the bottom.</a:t>
            </a:r>
          </a:p>
          <a:p>
            <a:pPr algn="just"/>
            <a:endParaRPr lang="en-US" dirty="0" smtClean="0">
              <a:solidFill>
                <a:schemeClr val="bg1"/>
              </a:solidFill>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a:bodyPr>
          <a:lstStyle/>
          <a:p>
            <a:pPr algn="just"/>
            <a:r>
              <a:rPr lang="fr-FR" sz="4000" dirty="0" smtClean="0">
                <a:solidFill>
                  <a:schemeClr val="bg1"/>
                </a:solidFill>
                <a:latin typeface="Arial Rounded MT Bold" pitchFamily="34" charset="0"/>
              </a:rPr>
              <a:t>32 </a:t>
            </a:r>
            <a:r>
              <a:rPr lang="fr-FR" sz="4000" dirty="0" smtClean="0">
                <a:solidFill>
                  <a:schemeClr val="bg1"/>
                </a:solidFill>
                <a:latin typeface="Arial Rounded MT Bold" pitchFamily="34" charset="0"/>
              </a:rPr>
              <a:t>Et ils montèrent dans la barque, et le vent cessa.</a:t>
            </a:r>
            <a:endParaRPr lang="en-US" sz="4000" dirty="0" smtClean="0">
              <a:solidFill>
                <a:schemeClr val="bg1"/>
              </a:solidFill>
              <a:latin typeface="Arial Rounded MT Bold" pitchFamily="34" charset="0"/>
            </a:endParaRPr>
          </a:p>
          <a:p>
            <a:pPr lvl="0" algn="just"/>
            <a:r>
              <a:rPr lang="en-US" sz="4000" dirty="0" smtClean="0">
                <a:solidFill>
                  <a:srgbClr val="FFFF00"/>
                </a:solidFill>
                <a:latin typeface="Arial Rounded MT Bold" pitchFamily="34" charset="0"/>
              </a:rPr>
              <a:t>The wind stops just like that.</a:t>
            </a:r>
          </a:p>
          <a:p>
            <a:pPr lvl="0" algn="just"/>
            <a:r>
              <a:rPr lang="en-US" sz="4000" dirty="0" smtClean="0">
                <a:solidFill>
                  <a:schemeClr val="bg1"/>
                </a:solidFill>
                <a:latin typeface="Arial Rounded MT Bold" pitchFamily="34" charset="0"/>
              </a:rPr>
              <a:t>It was only a test.</a:t>
            </a:r>
          </a:p>
          <a:p>
            <a:pPr lvl="0" algn="just"/>
            <a:r>
              <a:rPr lang="en-US" sz="4000" dirty="0" smtClean="0">
                <a:solidFill>
                  <a:srgbClr val="FFFF00"/>
                </a:solidFill>
                <a:latin typeface="Arial Rounded MT Bold" pitchFamily="34" charset="0"/>
              </a:rPr>
              <a:t>That wind was a spiritual warfare.</a:t>
            </a:r>
          </a:p>
          <a:p>
            <a:pPr algn="just"/>
            <a:r>
              <a:rPr lang="en-US" sz="4000" dirty="0" smtClean="0">
                <a:solidFill>
                  <a:schemeClr val="bg1"/>
                </a:solidFill>
                <a:latin typeface="Arial Rounded MT Bold" pitchFamily="34" charset="0"/>
              </a:rPr>
              <a:t> </a:t>
            </a:r>
            <a:r>
              <a:rPr lang="fr-FR" sz="4000" dirty="0" smtClean="0">
                <a:solidFill>
                  <a:schemeClr val="bg1"/>
                </a:solidFill>
                <a:latin typeface="Arial Rounded MT Bold" pitchFamily="34" charset="0"/>
              </a:rPr>
              <a:t>33 Ceux qui étaient dans la barque vinrent se prosterner devant Jésus, et dirent: Tu es véritablement le Fils de Dieu</a:t>
            </a:r>
            <a:r>
              <a:rPr lang="fr-FR"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a:bodyPr>
          <a:lstStyle/>
          <a:p>
            <a:pPr lvl="0" algn="just"/>
            <a:r>
              <a:rPr lang="en-US" sz="4400" dirty="0" smtClean="0">
                <a:solidFill>
                  <a:schemeClr val="bg1"/>
                </a:solidFill>
                <a:latin typeface="Arial Rounded MT Bold" pitchFamily="34" charset="0"/>
              </a:rPr>
              <a:t>A </a:t>
            </a:r>
            <a:r>
              <a:rPr lang="en-US" sz="4400" dirty="0" smtClean="0">
                <a:solidFill>
                  <a:schemeClr val="bg1"/>
                </a:solidFill>
                <a:latin typeface="Arial Rounded MT Bold" pitchFamily="34" charset="0"/>
              </a:rPr>
              <a:t>great silence, a great sense of awe toward Jesus by all the observers.</a:t>
            </a:r>
          </a:p>
          <a:p>
            <a:pPr lvl="0" algn="just"/>
            <a:r>
              <a:rPr lang="en-US" sz="4400" dirty="0" smtClean="0">
                <a:solidFill>
                  <a:srgbClr val="FFFF00"/>
                </a:solidFill>
                <a:latin typeface="Arial Rounded MT Bold" pitchFamily="34" charset="0"/>
              </a:rPr>
              <a:t>Whatever the impressions the disciples previously had of Jesus, this miracle caused them to reevaluate the greatness of their Master</a:t>
            </a:r>
            <a:r>
              <a:rPr lang="en-US"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en-US" sz="4400" dirty="0" smtClean="0">
                <a:solidFill>
                  <a:srgbClr val="FF0000"/>
                </a:solidFill>
                <a:latin typeface="Arial Rounded MT Bold" pitchFamily="34" charset="0"/>
              </a:rPr>
              <a:t>CONCLUSION</a:t>
            </a:r>
            <a:endParaRPr lang="en-US" sz="4400" dirty="0" smtClean="0">
              <a:solidFill>
                <a:srgbClr val="FF0000"/>
              </a:solidFill>
              <a:latin typeface="Arial Rounded MT Bold" pitchFamily="34" charset="0"/>
            </a:endParaRPr>
          </a:p>
          <a:p>
            <a:pPr lvl="0" algn="just"/>
            <a:r>
              <a:rPr lang="en-US" sz="4400" dirty="0" smtClean="0">
                <a:solidFill>
                  <a:srgbClr val="002060"/>
                </a:solidFill>
                <a:latin typeface="Arial Rounded MT Bold" pitchFamily="34" charset="0"/>
              </a:rPr>
              <a:t>We have seen one of the longest ministry days for Jesus and His disciples.</a:t>
            </a:r>
          </a:p>
          <a:p>
            <a:pPr lvl="0" algn="just"/>
            <a:r>
              <a:rPr lang="en-US" sz="4400" dirty="0" smtClean="0">
                <a:solidFill>
                  <a:srgbClr val="FF0000"/>
                </a:solidFill>
                <a:latin typeface="Arial Rounded MT Bold" pitchFamily="34" charset="0"/>
              </a:rPr>
              <a:t>In Matthew 14, we have seen the power of Jesus to feed the multitude, by that we see that the word little means nothing for Jesus</a:t>
            </a:r>
            <a:r>
              <a:rPr lang="en-US" dirty="0" smtClean="0">
                <a:solidFill>
                  <a:srgbClr val="FF0000"/>
                </a:solidFill>
                <a:latin typeface="Arial Rounded MT Bold" pitchFamily="34" charset="0"/>
              </a:rPr>
              <a:t>.</a:t>
            </a:r>
            <a:endParaRPr lang="en-US" dirty="0" smtClean="0">
              <a:solidFill>
                <a:srgbClr val="FF0000"/>
              </a:solidFill>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Autofit/>
          </a:bodyPr>
          <a:lstStyle/>
          <a:p>
            <a:pPr lvl="0" algn="just"/>
            <a:r>
              <a:rPr lang="en-US" sz="4400" dirty="0" smtClean="0">
                <a:solidFill>
                  <a:srgbClr val="002060"/>
                </a:solidFill>
                <a:latin typeface="Arial Rounded MT Bold" pitchFamily="34" charset="0"/>
              </a:rPr>
              <a:t>We </a:t>
            </a:r>
            <a:r>
              <a:rPr lang="en-US" sz="4400" dirty="0" smtClean="0">
                <a:solidFill>
                  <a:srgbClr val="002060"/>
                </a:solidFill>
                <a:latin typeface="Arial Rounded MT Bold" pitchFamily="34" charset="0"/>
              </a:rPr>
              <a:t>have seen how Jesus sensed the need to be alone for prayer because the enemy was plotting against Him and his disciples.</a:t>
            </a:r>
          </a:p>
          <a:p>
            <a:pPr lvl="0" algn="just"/>
            <a:r>
              <a:rPr lang="en-US" sz="4400" dirty="0" smtClean="0">
                <a:solidFill>
                  <a:srgbClr val="FF0000"/>
                </a:solidFill>
                <a:latin typeface="Arial Rounded MT Bold" pitchFamily="34" charset="0"/>
              </a:rPr>
              <a:t>We have seen how Satan can cleverly wait for you to be depleted of all your strengths before making an attack</a:t>
            </a:r>
            <a:r>
              <a:rPr lang="en-US"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000" dirty="0" smtClean="0">
                <a:solidFill>
                  <a:srgbClr val="002060"/>
                </a:solidFill>
                <a:latin typeface="Arial Rounded MT Bold" pitchFamily="34" charset="0"/>
              </a:rPr>
              <a:t>We </a:t>
            </a:r>
            <a:r>
              <a:rPr lang="en-US" sz="4000" dirty="0" smtClean="0">
                <a:solidFill>
                  <a:srgbClr val="002060"/>
                </a:solidFill>
                <a:latin typeface="Arial Rounded MT Bold" pitchFamily="34" charset="0"/>
              </a:rPr>
              <a:t>have seen how Jesus is always nearby especially in times of trouble.</a:t>
            </a:r>
          </a:p>
          <a:p>
            <a:pPr lvl="0" algn="just"/>
            <a:r>
              <a:rPr lang="en-US" sz="4000" dirty="0" smtClean="0">
                <a:solidFill>
                  <a:srgbClr val="FF0000"/>
                </a:solidFill>
                <a:latin typeface="Arial Rounded MT Bold" pitchFamily="34" charset="0"/>
              </a:rPr>
              <a:t>We have seen an exhibit of the omnipotence of Jesus when he walk on water</a:t>
            </a:r>
          </a:p>
          <a:p>
            <a:pPr lvl="0" algn="just"/>
            <a:r>
              <a:rPr lang="en-US" sz="4000" dirty="0" smtClean="0">
                <a:solidFill>
                  <a:srgbClr val="002060"/>
                </a:solidFill>
                <a:latin typeface="Arial Rounded MT Bold" pitchFamily="34" charset="0"/>
              </a:rPr>
              <a:t>We have seen that the power of God is transferable to his dear children when Jesus allowed Peter to walk on water as He did</a:t>
            </a:r>
            <a:r>
              <a:rPr lang="en-US" sz="4000" dirty="0" smtClean="0">
                <a:solidFill>
                  <a:srgbClr val="002060"/>
                </a:solidFill>
                <a:latin typeface="Arial Rounded MT Bold" pitchFamily="34" charset="0"/>
              </a:rPr>
              <a:t>.</a:t>
            </a:r>
            <a:endParaRPr lang="en-US" sz="4000" dirty="0" smtClean="0">
              <a:solidFill>
                <a:srgbClr val="002060"/>
              </a:solidFill>
              <a:latin typeface="Arial Rounded MT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000" dirty="0" smtClean="0">
                <a:solidFill>
                  <a:srgbClr val="002060"/>
                </a:solidFill>
                <a:latin typeface="Arial Rounded MT Bold" pitchFamily="34" charset="0"/>
              </a:rPr>
              <a:t>We </a:t>
            </a:r>
            <a:r>
              <a:rPr lang="en-US" sz="4000" dirty="0" smtClean="0">
                <a:solidFill>
                  <a:srgbClr val="002060"/>
                </a:solidFill>
                <a:latin typeface="Arial Rounded MT Bold" pitchFamily="34" charset="0"/>
              </a:rPr>
              <a:t>have seen how far one’s faith can take him.</a:t>
            </a:r>
          </a:p>
          <a:p>
            <a:pPr lvl="0" algn="just"/>
            <a:r>
              <a:rPr lang="en-US" sz="4000" dirty="0" smtClean="0">
                <a:solidFill>
                  <a:srgbClr val="FF0000"/>
                </a:solidFill>
                <a:latin typeface="Arial Rounded MT Bold" pitchFamily="34" charset="0"/>
              </a:rPr>
              <a:t>Peter was shown to have little faith while his comrades were shown to have zero faith.</a:t>
            </a:r>
          </a:p>
          <a:p>
            <a:pPr lvl="0" algn="just"/>
            <a:r>
              <a:rPr lang="en-US" sz="4000" dirty="0" smtClean="0">
                <a:solidFill>
                  <a:srgbClr val="002060"/>
                </a:solidFill>
                <a:latin typeface="Arial Rounded MT Bold" pitchFamily="34" charset="0"/>
              </a:rPr>
              <a:t>We have seen how faith can take us to live permanently in the supernatural while the lack of if grounds us to natural</a:t>
            </a:r>
            <a:r>
              <a:rPr lang="en-US" sz="4000" dirty="0" smtClean="0">
                <a:solidFill>
                  <a:srgbClr val="002060"/>
                </a:solidFill>
                <a:latin typeface="Arial Rounded MT Bold" pitchFamily="34" charset="0"/>
              </a:rPr>
              <a:t>.</a:t>
            </a:r>
            <a:endParaRPr lang="en-US" sz="4000" dirty="0" smtClean="0">
              <a:solidFill>
                <a:srgbClr val="002060"/>
              </a:solidFill>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Autofit/>
          </a:bodyPr>
          <a:lstStyle/>
          <a:p>
            <a:pPr algn="just"/>
            <a:r>
              <a:rPr lang="en-US" sz="4200" dirty="0" smtClean="0">
                <a:solidFill>
                  <a:srgbClr val="002060"/>
                </a:solidFill>
                <a:latin typeface="Arial Rounded MT Bold" pitchFamily="34" charset="0"/>
              </a:rPr>
              <a:t>May </a:t>
            </a:r>
            <a:r>
              <a:rPr lang="en-US" sz="4200" dirty="0" smtClean="0">
                <a:solidFill>
                  <a:srgbClr val="002060"/>
                </a:solidFill>
                <a:latin typeface="Arial Rounded MT Bold" pitchFamily="34" charset="0"/>
              </a:rPr>
              <a:t>God help us to increase our faith in Him!</a:t>
            </a:r>
          </a:p>
          <a:p>
            <a:pPr algn="just"/>
            <a:r>
              <a:rPr lang="en-US" sz="4200" dirty="0" smtClean="0">
                <a:solidFill>
                  <a:srgbClr val="FF0000"/>
                </a:solidFill>
                <a:latin typeface="Arial Rounded MT Bold" pitchFamily="34" charset="0"/>
              </a:rPr>
              <a:t>May we be able to identify Jesus in the middle of our storms!</a:t>
            </a:r>
          </a:p>
          <a:p>
            <a:pPr algn="just"/>
            <a:r>
              <a:rPr lang="en-US" sz="4200" dirty="0" smtClean="0">
                <a:solidFill>
                  <a:srgbClr val="002060"/>
                </a:solidFill>
                <a:latin typeface="Arial Rounded MT Bold" pitchFamily="34" charset="0"/>
              </a:rPr>
              <a:t>Aspire to walk on water like Jesus!</a:t>
            </a:r>
          </a:p>
          <a:p>
            <a:pPr algn="just"/>
            <a:r>
              <a:rPr lang="en-US" sz="4200" dirty="0" smtClean="0">
                <a:solidFill>
                  <a:srgbClr val="FF0000"/>
                </a:solidFill>
                <a:latin typeface="Arial Rounded MT Bold" pitchFamily="34" charset="0"/>
              </a:rPr>
              <a:t>Aspire to heal the sick like Jesus!</a:t>
            </a:r>
          </a:p>
          <a:p>
            <a:pPr algn="just"/>
            <a:r>
              <a:rPr lang="en-US" sz="4200" dirty="0" smtClean="0">
                <a:solidFill>
                  <a:srgbClr val="002060"/>
                </a:solidFill>
                <a:latin typeface="Arial Rounded MT Bold" pitchFamily="34" charset="0"/>
              </a:rPr>
              <a:t>Aspire to raise the dead like Jesus</a:t>
            </a:r>
            <a:r>
              <a:rPr lang="en-US" sz="4200" dirty="0" smtClean="0">
                <a:solidFill>
                  <a:srgbClr val="002060"/>
                </a:solidFill>
                <a:latin typeface="Arial Rounded MT Bold" pitchFamily="34" charset="0"/>
              </a:rPr>
              <a:t>!</a:t>
            </a:r>
            <a:endParaRPr lang="en-US" sz="4200" dirty="0" smtClean="0">
              <a:solidFill>
                <a:srgbClr val="002060"/>
              </a:solidFill>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en-US" sz="4000" dirty="0" smtClean="0">
                <a:solidFill>
                  <a:srgbClr val="002060"/>
                </a:solidFill>
                <a:latin typeface="Arial Rounded MT Bold" pitchFamily="34" charset="0"/>
              </a:rPr>
              <a:t>As </a:t>
            </a:r>
            <a:r>
              <a:rPr lang="en-US" sz="4000" dirty="0" smtClean="0">
                <a:solidFill>
                  <a:srgbClr val="002060"/>
                </a:solidFill>
                <a:latin typeface="Arial Rounded MT Bold" pitchFamily="34" charset="0"/>
              </a:rPr>
              <a:t>we are turning the page to a new year, know that the devil will use the same old tricks.</a:t>
            </a:r>
          </a:p>
          <a:p>
            <a:pPr algn="just"/>
            <a:r>
              <a:rPr lang="en-US" sz="4000" dirty="0" smtClean="0">
                <a:solidFill>
                  <a:srgbClr val="FF0000"/>
                </a:solidFill>
                <a:latin typeface="Arial Rounded MT Bold" pitchFamily="34" charset="0"/>
              </a:rPr>
              <a:t>At your greatest moment of fear, Jesus will always seem far and unaware.</a:t>
            </a:r>
          </a:p>
          <a:p>
            <a:pPr algn="just"/>
            <a:r>
              <a:rPr lang="en-US" sz="4000" dirty="0" smtClean="0">
                <a:solidFill>
                  <a:srgbClr val="002060"/>
                </a:solidFill>
                <a:latin typeface="Arial Rounded MT Bold" pitchFamily="34" charset="0"/>
              </a:rPr>
              <a:t>It’s called a test.</a:t>
            </a:r>
          </a:p>
          <a:p>
            <a:pPr algn="just"/>
            <a:r>
              <a:rPr lang="en-US" sz="4000" dirty="0" smtClean="0">
                <a:solidFill>
                  <a:srgbClr val="FF0000"/>
                </a:solidFill>
                <a:latin typeface="Arial Rounded MT Bold" pitchFamily="34" charset="0"/>
              </a:rPr>
              <a:t>He is always near you.</a:t>
            </a:r>
          </a:p>
          <a:p>
            <a:pPr algn="just"/>
            <a:r>
              <a:rPr lang="en-US" sz="4000" dirty="0" smtClean="0">
                <a:solidFill>
                  <a:srgbClr val="002060"/>
                </a:solidFill>
                <a:latin typeface="Arial Rounded MT Bold" pitchFamily="34" charset="0"/>
              </a:rPr>
              <a:t>Happy New Year 2024</a:t>
            </a:r>
          </a:p>
          <a:p>
            <a:pPr algn="r"/>
            <a:r>
              <a:rPr lang="fr-FR" sz="4000" dirty="0" smtClean="0">
                <a:solidFill>
                  <a:srgbClr val="FF0000"/>
                </a:solidFill>
                <a:latin typeface="Arial Rounded MT Bold" pitchFamily="34" charset="0"/>
              </a:rPr>
              <a:t>AMEN</a:t>
            </a:r>
            <a:r>
              <a:rPr lang="fr-FR" sz="4000" dirty="0" smtClean="0">
                <a:solidFill>
                  <a:srgbClr val="002060"/>
                </a:solidFill>
                <a:latin typeface="Arial Rounded MT Bold" pitchFamily="34" charset="0"/>
              </a:rPr>
              <a:t> </a:t>
            </a:r>
            <a:endParaRPr lang="en-US" sz="4000" dirty="0" smtClean="0">
              <a:solidFill>
                <a:srgbClr val="002060"/>
              </a:solidFill>
              <a:latin typeface="Arial Rounded MT Bold"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52763</TotalTime>
  <Words>1982</Words>
  <Application>Microsoft Office PowerPoint</Application>
  <PresentationFormat>On-screen Show (4:3)</PresentationFormat>
  <Paragraphs>138</Paragraphs>
  <Slides>44</Slides>
  <Notes>1</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CHRIST THE ROCK CONGREGATION SUNDAY DECEMBER 31ST 2023  Sermon by Pastor MARC SIMEON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JULY 19TH  2020  Sermon by Pastor Marc E Simeon</dc:title>
  <dc:creator>MARC EDOUARD SIMEON</dc:creator>
  <cp:lastModifiedBy>MARC EDOUARD SIMEON</cp:lastModifiedBy>
  <cp:revision>28</cp:revision>
  <dcterms:created xsi:type="dcterms:W3CDTF">2020-07-18T15:32:49Z</dcterms:created>
  <dcterms:modified xsi:type="dcterms:W3CDTF">2023-12-28T18:46:16Z</dcterms:modified>
</cp:coreProperties>
</file>