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4" r:id="rId2"/>
    <p:sldId id="1756" r:id="rId3"/>
    <p:sldId id="1814" r:id="rId4"/>
    <p:sldId id="1815" r:id="rId5"/>
    <p:sldId id="1816" r:id="rId6"/>
    <p:sldId id="1817" r:id="rId7"/>
    <p:sldId id="1818" r:id="rId8"/>
    <p:sldId id="1794" r:id="rId9"/>
    <p:sldId id="1819" r:id="rId10"/>
    <p:sldId id="1820" r:id="rId11"/>
    <p:sldId id="1821" r:id="rId12"/>
    <p:sldId id="1822" r:id="rId13"/>
    <p:sldId id="1795" r:id="rId14"/>
    <p:sldId id="1823" r:id="rId15"/>
    <p:sldId id="1824" r:id="rId16"/>
    <p:sldId id="1825" r:id="rId17"/>
    <p:sldId id="1826" r:id="rId18"/>
    <p:sldId id="1796" r:id="rId19"/>
    <p:sldId id="1827" r:id="rId20"/>
    <p:sldId id="1828" r:id="rId21"/>
    <p:sldId id="1829" r:id="rId22"/>
    <p:sldId id="1830" r:id="rId23"/>
    <p:sldId id="1797" r:id="rId24"/>
    <p:sldId id="1831" r:id="rId25"/>
    <p:sldId id="1832" r:id="rId26"/>
    <p:sldId id="1786" r:id="rId27"/>
    <p:sldId id="1812" r:id="rId28"/>
    <p:sldId id="1813" r:id="rId29"/>
    <p:sldId id="1798" r:id="rId30"/>
    <p:sldId id="1805" r:id="rId31"/>
    <p:sldId id="1806" r:id="rId32"/>
    <p:sldId id="1807" r:id="rId33"/>
    <p:sldId id="1808" r:id="rId34"/>
    <p:sldId id="1809" r:id="rId35"/>
    <p:sldId id="1810" r:id="rId36"/>
    <p:sldId id="1811" r:id="rId37"/>
    <p:sldId id="1799" r:id="rId38"/>
    <p:sldId id="1800" r:id="rId39"/>
    <p:sldId id="1801" r:id="rId40"/>
    <p:sldId id="1802" r:id="rId41"/>
    <p:sldId id="1803" r:id="rId42"/>
    <p:sldId id="1804" r:id="rId43"/>
    <p:sldId id="316" r:id="rId44"/>
    <p:sldId id="1675" r:id="rId45"/>
    <p:sldId id="318"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3300"/>
    <a:srgbClr val="66FFFF"/>
    <a:srgbClr val="460000"/>
    <a:srgbClr val="99FF33"/>
    <a:srgbClr val="0DE522"/>
    <a:srgbClr val="FC0AFC"/>
    <a:srgbClr val="CC00FF"/>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4" d="100"/>
          <a:sy n="64" d="100"/>
        </p:scale>
        <p:origin x="-1260" y="-90"/>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1/30/2024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13500000" scaled="1"/>
            <a:tileRect/>
          </a:gradFill>
        </p:spPr>
        <p:txBody>
          <a:bodyPr>
            <a:normAutofit fontScale="90000"/>
          </a:bodyPr>
          <a:lstStyle/>
          <a:p>
            <a:r>
              <a:rPr lang="en-US" sz="3600" b="1" dirty="0" smtClean="0"/>
              <a:t>CHRIST THE ROCK CONGREGATION</a:t>
            </a:r>
            <a:br>
              <a:rPr lang="en-US" sz="3600" b="1" dirty="0" smtClean="0"/>
            </a:br>
            <a:r>
              <a:rPr lang="en-US" sz="3600" b="1" dirty="0" smtClean="0">
                <a:solidFill>
                  <a:srgbClr val="FF0000"/>
                </a:solidFill>
              </a:rPr>
              <a:t>PRÉSENTE</a:t>
            </a:r>
            <a:r>
              <a:rPr lang="en-US" sz="3600" b="1" dirty="0" smtClean="0">
                <a:solidFill>
                  <a:srgbClr val="0033CC"/>
                </a:solidFill>
              </a:rPr>
              <a:t/>
            </a:r>
            <a:br>
              <a:rPr lang="en-US" sz="3600" b="1" dirty="0" smtClean="0">
                <a:solidFill>
                  <a:srgbClr val="0033CC"/>
                </a:solidFill>
              </a:rPr>
            </a:br>
            <a:r>
              <a:rPr lang="en-US" sz="3600" b="1" dirty="0" smtClean="0">
                <a:solidFill>
                  <a:srgbClr val="0033CC"/>
                </a:solidFill>
              </a:rPr>
              <a:t>ÉTUDIONS LA BIBLE </a:t>
            </a:r>
            <a:r>
              <a:rPr lang="en-US" sz="3600" b="1" dirty="0" smtClean="0">
                <a:solidFill>
                  <a:srgbClr val="0033CC"/>
                </a:solidFill>
              </a:rPr>
              <a:t>63ÈME </a:t>
            </a:r>
            <a:r>
              <a:rPr lang="en-US" sz="3600" b="1" dirty="0" smtClean="0">
                <a:solidFill>
                  <a:srgbClr val="0033CC"/>
                </a:solidFill>
              </a:rPr>
              <a:t>SESSION </a:t>
            </a:r>
            <a:r>
              <a:rPr lang="en-US" sz="3600" b="1" dirty="0" smtClean="0"/>
              <a:t/>
            </a:r>
            <a:br>
              <a:rPr lang="en-US" sz="3600" b="1" dirty="0" smtClean="0"/>
            </a:br>
            <a:r>
              <a:rPr lang="en-US" sz="3600" b="1" dirty="0" smtClean="0"/>
              <a:t>ORATEUR: PASTEUR MARC  SIMEON</a:t>
            </a:r>
            <a:endParaRPr lang="en-US" sz="3600" b="1" dirty="0"/>
          </a:p>
        </p:txBody>
      </p:sp>
      <p:sp>
        <p:nvSpPr>
          <p:cNvPr id="3" name="Subtitle 2"/>
          <p:cNvSpPr>
            <a:spLocks noGrp="1"/>
          </p:cNvSpPr>
          <p:nvPr>
            <p:ph type="subTitle" idx="1"/>
          </p:nvPr>
        </p:nvSpPr>
        <p:spPr>
          <a:xfrm>
            <a:off x="0" y="4191000"/>
            <a:ext cx="9144000" cy="22098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smtClean="0">
                <a:solidFill>
                  <a:schemeClr val="tx1"/>
                </a:solidFill>
              </a:rPr>
              <a:t>Vendredi </a:t>
            </a:r>
            <a:r>
              <a:rPr lang="fr-FR" sz="4000" b="1" dirty="0" smtClean="0">
                <a:solidFill>
                  <a:schemeClr val="tx1"/>
                </a:solidFill>
              </a:rPr>
              <a:t>2 </a:t>
            </a:r>
            <a:r>
              <a:rPr lang="fr-FR" sz="4000" b="1" dirty="0" smtClean="0">
                <a:solidFill>
                  <a:schemeClr val="tx1"/>
                </a:solidFill>
              </a:rPr>
              <a:t>Février</a:t>
            </a:r>
            <a:r>
              <a:rPr lang="fr-FR" sz="4000" b="1" dirty="0" smtClean="0">
                <a:solidFill>
                  <a:schemeClr val="tx1"/>
                </a:solidFill>
              </a:rPr>
              <a:t> </a:t>
            </a:r>
            <a:r>
              <a:rPr lang="fr-FR" sz="4000" b="1" dirty="0" smtClean="0">
                <a:solidFill>
                  <a:schemeClr val="tx1"/>
                </a:solidFill>
              </a:rPr>
              <a:t>2024</a:t>
            </a:r>
            <a:endParaRPr lang="en-US" sz="4000" b="1" dirty="0" smtClean="0">
              <a:solidFill>
                <a:schemeClr val="tx1"/>
              </a:solidFill>
            </a:endParaRPr>
          </a:p>
          <a:p>
            <a:r>
              <a:rPr lang="fr-FR" sz="4000" b="1" dirty="0" smtClean="0">
                <a:solidFill>
                  <a:schemeClr val="bg1"/>
                </a:solidFill>
              </a:rPr>
              <a:t>LA VISITE DE MARIE A ELISABETH</a:t>
            </a:r>
            <a:endParaRPr lang="en-US" sz="4000" dirty="0" smtClean="0">
              <a:solidFill>
                <a:schemeClr val="bg1"/>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r>
              <a:rPr lang="fr-FR" sz="4000" b="1" dirty="0" smtClean="0">
                <a:solidFill>
                  <a:srgbClr val="FF0000"/>
                </a:solidFill>
                <a:latin typeface="Arial Rounded MT Bold" pitchFamily="34" charset="0"/>
              </a:rPr>
              <a:t>LUC 1 : 39 - 56</a:t>
            </a:r>
            <a:r>
              <a:rPr lang="fr-FR" sz="4000" dirty="0" smtClean="0">
                <a:solidFill>
                  <a:srgbClr val="FF0000"/>
                </a:solidFill>
                <a:latin typeface="Arial Rounded MT Bold" pitchFamily="34" charset="0"/>
              </a:rPr>
              <a:t>. </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Lu 1:39 ¶ Dans ce même temps, Marie se leva, et s'en alla en hâte vers les montagnes, dans une ville de Juda.</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40 Elle entra dans la maison de Zacharie, et salua Élisabeth.</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41 Dès qu'Élisabeth entendit la salutation de Marie, son enfant tressaillit dans son sein, et elle fut remplie du Saint-Esprit</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42 </a:t>
            </a:r>
            <a:r>
              <a:rPr lang="fr-FR" sz="4000" dirty="0" smtClean="0">
                <a:solidFill>
                  <a:srgbClr val="002060"/>
                </a:solidFill>
                <a:latin typeface="Arial Rounded MT Bold" pitchFamily="34" charset="0"/>
              </a:rPr>
              <a:t>Elle s'écria d'une voix forte: Tu es bénie entre les femmes, et le fruit de ton sein est béni.</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43 Comment m'est-il accordé que la mère de mon Seigneur vienne auprès de moi?</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44 Car voici, aussitôt que la voix de ta salutation a frappé mon oreille, l'enfant a tressailli d'allégresse dans mon sein</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45 </a:t>
            </a:r>
            <a:r>
              <a:rPr lang="fr-FR" sz="4000" dirty="0" smtClean="0">
                <a:solidFill>
                  <a:srgbClr val="002060"/>
                </a:solidFill>
                <a:latin typeface="Arial Rounded MT Bold" pitchFamily="34" charset="0"/>
              </a:rPr>
              <a:t>Heureuse celle qui a cru, parce que les choses qui lui ont été dites de la part du Seigneur auront leur accomplissement.</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46 Et Marie dit: Mon âme exalte le Seigneur,</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47 Et mon esprit se réjouit en Dieu, mon Sauveur,</a:t>
            </a:r>
            <a:endParaRPr lang="en-US" sz="4000" dirty="0" smtClean="0">
              <a:solidFill>
                <a:srgbClr val="002060"/>
              </a:solidFill>
              <a:latin typeface="Arial Rounded MT Bold" pitchFamily="34" charset="0"/>
            </a:endParaRPr>
          </a:p>
          <a:p>
            <a:pPr algn="just"/>
            <a:endParaRPr lang="en-US" sz="4000" dirty="0" smtClean="0">
              <a:solidFill>
                <a:srgbClr val="00206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48 </a:t>
            </a:r>
            <a:r>
              <a:rPr lang="fr-FR" sz="4000" dirty="0" smtClean="0">
                <a:solidFill>
                  <a:srgbClr val="002060"/>
                </a:solidFill>
                <a:latin typeface="Arial Rounded MT Bold" pitchFamily="34" charset="0"/>
              </a:rPr>
              <a:t>Parce qu'il a jeté les yeux sur la bassesse de sa servante. Car voici, désormais toutes les générations me diront bienheureuse,</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49 Parce que le Tout-Puissant a fait pour moi de grandes choses. Son nom est saint,</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50 Et sa miséricorde s'étend d'âge en âge Sur ceux qui le craignent</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51 </a:t>
            </a:r>
            <a:r>
              <a:rPr lang="fr-FR" sz="4000" dirty="0" smtClean="0">
                <a:solidFill>
                  <a:srgbClr val="002060"/>
                </a:solidFill>
                <a:latin typeface="Arial Rounded MT Bold" pitchFamily="34" charset="0"/>
              </a:rPr>
              <a:t>Il a déployé la force de son bras; Il a dispersé ceux qui avaient dans le cœur des pensées orgueilleuses.</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52 Il a renversé les puissants de leurs trônes, Et il a élevé les humbles.</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53 Il a rassasié de biens les affamés, Et il a renvoyé les riches à vide.</a:t>
            </a:r>
            <a:endParaRPr lang="en-US" sz="4000" dirty="0" smtClean="0">
              <a:solidFill>
                <a:srgbClr val="00206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54 </a:t>
            </a:r>
            <a:r>
              <a:rPr lang="fr-FR" sz="4000" dirty="0" smtClean="0">
                <a:solidFill>
                  <a:srgbClr val="002060"/>
                </a:solidFill>
                <a:latin typeface="Arial Rounded MT Bold" pitchFamily="34" charset="0"/>
              </a:rPr>
              <a:t>Il a secouru Israël, son serviteur, Et il s'est souvenu de sa miséricorde, -</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55 Comme il l'avait dit à nos pères, -Envers Abraham et sa postérité pour toujours.</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56 Marie demeura avec Élisabeth environ trois mois. Puis elle retourna chez elle.</a:t>
            </a:r>
            <a:endParaRPr lang="en-US" sz="4000" dirty="0">
              <a:solidFill>
                <a:srgbClr val="00206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0033CC"/>
                </a:solidFill>
                <a:latin typeface="Copperplate Gothic Bold" pitchFamily="34" charset="0"/>
              </a:rPr>
              <a:t>Visite de Marie à Élisabeth ensuite cantique de Marie</a:t>
            </a:r>
            <a:endParaRPr lang="en-US" sz="4000" dirty="0" smtClean="0">
              <a:solidFill>
                <a:srgbClr val="0033CC"/>
              </a:solidFill>
              <a:latin typeface="Copperplate Gothic Bold" pitchFamily="34" charset="0"/>
            </a:endParaRPr>
          </a:p>
          <a:p>
            <a:pPr lvl="0" algn="just"/>
            <a:r>
              <a:rPr lang="fr-FR" sz="4000" dirty="0" smtClean="0">
                <a:latin typeface="Arial Rounded MT Bold" pitchFamily="34" charset="0"/>
              </a:rPr>
              <a:t>Marie se rendit tout de suite auprès d'Élisabeth après la visite de l'ange.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La grossesse d'Élisabeth était gardée cachée pendant 5 mois.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Marie va savoir de la grossesse mystérieuse d’Elizabeth à partir de l'ange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Est-ce </a:t>
            </a:r>
            <a:r>
              <a:rPr lang="fr-FR" sz="4000" dirty="0" smtClean="0">
                <a:latin typeface="Arial Rounded MT Bold" pitchFamily="34" charset="0"/>
              </a:rPr>
              <a:t>que Joseph était déjà en connaissance de la grossesse immaculée de Marie avant sa sortie vers Elisabeth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De toute façon, quelle autre personne pourrait comprendre et croire aux propos de Marie sinon quelqu'une qui est bénéficiaire d'une glace similaire. </a:t>
            </a:r>
            <a:endParaRPr lang="en-US" sz="4000" dirty="0" smtClean="0">
              <a:solidFill>
                <a:srgbClr val="0033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Ces </a:t>
            </a:r>
            <a:r>
              <a:rPr lang="fr-FR" sz="4000" dirty="0" smtClean="0">
                <a:latin typeface="Arial Rounded MT Bold" pitchFamily="34" charset="0"/>
              </a:rPr>
              <a:t>deux femmes : Marie et Élisabeth avaient besoin du soutien mutuel de l’une et de l’autre car elles étaient au centre d'attention à cause de leur grossesse.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Une petite minorité savait que le Messie était sur le point de naître par la dictée du Saint-Esprit. </a:t>
            </a:r>
            <a:endParaRPr lang="en-US" sz="4000" dirty="0" smtClean="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Toutes </a:t>
            </a:r>
            <a:r>
              <a:rPr lang="fr-FR" sz="4000" dirty="0" smtClean="0">
                <a:latin typeface="Arial Rounded MT Bold" pitchFamily="34" charset="0"/>
              </a:rPr>
              <a:t>les prophéties des 4000 ans écoulés concernant le Messie étaient sur le point de voir le jour.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Marie et Élisabeth était toutes les deux de choisi par Dieu comme des actrices principales.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L'une portait l'Avant-coureur du Messie qui allait être le plus grand prophète de tous les temps. </a:t>
            </a:r>
            <a:endParaRPr lang="en-US" sz="40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L'autre </a:t>
            </a:r>
            <a:r>
              <a:rPr lang="fr-FR" sz="4000" dirty="0" smtClean="0">
                <a:latin typeface="Arial Rounded MT Bold" pitchFamily="34" charset="0"/>
              </a:rPr>
              <a:t>portait le Créateur de l'univers, le Messie tant attendu.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Personne n'aurait cru que Dieu pourrait choisir des femmes aussi simples pour les plus grandes missions du monde.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L'ange a parlé à Marie au sujet de la grossesse d'Élisabeth. </a:t>
            </a:r>
            <a:endParaRPr lang="en-US" sz="4000" dirty="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C00000"/>
                </a:solidFill>
                <a:latin typeface="Arial Rounded MT Bold" pitchFamily="34" charset="0"/>
              </a:rPr>
              <a:t>EXPLICATION DES VERSETS</a:t>
            </a:r>
          </a:p>
          <a:p>
            <a:pPr algn="just"/>
            <a:r>
              <a:rPr lang="fr-FR" sz="4400" dirty="0" smtClean="0">
                <a:latin typeface="Arial Rounded MT Bold" pitchFamily="34" charset="0"/>
              </a:rPr>
              <a:t>41 </a:t>
            </a:r>
            <a:r>
              <a:rPr lang="fr-FR" sz="4400" dirty="0" smtClean="0">
                <a:latin typeface="Arial Rounded MT Bold" pitchFamily="34" charset="0"/>
              </a:rPr>
              <a:t>Dès qu'Élisabeth entendit la salutation de Marie, son enfant tressaillit dans son sein, et elle fut remplie du Saint-Esprit.</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Le Saint-Esprit a annoncé à Élisabeth de la grossesse de Marie. </a:t>
            </a:r>
            <a:endParaRPr lang="en-US" sz="4400" dirty="0" smtClean="0">
              <a:solidFill>
                <a:srgbClr val="C0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Par </a:t>
            </a:r>
            <a:r>
              <a:rPr lang="fr-FR" sz="4000" dirty="0" smtClean="0">
                <a:latin typeface="Arial Rounded MT Bold" pitchFamily="34" charset="0"/>
              </a:rPr>
              <a:t>défaut d'association avec les enfants que ces femmes portaient dans leur ventre, Élisabeth et Marie étaient toutes les deux remplies du Saint-Esprit.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L'ange avait dit que Jean serait rempli du Saint-Esprit dès le ventre de sa mère.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Ce même Esprit en Jean excitait Élisabeth a parlé du concernant du Sauveur</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Sans </a:t>
            </a:r>
            <a:r>
              <a:rPr lang="fr-FR" sz="4000" dirty="0" smtClean="0">
                <a:latin typeface="Arial Rounded MT Bold" pitchFamily="34" charset="0"/>
              </a:rPr>
              <a:t>l'aide du Saint-Esprit, elle ne pourrait avoir une théologie aussi élevée pour prononcer la mère de mon Seigneur.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La réaction de Jean-Baptiste dans le ventre de sa mère nous fait beaucoup penser au mystère du début de la vie de l'homme. </a:t>
            </a:r>
            <a:endParaRPr lang="en-US" sz="4000" dirty="0" smtClean="0">
              <a:solidFill>
                <a:srgbClr val="C0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smtClean="0">
                <a:latin typeface="Arial Rounded MT Bold" pitchFamily="34" charset="0"/>
              </a:rPr>
              <a:t>Le </a:t>
            </a:r>
            <a:r>
              <a:rPr lang="fr-FR" sz="5400" dirty="0" smtClean="0">
                <a:latin typeface="Arial Rounded MT Bold" pitchFamily="34" charset="0"/>
              </a:rPr>
              <a:t>mouvement de Jean dans le ventre de sa mère était nettement produit par la puissance du Saint-Esprit, parce que Jean était encore dans un état embryonnaire. </a:t>
            </a:r>
            <a:endParaRPr lang="en-US" sz="54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latin typeface="Arial Rounded MT Bold" pitchFamily="34" charset="0"/>
              </a:rPr>
              <a:t>Avant </a:t>
            </a:r>
            <a:r>
              <a:rPr lang="fr-FR" sz="4800" dirty="0" smtClean="0">
                <a:latin typeface="Arial Rounded MT Bold" pitchFamily="34" charset="0"/>
              </a:rPr>
              <a:t>le baptême de Jésus il paraît que Jean n'avait même aucune connaissance de son cousin le Messie.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Jean  vivait dans le désert ; peut-être ses parents étaient décédés très tôt dans sa vie. </a:t>
            </a:r>
            <a:endParaRPr lang="en-US" sz="4800" dirty="0">
              <a:solidFill>
                <a:srgbClr val="C0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r>
              <a:rPr lang="fr-FR" sz="4000" dirty="0" smtClean="0">
                <a:solidFill>
                  <a:srgbClr val="0033CC"/>
                </a:solidFill>
                <a:latin typeface="Arial Rounded MT Bold" pitchFamily="34" charset="0"/>
              </a:rPr>
              <a:t>La salutation d'Élisabeth à marie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42 Elle s'écria d'une voix forte: Tu es bénie entre les femmes, et le fruit de ton sein est béni.</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43 Comment m'est-il accordé que la mère de mon Seigneur vienne auprès de moi?</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44 Car voici, aussitôt que la voix de ta salutation a frappé mon oreille, l'enfant a tressailli d'allégresse dans mon sein</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Marie </a:t>
            </a:r>
            <a:r>
              <a:rPr lang="fr-FR" sz="4000" dirty="0" smtClean="0">
                <a:latin typeface="Arial Rounded MT Bold" pitchFamily="34" charset="0"/>
              </a:rPr>
              <a:t>est certes la plus bénie entre toutes les femmes de la terre.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Tu es plus bénie même que moi-même.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Je porte l'Avant-coureur du Messie, mais toi tu portes le Messie, le Roi des rois.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Élisabeth était la première a accepté Jésus comme son Seigneur et Sauveur personnel</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Elle </a:t>
            </a:r>
            <a:r>
              <a:rPr lang="fr-FR" sz="4000" dirty="0" smtClean="0">
                <a:latin typeface="Arial Rounded MT Bold" pitchFamily="34" charset="0"/>
              </a:rPr>
              <a:t>prononce « la mère de mon Seigneur ».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Marie n'était qu'une fillette en comparaison d'âge avec Élisabeth sa parenté, cependant elle fut accueilli avec une très haute dignité à cause de l'Enfant dans son sein.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C'était la première rencontre entre le plus grand prophète d’avec son Dieu, le Roi des rois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Marie </a:t>
            </a:r>
            <a:r>
              <a:rPr lang="fr-FR" sz="4000" dirty="0" smtClean="0">
                <a:latin typeface="Arial Rounded MT Bold" pitchFamily="34" charset="0"/>
              </a:rPr>
              <a:t>et Élisabeth n'étaient que des auxiliaires de cette rencontre.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À 6 mois depuis sa conception Jean-Baptiste était déjà à l'œuvre pour certifier que Jésus était réellement le Messie attendu.</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Poussé par le Saint-Esprit, il tressaillit de joie dans le ventre de sa mère. </a:t>
            </a:r>
            <a:endParaRPr lang="en-US" sz="40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Un </a:t>
            </a:r>
            <a:r>
              <a:rPr lang="fr-FR" sz="4000" dirty="0" smtClean="0">
                <a:latin typeface="Arial Rounded MT Bold" pitchFamily="34" charset="0"/>
              </a:rPr>
              <a:t>enfant dans le ventre de sa mère peut avoir des émotions parce que l'homme est un être spirituel.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Lorsqu'on est rempli de Saint-Esprit, en fait tout sur le contrôle du Saint-Esprit même dans la subconscience.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Les paroles d'Elisabeth nous fait voir qu'elle était une prophétesse.</a:t>
            </a:r>
            <a:endParaRPr lang="en-US" sz="4000" dirty="0" smtClean="0">
              <a:latin typeface="Arial Rounded MT Bold" pitchFamily="34" charset="0"/>
            </a:endParaRPr>
          </a:p>
          <a:p>
            <a:endParaRPr lang="en-US" sz="4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FFFF00"/>
                </a:solidFill>
                <a:latin typeface="Arial Rounded MT Bold" pitchFamily="34" charset="0"/>
              </a:rPr>
              <a:t>V. 45 </a:t>
            </a:r>
            <a:r>
              <a:rPr lang="fr-FR" sz="4000" dirty="0" smtClean="0">
                <a:solidFill>
                  <a:schemeClr val="bg1"/>
                </a:solidFill>
                <a:latin typeface="Arial Rounded MT Bold" pitchFamily="34" charset="0"/>
              </a:rPr>
              <a:t>Heureuse celle qui a cru, parce que les choses qui lui ont été dites de la part du Seigneur auront leur accomplissement.</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Élisabeth s'adresse ici à une femme peut-être elle-même ou de Marie. </a:t>
            </a:r>
          </a:p>
          <a:p>
            <a:pPr lvl="0" algn="just"/>
            <a:r>
              <a:rPr lang="fr-FR" sz="4000" dirty="0" smtClean="0">
                <a:solidFill>
                  <a:schemeClr val="bg1"/>
                </a:solidFill>
                <a:latin typeface="Arial Rounded MT Bold" pitchFamily="34" charset="0"/>
              </a:rPr>
              <a:t>Si elle parle d'elle-même donc, elle a eu sa propre visite ou une révélation spéciale de Marie.</a:t>
            </a:r>
            <a:endParaRPr lang="en-US" sz="4000" dirty="0" smtClean="0">
              <a:solidFill>
                <a:schemeClr val="bg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solidFill>
                  <a:schemeClr val="bg1"/>
                </a:solidFill>
                <a:latin typeface="Arial Rounded MT Bold" pitchFamily="34" charset="0"/>
              </a:rPr>
              <a:t>«</a:t>
            </a:r>
            <a:r>
              <a:rPr lang="fr-FR" sz="4000" dirty="0" smtClean="0">
                <a:solidFill>
                  <a:schemeClr val="bg1"/>
                </a:solidFill>
                <a:latin typeface="Arial Rounded MT Bold" pitchFamily="34" charset="0"/>
              </a:rPr>
              <a:t> Bienheureuse est celle qui a cru ». En d'autres termes, A celle ou à celui qui croit appartiennent les choses que Dieu dit.</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Actes 10:43 Tous les prophètes rendent de lui le témoignage que quiconque croit en lui reçoit par son nom le pardon des péchés</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solidFill>
                  <a:srgbClr val="FFFF00"/>
                </a:solidFill>
                <a:latin typeface="Arial Rounded MT Bold" pitchFamily="34" charset="0"/>
              </a:rPr>
              <a:t>Nombres </a:t>
            </a:r>
            <a:r>
              <a:rPr lang="fr-FR" sz="4800" dirty="0" smtClean="0">
                <a:solidFill>
                  <a:srgbClr val="FFFF00"/>
                </a:solidFill>
                <a:latin typeface="Arial Rounded MT Bold" pitchFamily="34" charset="0"/>
              </a:rPr>
              <a:t>23:19 </a:t>
            </a:r>
            <a:r>
              <a:rPr lang="fr-FR" sz="4800" dirty="0" smtClean="0">
                <a:solidFill>
                  <a:schemeClr val="bg1"/>
                </a:solidFill>
                <a:latin typeface="Arial Rounded MT Bold" pitchFamily="34" charset="0"/>
              </a:rPr>
              <a:t>Dieu n'est point un homme pour mentir, Ni fils d'un homme pour se repentir. Ce qu'il a dit, ne le fera-t-il pas? Ce qu'il a déclaré, ne l'exécutera-t il pas?</a:t>
            </a:r>
            <a:endParaRPr lang="en-US" sz="4800" dirty="0">
              <a:solidFill>
                <a:schemeClr val="bg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ctr"/>
            <a:r>
              <a:rPr lang="fr-FR" sz="4000" b="1" dirty="0" smtClean="0">
                <a:solidFill>
                  <a:srgbClr val="0070C0"/>
                </a:solidFill>
                <a:latin typeface="Arial Rounded MT Bold" pitchFamily="34" charset="0"/>
              </a:rPr>
              <a:t>CANTIQUE DE MARIE</a:t>
            </a:r>
            <a:endParaRPr lang="en-US" sz="4000" dirty="0" smtClean="0">
              <a:solidFill>
                <a:srgbClr val="0070C0"/>
              </a:solidFill>
              <a:latin typeface="Arial Rounded MT Bold" pitchFamily="34" charset="0"/>
            </a:endParaRPr>
          </a:p>
          <a:p>
            <a:pPr algn="just"/>
            <a:r>
              <a:rPr lang="fr-FR" sz="4000" dirty="0" smtClean="0">
                <a:latin typeface="Arial Rounded MT Bold" pitchFamily="34" charset="0"/>
              </a:rPr>
              <a:t>46 Et Marie dit: Mon âme exalte le Seigneur,</a:t>
            </a:r>
            <a:endParaRPr lang="en-US" sz="4000" dirty="0" smtClean="0">
              <a:latin typeface="Arial Rounded MT Bold" pitchFamily="34" charset="0"/>
            </a:endParaRPr>
          </a:p>
          <a:p>
            <a:pPr lvl="0" algn="just"/>
            <a:r>
              <a:rPr lang="fr-FR" sz="4000" dirty="0" smtClean="0">
                <a:solidFill>
                  <a:srgbClr val="0070C0"/>
                </a:solidFill>
                <a:latin typeface="Arial Rounded MT Bold" pitchFamily="34" charset="0"/>
              </a:rPr>
              <a:t>Le cantique de Marie est d'une importance très élevée et doit être assimilé avec soin.</a:t>
            </a:r>
            <a:endParaRPr lang="en-US" sz="4000" dirty="0" smtClean="0">
              <a:solidFill>
                <a:srgbClr val="0070C0"/>
              </a:solidFill>
              <a:latin typeface="Arial Rounded MT Bold" pitchFamily="34" charset="0"/>
            </a:endParaRPr>
          </a:p>
          <a:p>
            <a:pPr lvl="0" algn="just"/>
            <a:r>
              <a:rPr lang="fr-FR" sz="4000" dirty="0" smtClean="0">
                <a:latin typeface="Arial Rounded MT Bold" pitchFamily="34" charset="0"/>
              </a:rPr>
              <a:t>Beaucoup se servent de ce verset pour vénérer Marie ; on l’appelle « </a:t>
            </a:r>
            <a:r>
              <a:rPr lang="fr-FR" sz="4000" dirty="0" smtClean="0">
                <a:latin typeface="Arial Rounded MT Bold" pitchFamily="34" charset="0"/>
              </a:rPr>
              <a:t>Cantique </a:t>
            </a:r>
            <a:r>
              <a:rPr lang="fr-FR" sz="4000" dirty="0" smtClean="0">
                <a:latin typeface="Arial Rounded MT Bold" pitchFamily="34" charset="0"/>
              </a:rPr>
              <a:t>ou Magnificat de Marie. </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Toutes </a:t>
            </a:r>
            <a:r>
              <a:rPr lang="fr-FR" sz="4400" dirty="0" smtClean="0">
                <a:latin typeface="Arial Rounded MT Bold" pitchFamily="34" charset="0"/>
              </a:rPr>
              <a:t>les générations diront que Marie est bien heureuse, mais c'est à cause de l'enfant qu'elle portait dans son ventre. </a:t>
            </a:r>
            <a:endParaRPr lang="en-US" sz="4400" dirty="0" smtClean="0">
              <a:latin typeface="Arial Rounded MT Bold" pitchFamily="34" charset="0"/>
            </a:endParaRPr>
          </a:p>
          <a:p>
            <a:pPr lvl="0" algn="just"/>
            <a:r>
              <a:rPr lang="fr-FR" sz="4400" dirty="0" smtClean="0">
                <a:solidFill>
                  <a:srgbClr val="0070C0"/>
                </a:solidFill>
                <a:latin typeface="Arial Rounded MT Bold" pitchFamily="34" charset="0"/>
              </a:rPr>
              <a:t>Marie n'a rien fait de plus qu'une autre mère, mais elle a mis au monde la personne la plus importante de l'univers</a:t>
            </a:r>
            <a:r>
              <a:rPr lang="fr-FR" sz="4400" dirty="0" smtClean="0">
                <a:solidFill>
                  <a:srgbClr val="0070C0"/>
                </a:solidFill>
                <a:latin typeface="Arial Rounded MT Bold" pitchFamily="34" charset="0"/>
              </a:rPr>
              <a:t>.</a:t>
            </a:r>
            <a:endParaRPr lang="en-US" sz="4400" dirty="0" smtClean="0">
              <a:solidFill>
                <a:srgbClr val="0070C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smtClean="0">
                <a:latin typeface="Arial Rounded MT Bold" pitchFamily="34" charset="0"/>
              </a:rPr>
              <a:t>Elle </a:t>
            </a:r>
            <a:r>
              <a:rPr lang="fr-FR" sz="5400" dirty="0" smtClean="0">
                <a:latin typeface="Arial Rounded MT Bold" pitchFamily="34" charset="0"/>
              </a:rPr>
              <a:t>est l'hôte du visiteur le plus élevé de tous, le Créateur de l'univers, Le Christ venu en chair.</a:t>
            </a:r>
            <a:endParaRPr lang="en-US" sz="5400" dirty="0" smtClean="0">
              <a:latin typeface="Arial Rounded MT Bold" pitchFamily="34" charset="0"/>
            </a:endParaRPr>
          </a:p>
          <a:p>
            <a:pPr lvl="0" algn="just"/>
            <a:r>
              <a:rPr lang="fr-FR" sz="5400" dirty="0" smtClean="0">
                <a:solidFill>
                  <a:srgbClr val="0070C0"/>
                </a:solidFill>
                <a:latin typeface="Arial Rounded MT Bold" pitchFamily="34" charset="0"/>
              </a:rPr>
              <a:t>Marie ne s'exalte pas, mais elle exalte le Seigneur. </a:t>
            </a:r>
            <a:endParaRPr lang="en-US" sz="5400" dirty="0">
              <a:solidFill>
                <a:srgbClr val="0070C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47 Et mon esprit se réjouit en Dieu, mon Sauveur,</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Marie se réjouit en Dieu sans Sauveur, elle se voit comme une servante de Dieu. </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48 Parce qu'il a jeté les yeux sur la bassesse de sa servante. Car voici, désormais toutes les générations me diront bienheureuse, </a:t>
            </a:r>
            <a:endParaRPr lang="en-US" sz="40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49 </a:t>
            </a:r>
            <a:r>
              <a:rPr lang="fr-FR" sz="4000" dirty="0" smtClean="0">
                <a:latin typeface="Arial Rounded MT Bold" pitchFamily="34" charset="0"/>
              </a:rPr>
              <a:t>Parce que le Tout-Puissant a fait pour moi de grandes choses. Son nom est saint,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chemeClr val="bg1"/>
                </a:solidFill>
                <a:latin typeface="Arial Rounded MT Bold" pitchFamily="34" charset="0"/>
              </a:rPr>
              <a:t>50 Et sa miséricorde s'étend d'âge en âge Sur ceux qui le craignent.</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 51 Il a déployé la force de son bras; Il a dispersé ceux qui avaient dans le cœur des pensées orgueilleuses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52 </a:t>
            </a:r>
            <a:r>
              <a:rPr lang="fr-FR" sz="4000" dirty="0" smtClean="0">
                <a:latin typeface="Arial Rounded MT Bold" pitchFamily="34" charset="0"/>
              </a:rPr>
              <a:t>Il a renversé les puissants de leurs trônes, Et il a élevé les humbles.</a:t>
            </a:r>
            <a:endParaRPr lang="en-US" sz="4000" dirty="0" smtClean="0">
              <a:latin typeface="Arial Rounded MT Bold" pitchFamily="34" charset="0"/>
            </a:endParaRPr>
          </a:p>
          <a:p>
            <a:pPr algn="just"/>
            <a:r>
              <a:rPr lang="fr-FR" sz="4000" dirty="0" smtClean="0">
                <a:solidFill>
                  <a:schemeClr val="bg1"/>
                </a:solidFill>
                <a:latin typeface="Arial Rounded MT Bold" pitchFamily="34" charset="0"/>
              </a:rPr>
              <a:t> 53 Il a rassasié de biens les affamés, Et il a renvoyé les riches à vide.</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 54 Il a secouru Israël, son serviteur, Et il s'est souvenu de sa miséricorde,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55 </a:t>
            </a:r>
            <a:r>
              <a:rPr lang="fr-FR" sz="4000" dirty="0" smtClean="0">
                <a:latin typeface="Arial Rounded MT Bold" pitchFamily="34" charset="0"/>
              </a:rPr>
              <a:t>Comme il l'avait dit à nos pères, -Envers Abraham et sa postérité pour toujours.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L'humilité de Marie se manifeste dans ce verset. </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Dieu a jeté les yeux sur la bassesse de Marie, c'est-à-dire sur l'insuffisance et l’insignifiance de Marie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Tout </a:t>
            </a:r>
            <a:r>
              <a:rPr lang="fr-FR" sz="4000" dirty="0" smtClean="0">
                <a:latin typeface="Arial Rounded MT Bold" pitchFamily="34" charset="0"/>
              </a:rPr>
              <a:t>le monde allait se réjouir pour Marie en voyant que Dieu ne fait acception de personne pour témoigner sa faveur. </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Si Marie pouvait être qualifiée malgré sa pauvreté, son rang social et son âge, donc tout le monde pourrait l'être également. </a:t>
            </a:r>
            <a:endParaRPr lang="en-US" sz="4000" dirty="0" smtClean="0">
              <a:solidFill>
                <a:schemeClr val="bg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Généralement </a:t>
            </a:r>
            <a:r>
              <a:rPr lang="fr-FR" sz="4000" dirty="0" smtClean="0">
                <a:latin typeface="Arial Rounded MT Bold" pitchFamily="34" charset="0"/>
              </a:rPr>
              <a:t>en tende à penser que ce sont le nobles qui sont méritoires de la faveur que Marie avait reçu de Dieu. </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Les mages vont visiter la maison du roi Hérode en cherchant à localiser le petit Jésus.</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Pour faire venir le Sauveur du monde sur la terre, Dieu a pris plaisir en Marie, une humble paysanne, une petite fille. </a:t>
            </a:r>
            <a:endParaRPr lang="en-US" sz="40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Nous </a:t>
            </a:r>
            <a:r>
              <a:rPr lang="fr-FR" sz="4000" dirty="0" smtClean="0">
                <a:latin typeface="Arial Rounded MT Bold" pitchFamily="34" charset="0"/>
              </a:rPr>
              <a:t>voulons croire que Marie reflétait dans </a:t>
            </a:r>
            <a:r>
              <a:rPr lang="fr-FR" sz="4000" dirty="0" smtClean="0">
                <a:latin typeface="Arial Rounded MT Bold" pitchFamily="34" charset="0"/>
              </a:rPr>
              <a:t>son </a:t>
            </a:r>
            <a:r>
              <a:rPr lang="fr-FR" sz="4000" dirty="0" smtClean="0">
                <a:latin typeface="Arial Rounded MT Bold" pitchFamily="34" charset="0"/>
              </a:rPr>
              <a:t>propre vernaculaire les paroles du chant d’Anne la mère de Samuel.</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Anne elle-même reflétait les paroles du cantique de Marie la sœur de Moïse et celles du cantique de Déborah la prophétesse et juge d’Israël. </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L'orchestration des mots du chant de Marie « la Magnificat » </a:t>
            </a:r>
            <a:endParaRPr lang="en-US" sz="4000" dirty="0" smtClean="0">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Je </a:t>
            </a:r>
            <a:r>
              <a:rPr lang="fr-FR" sz="4000" dirty="0" smtClean="0">
                <a:latin typeface="Arial Rounded MT Bold" pitchFamily="34" charset="0"/>
              </a:rPr>
              <a:t>ne crois pas que Marie aurait été aussi versée dans  les Saintes Ecritures à son âge et dans sa condition sociale pour parler avec tant de précision des prophéties.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C'était poussé par le Saint-Esprit qu'elle parlait. </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C'était comme répéter un psaume en se servant de ses de son propre vocabulaire pour refléter sa situation. </a:t>
            </a:r>
            <a:endParaRPr lang="en-US" sz="4000" dirty="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4400" dirty="0" smtClean="0">
                <a:latin typeface="Arial Rounded MT Bold" pitchFamily="34" charset="0"/>
              </a:rPr>
              <a:t>56 Marie demeura avec Élisabeth environ trois mois. Puis elle retourna chez elle.</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Marie était assez proche avec Élisabeth pour demeurer assez longtemps avec elle.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Ceci aida à Marie également à se cacher elle-même afin de ne pas exposer sa grossesse mystérieuse aux gens du milieu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Rounded MT Bold" pitchFamily="34" charset="0"/>
              </a:rPr>
              <a:t>Marie </a:t>
            </a:r>
            <a:r>
              <a:rPr lang="fr-FR" sz="4400" dirty="0" smtClean="0">
                <a:latin typeface="Arial Rounded MT Bold" pitchFamily="34" charset="0"/>
              </a:rPr>
              <a:t>bénit Dieu qui s'est souvenu d'Israël.</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Le Christ tant attendu est la réponse à tous les problèmes d'Israël.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La première venue de Jésus était à multi volet.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Le Christ devait naitre pour devenir le germe de David afin d’hériter son trône sur la terre. </a:t>
            </a:r>
            <a:endParaRPr lang="en-US" sz="4400" dirty="0" smtClean="0">
              <a:solidFill>
                <a:srgbClr val="66FFFF"/>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fr-FR" sz="4400" dirty="0" smtClean="0">
                <a:latin typeface="Arial Rounded MT Bold" pitchFamily="34" charset="0"/>
              </a:rPr>
              <a:t>Cependant </a:t>
            </a:r>
            <a:r>
              <a:rPr lang="fr-FR" sz="4400" dirty="0" smtClean="0">
                <a:latin typeface="Arial Rounded MT Bold" pitchFamily="34" charset="0"/>
              </a:rPr>
              <a:t>l’identité de Jésus comme Fils de l'homme était afin de payer le prix du péché de l’humanité en devenant l’Agneau de Dieu, pour frayer la voie de la réconciliation entre Dieu et les hommes. </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Lorsque Jésus revient sur Terre, il ne va plus renaître comme un enfant, de part sa liaison antérieure avec David, Il va pouvoir s'asseoir sur le trône de David à jamais. </a:t>
            </a:r>
            <a:endParaRPr lang="en-US" sz="4400" dirty="0" smtClean="0">
              <a:solidFill>
                <a:srgbClr val="66FFFF"/>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Il </a:t>
            </a:r>
            <a:r>
              <a:rPr lang="fr-FR" sz="4400" dirty="0" smtClean="0">
                <a:latin typeface="Arial Rounded MT Bold" pitchFamily="34" charset="0"/>
              </a:rPr>
              <a:t>régnera sur la terre pendant 1000 ans, mais son trône n’aura point de fin.</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Après une durée de 3 mois Marie retourna chez elle.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Il paraît que Marie n'a pas assisté à l'accouchement de Jean-Baptiste, si c’en était, la Bible ne le dit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fr-FR" sz="4400" dirty="0" smtClean="0">
                <a:latin typeface="Arial Rounded MT Bold" pitchFamily="34" charset="0"/>
              </a:rPr>
              <a:t>Les </a:t>
            </a:r>
            <a:r>
              <a:rPr lang="fr-FR" sz="4400" dirty="0" smtClean="0">
                <a:latin typeface="Arial Rounded MT Bold" pitchFamily="34" charset="0"/>
              </a:rPr>
              <a:t>3 mois chez Elisabeth mettent Marie en proximité à assister à la naissance de Jean Baptiste.</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Quelle autre aurait tous ces détails pour donner le récit à Luc.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Je pense que Marie elle-même a raconte à Luc les faits de la nativité de Jean et de Jésus avec tant de détail. </a:t>
            </a:r>
            <a:endParaRPr lang="en-US" sz="4400" dirty="0" smtClean="0">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fr-FR" sz="4400" dirty="0" smtClean="0">
                <a:latin typeface="Arial Rounded MT Bold" pitchFamily="34" charset="0"/>
              </a:rPr>
              <a:t>Marie </a:t>
            </a:r>
            <a:r>
              <a:rPr lang="fr-FR" sz="4400" dirty="0" smtClean="0">
                <a:latin typeface="Arial Rounded MT Bold" pitchFamily="34" charset="0"/>
              </a:rPr>
              <a:t>alla devoir retracer ses pas pour prendre soin de ses propres affaires et ses propres dilemmes.</a:t>
            </a:r>
            <a:endParaRPr lang="en-US" sz="4400" dirty="0" smtClean="0">
              <a:latin typeface="Arial Rounded MT Bold" pitchFamily="34" charset="0"/>
            </a:endParaRPr>
          </a:p>
          <a:p>
            <a:pPr lvl="0" algn="just"/>
            <a:r>
              <a:rPr lang="fr-FR" sz="4400" dirty="0" smtClean="0">
                <a:solidFill>
                  <a:srgbClr val="66FFFF"/>
                </a:solidFill>
                <a:latin typeface="Arial Rounded MT Bold" pitchFamily="34" charset="0"/>
              </a:rPr>
              <a:t>La vie de Marie allait se bousculer avec fracas pendant les 6 mois à venir jusqu'à la naissance du Sauveur. </a:t>
            </a:r>
            <a:endParaRPr lang="en-US" sz="4400" dirty="0" smtClean="0">
              <a:solidFill>
                <a:srgbClr val="66FFFF"/>
              </a:solidFill>
              <a:latin typeface="Arial Rounded MT Bold" pitchFamily="34" charset="0"/>
            </a:endParaRPr>
          </a:p>
          <a:p>
            <a:pPr lvl="0" algn="just"/>
            <a:r>
              <a:rPr lang="fr-FR" sz="4400" dirty="0" smtClean="0">
                <a:latin typeface="Arial Rounded MT Bold" pitchFamily="34" charset="0"/>
              </a:rPr>
              <a:t>La naissance de Jean Baptiste sera l’issu de notre prochaine étude</a:t>
            </a:r>
            <a:r>
              <a:rPr lang="fr-FR" sz="4400" dirty="0" smtClean="0"/>
              <a:t>. </a:t>
            </a:r>
            <a:endParaRPr lang="en-US" sz="4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36709</TotalTime>
  <Words>1957</Words>
  <Application>Microsoft Office PowerPoint</Application>
  <PresentationFormat>On-screen Show (4:3)</PresentationFormat>
  <Paragraphs>144</Paragraphs>
  <Slides>45</Slides>
  <Notes>2</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CHRIST THE ROCK CONGREGATION PRÉSENTE ÉTUDIONS LA BIBLE 63ÈME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353</cp:revision>
  <dcterms:created xsi:type="dcterms:W3CDTF">2022-04-13T13:36:19Z</dcterms:created>
  <dcterms:modified xsi:type="dcterms:W3CDTF">2024-01-31T04:55:39Z</dcterms:modified>
</cp:coreProperties>
</file>