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sldIdLst>
    <p:sldId id="304" r:id="rId2"/>
    <p:sldId id="1756" r:id="rId3"/>
    <p:sldId id="1786" r:id="rId4"/>
    <p:sldId id="1787" r:id="rId5"/>
    <p:sldId id="1788" r:id="rId6"/>
    <p:sldId id="1789" r:id="rId7"/>
    <p:sldId id="1790" r:id="rId8"/>
    <p:sldId id="1791" r:id="rId9"/>
    <p:sldId id="1792" r:id="rId10"/>
    <p:sldId id="1793" r:id="rId11"/>
    <p:sldId id="1780" r:id="rId12"/>
    <p:sldId id="1794" r:id="rId13"/>
    <p:sldId id="1795" r:id="rId14"/>
    <p:sldId id="1796" r:id="rId15"/>
    <p:sldId id="1776" r:id="rId16"/>
    <p:sldId id="1802" r:id="rId17"/>
    <p:sldId id="1797" r:id="rId18"/>
    <p:sldId id="1798" r:id="rId19"/>
    <p:sldId id="1799" r:id="rId20"/>
    <p:sldId id="1782" r:id="rId21"/>
    <p:sldId id="1803" r:id="rId22"/>
    <p:sldId id="1804" r:id="rId23"/>
    <p:sldId id="1805" r:id="rId24"/>
    <p:sldId id="1806" r:id="rId25"/>
    <p:sldId id="1783" r:id="rId26"/>
    <p:sldId id="1807" r:id="rId27"/>
    <p:sldId id="1808" r:id="rId28"/>
    <p:sldId id="1809" r:id="rId29"/>
    <p:sldId id="1777" r:id="rId30"/>
    <p:sldId id="1810" r:id="rId31"/>
    <p:sldId id="1811" r:id="rId32"/>
    <p:sldId id="1812" r:id="rId33"/>
    <p:sldId id="1784" r:id="rId34"/>
    <p:sldId id="1813" r:id="rId35"/>
    <p:sldId id="1814" r:id="rId36"/>
    <p:sldId id="1815" r:id="rId37"/>
    <p:sldId id="1816" r:id="rId38"/>
    <p:sldId id="1817" r:id="rId39"/>
    <p:sldId id="1818" r:id="rId40"/>
    <p:sldId id="1819" r:id="rId41"/>
    <p:sldId id="1785" r:id="rId42"/>
    <p:sldId id="1820" r:id="rId43"/>
    <p:sldId id="1821" r:id="rId44"/>
    <p:sldId id="1822" r:id="rId45"/>
    <p:sldId id="1778" r:id="rId46"/>
    <p:sldId id="1823" r:id="rId47"/>
    <p:sldId id="1824" r:id="rId48"/>
    <p:sldId id="1825" r:id="rId49"/>
    <p:sldId id="1826" r:id="rId50"/>
    <p:sldId id="1827" r:id="rId51"/>
    <p:sldId id="316" r:id="rId52"/>
    <p:sldId id="1675" r:id="rId53"/>
    <p:sldId id="318"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460000"/>
    <a:srgbClr val="66FFFF"/>
    <a:srgbClr val="0DE522"/>
    <a:srgbClr val="99FF33"/>
    <a:srgbClr val="FF3300"/>
    <a:srgbClr val="FC0AFC"/>
    <a:srgbClr val="CC00FF"/>
    <a:srgbClr val="00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91" autoAdjust="0"/>
    <p:restoredTop sz="94407" autoAdjust="0"/>
  </p:normalViewPr>
  <p:slideViewPr>
    <p:cSldViewPr>
      <p:cViewPr varScale="1">
        <p:scale>
          <a:sx n="64" d="100"/>
          <a:sy n="64" d="100"/>
        </p:scale>
        <p:origin x="-1260" y="-120"/>
      </p:cViewPr>
      <p:guideLst>
        <p:guide orient="horz" pos="2160"/>
        <p:guide pos="2880"/>
      </p:guideLst>
    </p:cSldViewPr>
  </p:slideViewPr>
  <p:outlineViewPr>
    <p:cViewPr>
      <p:scale>
        <a:sx n="33" d="100"/>
        <a:sy n="33" d="100"/>
      </p:scale>
      <p:origin x="48" y="2772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1/10/2024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52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1/10/2024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581207-D212-45AE-B60F-0C7B3FAE7BD5}" type="datetimeFigureOut">
              <a:rPr lang="en-US" smtClean="0"/>
              <a:pPr/>
              <a:t>1/10/2024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581207-D212-45AE-B60F-0C7B3FAE7BD5}" type="datetimeFigureOut">
              <a:rPr lang="en-US" smtClean="0"/>
              <a:pPr/>
              <a:t>1/10/2024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581207-D212-45AE-B60F-0C7B3FAE7BD5}" type="datetimeFigureOut">
              <a:rPr lang="en-US" smtClean="0"/>
              <a:pPr/>
              <a:t>1/10/2024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1/10/2024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1/10/2024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1/10/2024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1/10/2024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1/10/2024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exegese-biblique.ftsr.ulaval.ca/articles/portraits-bibliques/herode-le-grand"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www.exegese-biblique.ftsr.ulaval.ca/articles/portraits-bibliques/herode-le-grand"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rgbClr val="FFFF00"/>
          </a:solidFill>
        </p:spPr>
        <p:txBody>
          <a:bodyPr>
            <a:normAutofit fontScale="90000"/>
          </a:bodyPr>
          <a:lstStyle/>
          <a:p>
            <a:r>
              <a:rPr lang="en-US" sz="3600" b="1" dirty="0" smtClean="0"/>
              <a:t>CHRIST THE ROCK CONGREGATION</a:t>
            </a:r>
            <a:br>
              <a:rPr lang="en-US" sz="3600" b="1" dirty="0" smtClean="0"/>
            </a:br>
            <a:r>
              <a:rPr lang="en-US" sz="3600" b="1" dirty="0" smtClean="0">
                <a:solidFill>
                  <a:srgbClr val="FF0000"/>
                </a:solidFill>
              </a:rPr>
              <a:t>PRÉSENTE</a:t>
            </a:r>
            <a:r>
              <a:rPr lang="en-US" sz="3600" b="1" dirty="0" smtClean="0">
                <a:solidFill>
                  <a:srgbClr val="0033CC"/>
                </a:solidFill>
              </a:rPr>
              <a:t/>
            </a:r>
            <a:br>
              <a:rPr lang="en-US" sz="3600" b="1" dirty="0" smtClean="0">
                <a:solidFill>
                  <a:srgbClr val="0033CC"/>
                </a:solidFill>
              </a:rPr>
            </a:br>
            <a:r>
              <a:rPr lang="en-US" sz="3600" b="1" dirty="0" smtClean="0">
                <a:solidFill>
                  <a:srgbClr val="0033CC"/>
                </a:solidFill>
              </a:rPr>
              <a:t>ÉTUDIONS LA </a:t>
            </a:r>
            <a:r>
              <a:rPr lang="en-US" sz="3600" b="1" dirty="0" smtClean="0">
                <a:solidFill>
                  <a:srgbClr val="0033CC"/>
                </a:solidFill>
              </a:rPr>
              <a:t>BIBLE 61ÈME SESSION </a:t>
            </a:r>
            <a:r>
              <a:rPr lang="en-US" sz="3600" b="1" dirty="0" smtClean="0"/>
              <a:t/>
            </a:r>
            <a:br>
              <a:rPr lang="en-US" sz="3600" b="1" dirty="0" smtClean="0"/>
            </a:br>
            <a:r>
              <a:rPr lang="en-US" sz="3600" b="1" dirty="0" smtClean="0"/>
              <a:t>ORATEUR: PASTEUR MARC </a:t>
            </a:r>
            <a:r>
              <a:rPr lang="en-US" sz="3600" b="1" dirty="0" smtClean="0"/>
              <a:t> </a:t>
            </a:r>
            <a:r>
              <a:rPr lang="en-US" sz="3600" b="1" dirty="0" smtClean="0"/>
              <a:t>SIMEON</a:t>
            </a:r>
            <a:endParaRPr lang="en-US" sz="3600" b="1" dirty="0"/>
          </a:p>
        </p:txBody>
      </p:sp>
      <p:sp>
        <p:nvSpPr>
          <p:cNvPr id="3" name="Subtitle 2"/>
          <p:cNvSpPr>
            <a:spLocks noGrp="1"/>
          </p:cNvSpPr>
          <p:nvPr>
            <p:ph type="subTitle" idx="1"/>
          </p:nvPr>
        </p:nvSpPr>
        <p:spPr>
          <a:xfrm>
            <a:off x="0" y="4191000"/>
            <a:ext cx="9144000" cy="2209800"/>
          </a:xfrm>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0800000" scaled="1"/>
            <a:tileRect/>
          </a:gradFill>
        </p:spPr>
        <p:style>
          <a:lnRef idx="2">
            <a:schemeClr val="dk1">
              <a:shade val="50000"/>
            </a:schemeClr>
          </a:lnRef>
          <a:fillRef idx="1">
            <a:schemeClr val="dk1"/>
          </a:fillRef>
          <a:effectRef idx="0">
            <a:schemeClr val="dk1"/>
          </a:effectRef>
          <a:fontRef idx="minor">
            <a:schemeClr val="lt1"/>
          </a:fontRef>
        </p:style>
        <p:txBody>
          <a:bodyPr>
            <a:normAutofit/>
          </a:bodyPr>
          <a:lstStyle/>
          <a:p>
            <a:r>
              <a:rPr lang="fr-FR" sz="4000" dirty="0" smtClean="0">
                <a:solidFill>
                  <a:srgbClr val="460000"/>
                </a:solidFill>
              </a:rPr>
              <a:t>Vendredi </a:t>
            </a:r>
            <a:r>
              <a:rPr lang="fr-FR" sz="4000" dirty="0" smtClean="0">
                <a:solidFill>
                  <a:srgbClr val="460000"/>
                </a:solidFill>
              </a:rPr>
              <a:t>19 </a:t>
            </a:r>
            <a:r>
              <a:rPr lang="fr-FR" sz="4000" dirty="0" smtClean="0">
                <a:solidFill>
                  <a:srgbClr val="460000"/>
                </a:solidFill>
              </a:rPr>
              <a:t>Janvier 2024</a:t>
            </a:r>
            <a:endParaRPr lang="en-US" sz="4000" dirty="0" smtClean="0">
              <a:solidFill>
                <a:srgbClr val="460000"/>
              </a:solidFill>
            </a:endParaRPr>
          </a:p>
          <a:p>
            <a:r>
              <a:rPr lang="fr-FR" sz="4000" b="1" dirty="0" smtClean="0">
                <a:solidFill>
                  <a:srgbClr val="0033CC"/>
                </a:solidFill>
              </a:rPr>
              <a:t>ANNONCE DE LA NAISSANCE DE </a:t>
            </a:r>
            <a:endParaRPr lang="fr-FR" sz="4000" b="1" dirty="0" smtClean="0">
              <a:solidFill>
                <a:srgbClr val="0033CC"/>
              </a:solidFill>
            </a:endParaRPr>
          </a:p>
          <a:p>
            <a:r>
              <a:rPr lang="fr-FR" sz="4000" b="1" dirty="0" smtClean="0">
                <a:solidFill>
                  <a:srgbClr val="0033CC"/>
                </a:solidFill>
              </a:rPr>
              <a:t>JEAN </a:t>
            </a:r>
            <a:r>
              <a:rPr lang="fr-FR" sz="4000" b="1" dirty="0" smtClean="0">
                <a:solidFill>
                  <a:srgbClr val="0033CC"/>
                </a:solidFill>
              </a:rPr>
              <a:t>BAPTISTE</a:t>
            </a:r>
            <a:endParaRPr lang="en-US" sz="4000" dirty="0" smtClean="0">
              <a:solidFill>
                <a:srgbClr val="0033CC"/>
              </a:solidFill>
            </a:endParaRPr>
          </a:p>
          <a:p>
            <a:endParaRPr lang="en-US" sz="4000" dirty="0">
              <a:solidFill>
                <a:srgbClr val="C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solidFill>
                  <a:srgbClr val="FF0000"/>
                </a:solidFill>
                <a:latin typeface="Arial Rounded MT Bold" pitchFamily="34" charset="0"/>
              </a:rPr>
              <a:t>LUC 1 :5-25</a:t>
            </a:r>
            <a:endParaRPr lang="en-US" sz="4000" dirty="0" smtClean="0">
              <a:solidFill>
                <a:srgbClr val="FF0000"/>
              </a:solidFill>
              <a:latin typeface="Arial Rounded MT Bold" pitchFamily="34" charset="0"/>
            </a:endParaRPr>
          </a:p>
          <a:p>
            <a:pPr algn="just"/>
            <a:r>
              <a:rPr lang="fr-FR" sz="4800" dirty="0" smtClean="0">
                <a:solidFill>
                  <a:srgbClr val="0033CC"/>
                </a:solidFill>
                <a:latin typeface="Arial Rounded MT Bold" pitchFamily="34" charset="0"/>
              </a:rPr>
              <a:t>5 ¶ Du temps d'Hérode, roi de Judée, il y avait un sacrificateur, nommé Zacharie, de la classe d'</a:t>
            </a:r>
            <a:r>
              <a:rPr lang="fr-FR" sz="4800" dirty="0" err="1" smtClean="0">
                <a:solidFill>
                  <a:srgbClr val="0033CC"/>
                </a:solidFill>
                <a:latin typeface="Arial Rounded MT Bold" pitchFamily="34" charset="0"/>
              </a:rPr>
              <a:t>Abia</a:t>
            </a:r>
            <a:r>
              <a:rPr lang="fr-FR" sz="4800" dirty="0" smtClean="0">
                <a:solidFill>
                  <a:srgbClr val="0033CC"/>
                </a:solidFill>
                <a:latin typeface="Arial Rounded MT Bold" pitchFamily="34" charset="0"/>
              </a:rPr>
              <a:t>; sa femme était d'entre les filles d'Aaron, et s'appelait Élisabeth.</a:t>
            </a:r>
            <a:endParaRPr lang="en-US" sz="4800" dirty="0" smtClean="0">
              <a:solidFill>
                <a:srgbClr val="0033CC"/>
              </a:solidFill>
              <a:latin typeface="Arial Rounded MT Bold" pitchFamily="34" charset="0"/>
            </a:endParaRPr>
          </a:p>
          <a:p>
            <a:pPr algn="just"/>
            <a:endParaRPr lang="en-US" sz="4000" dirty="0" smtClean="0">
              <a:solidFill>
                <a:srgbClr val="0033CC"/>
              </a:solidFill>
              <a:latin typeface="Arial Rounded MT Bold"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solidFill>
                  <a:srgbClr val="0033CC"/>
                </a:solidFill>
                <a:latin typeface="Arial Rounded MT Bold" pitchFamily="34" charset="0"/>
              </a:rPr>
              <a:t>6 </a:t>
            </a:r>
            <a:r>
              <a:rPr lang="fr-FR" sz="4000" dirty="0" smtClean="0">
                <a:solidFill>
                  <a:srgbClr val="0033CC"/>
                </a:solidFill>
                <a:latin typeface="Arial Rounded MT Bold" pitchFamily="34" charset="0"/>
              </a:rPr>
              <a:t>Tous deux étaient justes devant Dieu, observant d'une manière irréprochable tous les commandements et toutes les ordonnances du Seigneur.</a:t>
            </a:r>
            <a:endParaRPr lang="en-US" sz="4000" dirty="0" smtClean="0">
              <a:solidFill>
                <a:srgbClr val="0033CC"/>
              </a:solidFill>
              <a:latin typeface="Arial Rounded MT Bold" pitchFamily="34" charset="0"/>
            </a:endParaRPr>
          </a:p>
          <a:p>
            <a:pPr algn="just"/>
            <a:r>
              <a:rPr lang="fr-FR" sz="4000" dirty="0" smtClean="0">
                <a:solidFill>
                  <a:srgbClr val="FF0000"/>
                </a:solidFill>
                <a:latin typeface="Arial Rounded MT Bold" pitchFamily="34" charset="0"/>
              </a:rPr>
              <a:t> 7 Ils n'avaient point d'enfants, parce qu'Élisabeth était stérile; et ils étaient l'un et l'autre avancés en âge</a:t>
            </a:r>
            <a:r>
              <a:rPr lang="fr-FR"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solidFill>
                  <a:srgbClr val="0033CC"/>
                </a:solidFill>
                <a:latin typeface="Arial Rounded MT Bold" pitchFamily="34" charset="0"/>
              </a:rPr>
              <a:t>8 </a:t>
            </a:r>
            <a:r>
              <a:rPr lang="fr-FR" sz="4000" dirty="0" smtClean="0">
                <a:solidFill>
                  <a:srgbClr val="0033CC"/>
                </a:solidFill>
                <a:latin typeface="Arial Rounded MT Bold" pitchFamily="34" charset="0"/>
              </a:rPr>
              <a:t>Or, pendant qu'il s'acquittait de ses fonctions devant Dieu, selon le tour de sa classe,</a:t>
            </a:r>
            <a:endParaRPr lang="en-US" sz="4000" dirty="0" smtClean="0">
              <a:solidFill>
                <a:srgbClr val="0033CC"/>
              </a:solidFill>
              <a:latin typeface="Arial Rounded MT Bold" pitchFamily="34" charset="0"/>
            </a:endParaRPr>
          </a:p>
          <a:p>
            <a:pPr algn="just"/>
            <a:r>
              <a:rPr lang="fr-FR" sz="4000" dirty="0" smtClean="0">
                <a:solidFill>
                  <a:srgbClr val="FF0000"/>
                </a:solidFill>
                <a:latin typeface="Arial Rounded MT Bold" pitchFamily="34" charset="0"/>
              </a:rPr>
              <a:t> 9 (1:8) il fut appelé par le sort, (1:9) d'après la règle du sacerdoce, à entrer dans le temple du Seigneur pour offrir le parfum.</a:t>
            </a:r>
            <a:endParaRPr lang="en-US" sz="4000" dirty="0" smtClean="0">
              <a:solidFill>
                <a:srgbClr val="FF0000"/>
              </a:solidFill>
              <a:latin typeface="Arial Rounded MT Bold" pitchFamily="34" charset="0"/>
            </a:endParaRPr>
          </a:p>
          <a:p>
            <a:pPr algn="just"/>
            <a:r>
              <a:rPr lang="fr-FR" sz="4000" dirty="0" smtClean="0">
                <a:solidFill>
                  <a:srgbClr val="0033CC"/>
                </a:solidFill>
                <a:latin typeface="Arial Rounded MT Bold" pitchFamily="34" charset="0"/>
              </a:rPr>
              <a:t> 10 Toute la multitude du peuple était dehors en prière, à l'heure du parfum</a:t>
            </a:r>
            <a:r>
              <a:rPr lang="fr-FR" sz="4000" dirty="0" smtClean="0">
                <a:solidFill>
                  <a:srgbClr val="0033CC"/>
                </a:solidFill>
                <a:latin typeface="Arial Rounded MT Bold" pitchFamily="34" charset="0"/>
              </a:rPr>
              <a:t>.</a:t>
            </a:r>
            <a:endParaRPr lang="en-US" sz="4000" dirty="0" smtClean="0">
              <a:solidFill>
                <a:srgbClr val="0033CC"/>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just"/>
            <a:r>
              <a:rPr lang="fr-FR" sz="4000" dirty="0" smtClean="0">
                <a:solidFill>
                  <a:srgbClr val="0033CC"/>
                </a:solidFill>
                <a:latin typeface="Arial Rounded MT Bold" pitchFamily="34" charset="0"/>
              </a:rPr>
              <a:t>11 </a:t>
            </a:r>
            <a:r>
              <a:rPr lang="fr-FR" sz="4000" dirty="0" smtClean="0">
                <a:solidFill>
                  <a:srgbClr val="0033CC"/>
                </a:solidFill>
                <a:latin typeface="Arial Rounded MT Bold" pitchFamily="34" charset="0"/>
              </a:rPr>
              <a:t>Alors un ange du Seigneur apparut à Zacharie, et se tint debout à droite de l'autel des parfums.</a:t>
            </a:r>
            <a:endParaRPr lang="en-US" sz="4000" dirty="0" smtClean="0">
              <a:solidFill>
                <a:srgbClr val="0033CC"/>
              </a:solidFill>
              <a:latin typeface="Arial Rounded MT Bold" pitchFamily="34" charset="0"/>
            </a:endParaRPr>
          </a:p>
          <a:p>
            <a:pPr algn="just"/>
            <a:r>
              <a:rPr lang="fr-FR" sz="4000" dirty="0" smtClean="0">
                <a:solidFill>
                  <a:srgbClr val="FF0000"/>
                </a:solidFill>
                <a:latin typeface="Arial Rounded MT Bold" pitchFamily="34" charset="0"/>
              </a:rPr>
              <a:t> </a:t>
            </a:r>
            <a:r>
              <a:rPr lang="fr-FR" sz="4300" dirty="0" smtClean="0">
                <a:solidFill>
                  <a:srgbClr val="FF0000"/>
                </a:solidFill>
                <a:latin typeface="Arial Rounded MT Bold" pitchFamily="34" charset="0"/>
              </a:rPr>
              <a:t>12 Zacharie fut troublé en le voyant, et la frayeur s'empara de lui.</a:t>
            </a:r>
            <a:endParaRPr lang="en-US" sz="4300" dirty="0" smtClean="0">
              <a:solidFill>
                <a:srgbClr val="FF0000"/>
              </a:solidFill>
              <a:latin typeface="Arial Rounded MT Bold" pitchFamily="34" charset="0"/>
            </a:endParaRPr>
          </a:p>
          <a:p>
            <a:pPr algn="just"/>
            <a:r>
              <a:rPr lang="fr-FR" sz="4300" dirty="0" smtClean="0">
                <a:solidFill>
                  <a:srgbClr val="0033CC"/>
                </a:solidFill>
                <a:latin typeface="Arial Rounded MT Bold" pitchFamily="34" charset="0"/>
              </a:rPr>
              <a:t> 13 Mais l'ange lui dit: Ne crains point, Zacharie; car ta prière a été exaucée. Ta femme Élisabeth t'enfantera un fils, et tu lui donneras le nom de </a:t>
            </a:r>
            <a:r>
              <a:rPr lang="fr-FR" sz="4300" dirty="0" smtClean="0">
                <a:solidFill>
                  <a:srgbClr val="0033CC"/>
                </a:solidFill>
                <a:latin typeface="Arial Rounded MT Bold" pitchFamily="34" charset="0"/>
              </a:rPr>
              <a:t>Jean</a:t>
            </a:r>
            <a:r>
              <a:rPr lang="fr-FR" sz="4300" dirty="0" smtClean="0">
                <a:solidFill>
                  <a:srgbClr val="0033CC"/>
                </a:solidFill>
                <a:latin typeface="Arial Rounded MT Bold" pitchFamily="34" charset="0"/>
              </a:rPr>
              <a:t>.</a:t>
            </a:r>
            <a:endParaRPr lang="en-US" sz="4300" dirty="0" smtClean="0">
              <a:solidFill>
                <a:srgbClr val="0033CC"/>
              </a:solidFill>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dirty="0" smtClean="0">
                <a:solidFill>
                  <a:srgbClr val="0033CC"/>
                </a:solidFill>
                <a:latin typeface="Arial Rounded MT Bold" pitchFamily="34" charset="0"/>
              </a:rPr>
              <a:t>14 </a:t>
            </a:r>
            <a:r>
              <a:rPr lang="fr-FR" sz="4000" dirty="0" smtClean="0">
                <a:solidFill>
                  <a:srgbClr val="0033CC"/>
                </a:solidFill>
                <a:latin typeface="Arial Rounded MT Bold" pitchFamily="34" charset="0"/>
              </a:rPr>
              <a:t>Il sera pour toi un sujet de joie et d'allégresse, et plusieurs se réjouiront de sa naissance.</a:t>
            </a:r>
            <a:endParaRPr lang="en-US" sz="4000" dirty="0" smtClean="0">
              <a:solidFill>
                <a:srgbClr val="0033CC"/>
              </a:solidFill>
              <a:latin typeface="Arial Rounded MT Bold" pitchFamily="34" charset="0"/>
            </a:endParaRPr>
          </a:p>
          <a:p>
            <a:pPr algn="just"/>
            <a:r>
              <a:rPr lang="fr-FR" sz="4000" dirty="0" smtClean="0">
                <a:solidFill>
                  <a:srgbClr val="FF0000"/>
                </a:solidFill>
                <a:latin typeface="Arial Rounded MT Bold" pitchFamily="34" charset="0"/>
              </a:rPr>
              <a:t> 15 Car il sera grand devant le Seigneur. Il ne boira ni vin, ni liqueur enivrante, et il sera rempli de l'Esprit-Saint dès le sein de sa mère;</a:t>
            </a:r>
            <a:endParaRPr lang="en-US" sz="4000" dirty="0" smtClean="0">
              <a:solidFill>
                <a:srgbClr val="FF0000"/>
              </a:solidFill>
              <a:latin typeface="Arial Rounded MT Bold" pitchFamily="34" charset="0"/>
            </a:endParaRPr>
          </a:p>
          <a:p>
            <a:pPr algn="just"/>
            <a:r>
              <a:rPr lang="fr-FR" sz="4000" dirty="0" smtClean="0">
                <a:solidFill>
                  <a:srgbClr val="0033CC"/>
                </a:solidFill>
                <a:latin typeface="Arial Rounded MT Bold" pitchFamily="34" charset="0"/>
              </a:rPr>
              <a:t> 16 il ramènera plusieurs des fils d'Israël au Seigneur, leur Dieu;</a:t>
            </a:r>
            <a:endParaRPr lang="en-US" sz="4000" dirty="0" smtClean="0">
              <a:solidFill>
                <a:srgbClr val="0033CC"/>
              </a:solidFill>
              <a:latin typeface="Arial Rounded MT Bold" pitchFamily="34" charset="0"/>
            </a:endParaRPr>
          </a:p>
          <a:p>
            <a:pPr algn="just"/>
            <a:r>
              <a:rPr lang="fr-FR" sz="4000" dirty="0" smtClean="0">
                <a:solidFill>
                  <a:srgbClr val="0033CC"/>
                </a:solidFill>
                <a:latin typeface="Arial Rounded MT Bold" pitchFamily="34" charset="0"/>
              </a:rPr>
              <a:t> </a:t>
            </a:r>
            <a:endParaRPr lang="en-US" sz="4000" dirty="0">
              <a:solidFill>
                <a:srgbClr val="0033CC"/>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dirty="0" smtClean="0">
                <a:solidFill>
                  <a:srgbClr val="0033CC"/>
                </a:solidFill>
                <a:latin typeface="Arial Rounded MT Bold" pitchFamily="34" charset="0"/>
              </a:rPr>
              <a:t>17 </a:t>
            </a:r>
            <a:r>
              <a:rPr lang="fr-FR" sz="4000" dirty="0" smtClean="0">
                <a:solidFill>
                  <a:srgbClr val="0033CC"/>
                </a:solidFill>
                <a:latin typeface="Arial Rounded MT Bold" pitchFamily="34" charset="0"/>
              </a:rPr>
              <a:t>il marchera devant Dieu avec l'esprit et la puissance d'Élie, pour ramener les </a:t>
            </a:r>
            <a:r>
              <a:rPr lang="fr-FR" sz="4000" dirty="0" smtClean="0">
                <a:solidFill>
                  <a:srgbClr val="0033CC"/>
                </a:solidFill>
                <a:latin typeface="Arial Rounded MT Bold" pitchFamily="34" charset="0"/>
              </a:rPr>
              <a:t>cœurs </a:t>
            </a:r>
            <a:r>
              <a:rPr lang="fr-FR" sz="4000" dirty="0" smtClean="0">
                <a:solidFill>
                  <a:srgbClr val="0033CC"/>
                </a:solidFill>
                <a:latin typeface="Arial Rounded MT Bold" pitchFamily="34" charset="0"/>
              </a:rPr>
              <a:t>des pères vers les enfants, et les rebelles à la sagesse des justes, afin de préparer au Seigneur un peuple bien disposé.</a:t>
            </a:r>
            <a:endParaRPr lang="en-US" sz="4000" dirty="0" smtClean="0">
              <a:solidFill>
                <a:srgbClr val="0033CC"/>
              </a:solidFill>
              <a:latin typeface="Arial Rounded MT Bold" pitchFamily="34" charset="0"/>
            </a:endParaRPr>
          </a:p>
          <a:p>
            <a:pPr algn="just"/>
            <a:r>
              <a:rPr lang="fr-FR" sz="4000" dirty="0" smtClean="0">
                <a:solidFill>
                  <a:srgbClr val="FF0000"/>
                </a:solidFill>
                <a:latin typeface="Arial Rounded MT Bold" pitchFamily="34" charset="0"/>
              </a:rPr>
              <a:t> 18 Zacharie dit à l'ange: A quoi reconnaîtrai-je cela? Car je suis vieux, et ma femme est avancée en âge.</a:t>
            </a:r>
            <a:endParaRPr lang="en-US" sz="4000" dirty="0" smtClean="0">
              <a:solidFill>
                <a:srgbClr val="FF0000"/>
              </a:solidFill>
              <a:latin typeface="Arial Rounded MT Bold" pitchFamily="34" charset="0"/>
            </a:endParaRPr>
          </a:p>
          <a:p>
            <a:pPr algn="just"/>
            <a:endParaRPr lang="en-US" sz="4000" dirty="0">
              <a:solidFill>
                <a:srgbClr val="0033CC"/>
              </a:solidFill>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solidFill>
                  <a:srgbClr val="0033CC"/>
                </a:solidFill>
                <a:latin typeface="Arial Rounded MT Bold" pitchFamily="34" charset="0"/>
              </a:rPr>
              <a:t>19 </a:t>
            </a:r>
            <a:r>
              <a:rPr lang="fr-FR" sz="4000" dirty="0" smtClean="0">
                <a:solidFill>
                  <a:srgbClr val="0033CC"/>
                </a:solidFill>
                <a:latin typeface="Arial Rounded MT Bold" pitchFamily="34" charset="0"/>
              </a:rPr>
              <a:t>L'ange lui répondit: Je suis Gabriel, je me tiens devant Dieu; j'ai été envoyé pour te parler, et pour t'annoncer cette bonne nouvelle.</a:t>
            </a:r>
            <a:endParaRPr lang="en-US" sz="4000" dirty="0" smtClean="0">
              <a:solidFill>
                <a:srgbClr val="0033CC"/>
              </a:solidFill>
              <a:latin typeface="Arial Rounded MT Bold" pitchFamily="34" charset="0"/>
            </a:endParaRPr>
          </a:p>
          <a:p>
            <a:pPr algn="just"/>
            <a:r>
              <a:rPr lang="fr-FR" sz="4000" dirty="0" smtClean="0">
                <a:solidFill>
                  <a:srgbClr val="0033CC"/>
                </a:solidFill>
                <a:latin typeface="Arial Rounded MT Bold" pitchFamily="34" charset="0"/>
              </a:rPr>
              <a:t> </a:t>
            </a:r>
            <a:r>
              <a:rPr lang="fr-FR" sz="4000" dirty="0" smtClean="0">
                <a:solidFill>
                  <a:srgbClr val="FF0000"/>
                </a:solidFill>
                <a:latin typeface="Arial Rounded MT Bold" pitchFamily="34" charset="0"/>
              </a:rPr>
              <a:t>20 Et voici, tu seras muet, et tu ne pourras parler jusqu'au jour où ces choses arriveront, parce que tu n'as pas cru à mes paroles, qui s'accompliront en leur temps.</a:t>
            </a:r>
            <a:endParaRPr lang="en-US" sz="4000" dirty="0" smtClean="0">
              <a:solidFill>
                <a:srgbClr val="FF0000"/>
              </a:solidFill>
              <a:latin typeface="Arial Rounded MT Bold" pitchFamily="34" charset="0"/>
            </a:endParaRPr>
          </a:p>
          <a:p>
            <a:pPr algn="just"/>
            <a:endParaRPr lang="en-US" sz="4000" dirty="0">
              <a:solidFill>
                <a:srgbClr val="0033CC"/>
              </a:solidFill>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solidFill>
                  <a:srgbClr val="0033CC"/>
                </a:solidFill>
                <a:latin typeface="Arial Rounded MT Bold" pitchFamily="34" charset="0"/>
              </a:rPr>
              <a:t>21 </a:t>
            </a:r>
            <a:r>
              <a:rPr lang="fr-FR" sz="4000" dirty="0" smtClean="0">
                <a:solidFill>
                  <a:srgbClr val="0033CC"/>
                </a:solidFill>
                <a:latin typeface="Arial Rounded MT Bold" pitchFamily="34" charset="0"/>
              </a:rPr>
              <a:t>Cependant, le peuple attendait Zacharie, s'étonnant de ce qu'il restait si longtemps dans le temple.</a:t>
            </a:r>
            <a:endParaRPr lang="en-US" sz="4000" dirty="0" smtClean="0">
              <a:solidFill>
                <a:srgbClr val="0033CC"/>
              </a:solidFill>
              <a:latin typeface="Arial Rounded MT Bold" pitchFamily="34" charset="0"/>
            </a:endParaRPr>
          </a:p>
          <a:p>
            <a:pPr algn="just"/>
            <a:r>
              <a:rPr lang="fr-FR" sz="4000" dirty="0" smtClean="0">
                <a:solidFill>
                  <a:srgbClr val="0033CC"/>
                </a:solidFill>
                <a:latin typeface="Arial Rounded MT Bold" pitchFamily="34" charset="0"/>
              </a:rPr>
              <a:t> </a:t>
            </a:r>
            <a:r>
              <a:rPr lang="fr-FR" sz="4000" dirty="0" smtClean="0">
                <a:solidFill>
                  <a:srgbClr val="FF0000"/>
                </a:solidFill>
                <a:latin typeface="Arial Rounded MT Bold" pitchFamily="34" charset="0"/>
              </a:rPr>
              <a:t>22 Quand il sortit, il ne put leur parler, et ils comprirent qu'il avait eu une vision dans le temple; il leur faisait des signes, et il resta muet</a:t>
            </a:r>
            <a:r>
              <a:rPr lang="fr-FR"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solidFill>
                  <a:srgbClr val="0033CC"/>
                </a:solidFill>
                <a:latin typeface="Arial Rounded MT Bold" pitchFamily="34" charset="0"/>
              </a:rPr>
              <a:t>23 </a:t>
            </a:r>
            <a:r>
              <a:rPr lang="fr-FR" sz="4000" dirty="0" smtClean="0">
                <a:solidFill>
                  <a:srgbClr val="0033CC"/>
                </a:solidFill>
                <a:latin typeface="Arial Rounded MT Bold" pitchFamily="34" charset="0"/>
              </a:rPr>
              <a:t>Lorsque ses jours de service furent écoulés, il s'en alla chez lui.</a:t>
            </a:r>
            <a:endParaRPr lang="en-US" sz="4000" dirty="0" smtClean="0">
              <a:solidFill>
                <a:srgbClr val="0033CC"/>
              </a:solidFill>
              <a:latin typeface="Arial Rounded MT Bold" pitchFamily="34" charset="0"/>
            </a:endParaRPr>
          </a:p>
          <a:p>
            <a:pPr algn="just"/>
            <a:r>
              <a:rPr lang="fr-FR" sz="4000" dirty="0" smtClean="0">
                <a:solidFill>
                  <a:srgbClr val="0033CC"/>
                </a:solidFill>
                <a:latin typeface="Arial Rounded MT Bold" pitchFamily="34" charset="0"/>
              </a:rPr>
              <a:t> </a:t>
            </a:r>
            <a:r>
              <a:rPr lang="fr-FR" sz="4000" dirty="0" smtClean="0">
                <a:solidFill>
                  <a:srgbClr val="FF0000"/>
                </a:solidFill>
                <a:latin typeface="Arial Rounded MT Bold" pitchFamily="34" charset="0"/>
              </a:rPr>
              <a:t>24 Quelque temps après, Élisabeth, sa femme, devint enceinte. Elle se cacha pendant cinq mois, disant:</a:t>
            </a:r>
            <a:endParaRPr lang="en-US" sz="4000" dirty="0" smtClean="0">
              <a:solidFill>
                <a:srgbClr val="FF0000"/>
              </a:solidFill>
              <a:latin typeface="Arial Rounded MT Bold" pitchFamily="34" charset="0"/>
            </a:endParaRPr>
          </a:p>
          <a:p>
            <a:pPr algn="just"/>
            <a:r>
              <a:rPr lang="fr-FR" sz="4000" dirty="0" smtClean="0">
                <a:solidFill>
                  <a:srgbClr val="0033CC"/>
                </a:solidFill>
                <a:latin typeface="Arial Rounded MT Bold" pitchFamily="34" charset="0"/>
              </a:rPr>
              <a:t> 25 C'est la grâce que le Seigneur m'a faite, quand il a jeté les yeux sur moi pour ôter mon opprobre parmi les hommes.</a:t>
            </a:r>
            <a:endParaRPr lang="en-US" sz="4000" dirty="0">
              <a:solidFill>
                <a:srgbClr val="0033CC"/>
              </a:solidFill>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fr-FR" sz="4000" dirty="0" smtClean="0">
                <a:solidFill>
                  <a:srgbClr val="0033CC"/>
                </a:solidFill>
                <a:latin typeface="Arial Rounded MT Bold" pitchFamily="34" charset="0"/>
              </a:rPr>
              <a:t>INTRODUCTION</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La semaine dernière nous avions fait un survol sur Luc qui est l’auteur du livre.</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La date de rédaction varie entre les commentateurs ; certains pensent même que le livre de Luc était rédigé très tard dans le premier siècle et possiblement au début du second siècle</a:t>
            </a:r>
            <a:r>
              <a:rPr lang="fr-FR" sz="4000" dirty="0" smtClean="0">
                <a:solidFill>
                  <a:srgbClr val="0033CC"/>
                </a:solidFill>
                <a:latin typeface="Arial Rounded MT Bold" pitchFamily="34" charset="0"/>
              </a:rPr>
              <a:t>.</a:t>
            </a:r>
            <a:endParaRPr lang="en-US" sz="4000" dirty="0" smtClean="0">
              <a:solidFill>
                <a:srgbClr val="0033CC"/>
              </a:solidFill>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latin typeface="Arial Rounded MT Bold" pitchFamily="34" charset="0"/>
              </a:rPr>
              <a:t>Le </a:t>
            </a:r>
            <a:r>
              <a:rPr lang="fr-FR" sz="4000" dirty="0" smtClean="0">
                <a:latin typeface="Arial Rounded MT Bold" pitchFamily="34" charset="0"/>
              </a:rPr>
              <a:t>livre de Luc est le récit d’une investigation en vue d’affermir la foi d’un certain noble appelé Théophile.</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Cette semaine, nous allons focaliser sur l’annonce de la naissance de Jean Baptiste.</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Luc est le seul qui nous parle de la naissance de Jean Baptiste en grand détail.</a:t>
            </a:r>
            <a:endParaRPr lang="en-US" sz="4000" dirty="0">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a:bodyPr>
          <a:lstStyle/>
          <a:p>
            <a:pPr algn="just"/>
            <a:r>
              <a:rPr lang="fr-FR" sz="4400" b="1" dirty="0" smtClean="0">
                <a:solidFill>
                  <a:srgbClr val="FF0000"/>
                </a:solidFill>
                <a:latin typeface="Arial Rounded MT Bold" pitchFamily="34" charset="0"/>
              </a:rPr>
              <a:t>Explication des versets</a:t>
            </a:r>
            <a:endParaRPr lang="en-US" sz="4400" dirty="0" smtClean="0">
              <a:solidFill>
                <a:srgbClr val="FF0000"/>
              </a:solidFill>
              <a:latin typeface="Arial Rounded MT Bold" pitchFamily="34" charset="0"/>
            </a:endParaRPr>
          </a:p>
          <a:p>
            <a:pPr algn="just"/>
            <a:r>
              <a:rPr lang="fr-FR" sz="4400" dirty="0" smtClean="0">
                <a:latin typeface="Arial Rounded MT Bold" pitchFamily="34" charset="0"/>
              </a:rPr>
              <a:t>Lu 1:5 ¶ </a:t>
            </a:r>
            <a:r>
              <a:rPr lang="fr-FR" sz="4400" u="sng" dirty="0" smtClean="0">
                <a:latin typeface="Arial Rounded MT Bold" pitchFamily="34" charset="0"/>
              </a:rPr>
              <a:t>Du temps d'Hérode, roi de Judée, </a:t>
            </a:r>
            <a:endParaRPr lang="en-US" sz="4400" u="sng" dirty="0" smtClean="0">
              <a:latin typeface="Arial Rounded MT Bold" pitchFamily="34" charset="0"/>
            </a:endParaRPr>
          </a:p>
          <a:p>
            <a:pPr lvl="0" algn="just"/>
            <a:r>
              <a:rPr lang="fr-FR" sz="4400" dirty="0" smtClean="0">
                <a:solidFill>
                  <a:srgbClr val="FF0000"/>
                </a:solidFill>
                <a:latin typeface="Arial Rounded MT Bold" pitchFamily="34" charset="0"/>
              </a:rPr>
              <a:t>Hérode n’était pas un Juif mais un Iduméen (descendant d’Esaü)</a:t>
            </a:r>
            <a:endParaRPr lang="en-US" sz="4400" dirty="0" smtClean="0">
              <a:solidFill>
                <a:srgbClr val="FF0000"/>
              </a:solidFill>
              <a:latin typeface="Arial Rounded MT Bold" pitchFamily="34" charset="0"/>
            </a:endParaRPr>
          </a:p>
          <a:p>
            <a:pPr lvl="0" algn="just"/>
            <a:r>
              <a:rPr lang="fr-FR" sz="4400" dirty="0" smtClean="0">
                <a:latin typeface="Arial Rounded MT Bold" pitchFamily="34" charset="0"/>
              </a:rPr>
              <a:t>Hérode régnait de 37—4 BC (Avant Christ</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a:bodyPr>
          <a:lstStyle/>
          <a:p>
            <a:pPr lvl="0" algn="just"/>
            <a:r>
              <a:rPr lang="fr-FR" sz="4800" dirty="0" smtClean="0">
                <a:latin typeface="Arial Rounded MT Bold" pitchFamily="34" charset="0"/>
              </a:rPr>
              <a:t>Hérode </a:t>
            </a:r>
            <a:r>
              <a:rPr lang="fr-FR" sz="4800" dirty="0" smtClean="0">
                <a:latin typeface="Arial Rounded MT Bold" pitchFamily="34" charset="0"/>
              </a:rPr>
              <a:t>était un roi cruel mais pour plaire aux Juifs et pour s’égaler un peu à Salomon, il bâtissait le temple.</a:t>
            </a:r>
            <a:endParaRPr lang="en-US" sz="4800" dirty="0" smtClean="0">
              <a:latin typeface="Arial Rounded MT Bold" pitchFamily="34" charset="0"/>
            </a:endParaRPr>
          </a:p>
          <a:p>
            <a:pPr lvl="0" algn="just"/>
            <a:r>
              <a:rPr lang="fr-FR" sz="4800" dirty="0" smtClean="0">
                <a:solidFill>
                  <a:srgbClr val="FF0000"/>
                </a:solidFill>
                <a:latin typeface="Arial Rounded MT Bold" pitchFamily="34" charset="0"/>
              </a:rPr>
              <a:t>Ce même Hérode cherchait à tuer Jésus après la visite des mages de l’Orient</a:t>
            </a:r>
            <a:r>
              <a:rPr lang="fr-FR" sz="4800" dirty="0" smtClean="0">
                <a:solidFill>
                  <a:srgbClr val="FF0000"/>
                </a:solidFill>
              </a:rPr>
              <a:t>.</a:t>
            </a:r>
            <a:endParaRPr lang="en-US" sz="4800" dirty="0">
              <a:solidFill>
                <a:srgbClr val="FF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lvl="0" algn="just"/>
            <a:r>
              <a:rPr lang="fr-FR" sz="4800" u="sng" dirty="0" smtClean="0">
                <a:latin typeface="Arial Rounded MT Bold" pitchFamily="34" charset="0"/>
                <a:hlinkClick r:id="rId2"/>
              </a:rPr>
              <a:t>https://www.exegese-biblique.ftsr.ulaval.ca/articles/portraits-bibliques/herode-le-grand </a:t>
            </a:r>
            <a:endParaRPr lang="fr-FR" sz="4800" u="sng" dirty="0" smtClean="0">
              <a:latin typeface="Arial Rounded MT Bold" pitchFamily="34" charset="0"/>
            </a:endParaRPr>
          </a:p>
          <a:p>
            <a:pPr lvl="0" algn="just"/>
            <a:r>
              <a:rPr lang="fr-FR" sz="4800" dirty="0" smtClean="0">
                <a:latin typeface="Arial Rounded MT Bold" pitchFamily="34" charset="0"/>
              </a:rPr>
              <a:t>Au </a:t>
            </a:r>
            <a:r>
              <a:rPr lang="fr-FR" sz="4800" dirty="0" smtClean="0">
                <a:latin typeface="Arial Rounded MT Bold" pitchFamily="34" charset="0"/>
              </a:rPr>
              <a:t>temps de la naissance de Jésus, Hérode est à la fin de son règne sur la Judée. Il a obtenu ce titre de l’Empire romain grâce à ses nombreux pots-de-vin et aux coups d’État réalisés par son armée. </a:t>
            </a:r>
            <a:endParaRPr lang="en-US" sz="4800" dirty="0" smtClean="0">
              <a:latin typeface="Arial Rounded MT Bold" pitchFamily="34" charset="0"/>
            </a:endParaRPr>
          </a:p>
          <a:p>
            <a:pPr>
              <a:buNone/>
            </a:pPr>
            <a:endParaRPr lang="en-US" sz="4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800" dirty="0" smtClean="0">
                <a:latin typeface="Arial Rounded MT Bold" pitchFamily="34" charset="0"/>
              </a:rPr>
              <a:t>Bien </a:t>
            </a:r>
            <a:r>
              <a:rPr lang="fr-FR" sz="4800" dirty="0" smtClean="0">
                <a:latin typeface="Arial Rounded MT Bold" pitchFamily="34" charset="0"/>
              </a:rPr>
              <a:t>qu’Hérode s’affiche en tant que pratiquant des rituels judaïques, il était considéré comme demi-Juif parce qu’il est le fils d’un Iduméen (</a:t>
            </a:r>
            <a:r>
              <a:rPr lang="fr-FR" sz="4800" dirty="0" smtClean="0">
                <a:solidFill>
                  <a:srgbClr val="0033CC"/>
                </a:solidFill>
                <a:latin typeface="Arial Rounded MT Bold" pitchFamily="34" charset="0"/>
              </a:rPr>
              <a:t>l’Édom de l’Ancien Testament)</a:t>
            </a:r>
            <a:r>
              <a:rPr lang="fr-FR" sz="4800" dirty="0" smtClean="0">
                <a:latin typeface="Arial Rounded MT Bold" pitchFamily="34" charset="0"/>
              </a:rPr>
              <a:t> un peuple ennemi d’Israël.</a:t>
            </a:r>
            <a:r>
              <a:rPr lang="fr-FR" sz="4000" dirty="0" smtClean="0">
                <a:latin typeface="Arial Rounded MT Bold" pitchFamily="34" charset="0"/>
              </a:rPr>
              <a:t> </a:t>
            </a:r>
            <a:endParaRPr lang="en-US" sz="4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a:bodyPr>
          <a:lstStyle/>
          <a:p>
            <a:pPr algn="just"/>
            <a:r>
              <a:rPr lang="fr-FR" sz="4000" dirty="0" smtClean="0">
                <a:latin typeface="Arial Rounded MT Bold" pitchFamily="34" charset="0"/>
              </a:rPr>
              <a:t> </a:t>
            </a:r>
            <a:r>
              <a:rPr lang="fr-FR" sz="4000" dirty="0" smtClean="0">
                <a:latin typeface="Arial Rounded MT Bold" pitchFamily="34" charset="0"/>
              </a:rPr>
              <a:t>Plusieurs </a:t>
            </a:r>
            <a:r>
              <a:rPr lang="fr-FR" sz="4000" dirty="0" smtClean="0">
                <a:latin typeface="Arial Rounded MT Bold" pitchFamily="34" charset="0"/>
              </a:rPr>
              <a:t>groupes se révoltent contre lui, mais sa cruauté et son génie politique lui permettent d’assoir son pouvoir. </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Une image saisissante de ceci est le sort de sa propre famille : Hérode n’a pas peur d’assassiner ceux qui sont proches de lui au besoin. </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Ainsi, il tue presque toute sa belle-famille, sa femme </a:t>
            </a:r>
            <a:r>
              <a:rPr lang="fr-FR" sz="4000" dirty="0" err="1" smtClean="0">
                <a:latin typeface="Arial Rounded MT Bold" pitchFamily="34" charset="0"/>
              </a:rPr>
              <a:t>Mariamme</a:t>
            </a:r>
            <a:r>
              <a:rPr lang="fr-FR" sz="4000" dirty="0" smtClean="0">
                <a:latin typeface="Arial Rounded MT Bold" pitchFamily="34" charset="0"/>
              </a:rPr>
              <a:t> et trois de ses fils aînés. </a:t>
            </a:r>
            <a:endParaRPr lang="en-US" sz="4000" dirty="0" smtClean="0">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latin typeface="Arial Rounded MT Bold" pitchFamily="34" charset="0"/>
              </a:rPr>
              <a:t>Sur </a:t>
            </a:r>
            <a:r>
              <a:rPr lang="fr-FR" sz="4000" dirty="0" smtClean="0">
                <a:latin typeface="Arial Rounded MT Bold" pitchFamily="34" charset="0"/>
              </a:rPr>
              <a:t>son lit de mort, Hérode ordonne d’assassiner un nombre important de Juifs bien en vue pour s’assurer qu’un maximum de ses sujets porterait le deuil le jour de sa mort. Heureusement, cette dernière volonté n’a pas été accomplie. </a:t>
            </a:r>
            <a:r>
              <a:rPr lang="fr-FR" sz="4000" u="sng" dirty="0" smtClean="0">
                <a:latin typeface="Arial Rounded MT Bold" pitchFamily="34" charset="0"/>
                <a:hlinkClick r:id="rId2"/>
              </a:rPr>
              <a:t>https://</a:t>
            </a:r>
            <a:r>
              <a:rPr lang="fr-FR" sz="4000" u="sng" dirty="0" smtClean="0">
                <a:latin typeface="Arial Rounded MT Bold" pitchFamily="34" charset="0"/>
                <a:hlinkClick r:id="rId2"/>
              </a:rPr>
              <a:t>www.exegese-biblique.ftsr.ulaval.ca/articles/portraits-bibliques/herode-le-grand</a:t>
            </a:r>
            <a:endParaRPr lang="en-US" sz="4000" dirty="0" smtClean="0">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smtClean="0">
                <a:latin typeface="Arial Rounded MT Bold" pitchFamily="34" charset="0"/>
                <a:ea typeface="Arial Unicode MS" pitchFamily="34" charset="-128"/>
                <a:cs typeface="Arial Unicode MS" pitchFamily="34" charset="-128"/>
              </a:rPr>
              <a:t>Quoique </a:t>
            </a:r>
            <a:r>
              <a:rPr lang="fr-FR" sz="4000" dirty="0" smtClean="0">
                <a:latin typeface="Arial Rounded MT Bold" pitchFamily="34" charset="0"/>
                <a:ea typeface="Arial Unicode MS" pitchFamily="34" charset="-128"/>
                <a:cs typeface="Arial Unicode MS" pitchFamily="34" charset="-128"/>
              </a:rPr>
              <a:t>la naissance de Jésus divise le temps entre BC / AD, mais Jésus était né 4 ans avant l’année 1AD.</a:t>
            </a:r>
            <a:endParaRPr lang="en-US" sz="4000" dirty="0" smtClean="0">
              <a:latin typeface="Arial Rounded MT Bold" pitchFamily="34" charset="0"/>
              <a:ea typeface="Arial Unicode MS" pitchFamily="34" charset="-128"/>
              <a:cs typeface="Arial Unicode MS" pitchFamily="34" charset="-128"/>
            </a:endParaRPr>
          </a:p>
          <a:p>
            <a:pPr lvl="0" algn="just"/>
            <a:r>
              <a:rPr lang="en-US" sz="4000" dirty="0" smtClean="0">
                <a:latin typeface="Arial Rounded MT Bold" pitchFamily="34" charset="0"/>
                <a:ea typeface="Arial Unicode MS" pitchFamily="34" charset="-128"/>
                <a:cs typeface="Arial Unicode MS" pitchFamily="34" charset="-128"/>
              </a:rPr>
              <a:t>A.D</a:t>
            </a:r>
            <a:r>
              <a:rPr lang="en-US" sz="4000" dirty="0" smtClean="0">
                <a:latin typeface="Arial Rounded MT Bold" pitchFamily="34" charset="0"/>
                <a:ea typeface="Arial Unicode MS" pitchFamily="34" charset="-128"/>
                <a:cs typeface="Arial Unicode MS" pitchFamily="34" charset="-128"/>
              </a:rPr>
              <a:t>. stands for the Latin phrase </a:t>
            </a:r>
            <a:r>
              <a:rPr lang="en-US" sz="4000" dirty="0" smtClean="0">
                <a:solidFill>
                  <a:srgbClr val="0033CC"/>
                </a:solidFill>
                <a:latin typeface="Arial Rounded MT Bold" pitchFamily="34" charset="0"/>
                <a:ea typeface="Arial Unicode MS" pitchFamily="34" charset="-128"/>
                <a:cs typeface="Arial Unicode MS" pitchFamily="34" charset="-128"/>
              </a:rPr>
              <a:t>Anno Domini</a:t>
            </a:r>
            <a:r>
              <a:rPr lang="en-US" sz="4000" dirty="0" smtClean="0">
                <a:latin typeface="Arial Rounded MT Bold" pitchFamily="34" charset="0"/>
                <a:ea typeface="Arial Unicode MS" pitchFamily="34" charset="-128"/>
                <a:cs typeface="Arial Unicode MS" pitchFamily="34" charset="-128"/>
              </a:rPr>
              <a:t>. That translates to “In the year of our Lord.” It's used to mark years after the birth of Jesus. </a:t>
            </a:r>
            <a:r>
              <a:rPr lang="en-US" sz="4000" dirty="0" smtClean="0">
                <a:solidFill>
                  <a:srgbClr val="0033CC"/>
                </a:solidFill>
                <a:latin typeface="Arial Rounded MT Bold" pitchFamily="34" charset="0"/>
                <a:ea typeface="Arial Unicode MS" pitchFamily="34" charset="-128"/>
                <a:cs typeface="Arial Unicode MS" pitchFamily="34" charset="-128"/>
              </a:rPr>
              <a:t>https://www.google.com/</a:t>
            </a:r>
            <a:endParaRPr lang="en-US" sz="4000" dirty="0">
              <a:solidFill>
                <a:srgbClr val="0033CC"/>
              </a:solidFill>
              <a:latin typeface="Arial Rounded MT Bold" pitchFamily="34" charset="0"/>
              <a:ea typeface="Arial Unicode MS" pitchFamily="34" charset="-128"/>
              <a:cs typeface="Arial Unicode MS" pitchFamily="34"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algn="ctr">
              <a:buNone/>
            </a:pPr>
            <a:r>
              <a:rPr lang="fr-FR" sz="4800" dirty="0" smtClean="0">
                <a:solidFill>
                  <a:srgbClr val="C00000"/>
                </a:solidFill>
                <a:latin typeface="Arial Rounded MT Bold" pitchFamily="34" charset="0"/>
              </a:rPr>
              <a:t>ZACHARIE ET ELIZABETH</a:t>
            </a:r>
            <a:endParaRPr lang="en-US" sz="4800" dirty="0" smtClean="0">
              <a:solidFill>
                <a:srgbClr val="C00000"/>
              </a:solidFill>
              <a:latin typeface="Arial Rounded MT Bold" pitchFamily="34" charset="0"/>
            </a:endParaRPr>
          </a:p>
          <a:p>
            <a:pPr algn="just"/>
            <a:r>
              <a:rPr lang="fr-FR" sz="4800" dirty="0" smtClean="0">
                <a:latin typeface="Arial Rounded MT Bold" pitchFamily="34" charset="0"/>
              </a:rPr>
              <a:t>Lu 1 :5 ¶, il y avait un sacrificateur, nommé Zacharie, de la classe d’</a:t>
            </a:r>
            <a:r>
              <a:rPr lang="fr-FR" sz="4800" dirty="0" err="1" smtClean="0">
                <a:latin typeface="Arial Rounded MT Bold" pitchFamily="34" charset="0"/>
              </a:rPr>
              <a:t>Abia</a:t>
            </a:r>
            <a:r>
              <a:rPr lang="fr-FR" sz="4800" dirty="0" smtClean="0">
                <a:latin typeface="Arial Rounded MT Bold" pitchFamily="34" charset="0"/>
              </a:rPr>
              <a:t> ; sa femme était d’entre les filles d’Aaron, et s’appelait Élisabeth.</a:t>
            </a:r>
            <a:endParaRPr lang="en-US" sz="4800" dirty="0" smtClean="0">
              <a:latin typeface="Arial Rounded MT Bold" pitchFamily="34" charset="0"/>
            </a:endParaRPr>
          </a:p>
          <a:p>
            <a:pPr algn="just"/>
            <a:r>
              <a:rPr lang="fr-FR" sz="4800" dirty="0" smtClean="0">
                <a:latin typeface="Arial Rounded MT Bold" pitchFamily="34" charset="0"/>
              </a:rPr>
              <a:t> </a:t>
            </a:r>
            <a:r>
              <a:rPr lang="fr-FR" sz="4800" dirty="0" smtClean="0">
                <a:solidFill>
                  <a:srgbClr val="C00000"/>
                </a:solidFill>
                <a:latin typeface="Arial Rounded MT Bold" pitchFamily="34" charset="0"/>
              </a:rPr>
              <a:t>6 Tous deux étaient justes devant Dieu, observant d’une manière irréprochable tous les commandements et toutes les ordonnances du Seigneur</a:t>
            </a:r>
            <a:r>
              <a:rPr lang="fr-FR" sz="4800" dirty="0" smtClean="0">
                <a:solidFill>
                  <a:srgbClr val="C00000"/>
                </a:solidFill>
                <a:latin typeface="Arial Rounded MT Bold" pitchFamily="34" charset="0"/>
              </a:rPr>
              <a:t>.</a:t>
            </a:r>
            <a:endParaRPr lang="en-US" sz="4800" dirty="0" smtClean="0">
              <a:solidFill>
                <a:srgbClr val="C00000"/>
              </a:solidFill>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algn="just"/>
            <a:r>
              <a:rPr lang="fr-FR" sz="4800" dirty="0" smtClean="0">
                <a:latin typeface="Arial Rounded MT Bold" pitchFamily="34" charset="0"/>
              </a:rPr>
              <a:t>7 </a:t>
            </a:r>
            <a:r>
              <a:rPr lang="fr-FR" sz="4800" dirty="0" smtClean="0">
                <a:latin typeface="Arial Rounded MT Bold" pitchFamily="34" charset="0"/>
              </a:rPr>
              <a:t>Ils n’avaient point d’enfants, parce qu’Élisabeth était stérile ; et ils étaient l’un et l’autre avancés en âge.</a:t>
            </a:r>
            <a:endParaRPr lang="en-US" sz="4800" dirty="0" smtClean="0">
              <a:latin typeface="Arial Rounded MT Bold" pitchFamily="34" charset="0"/>
            </a:endParaRPr>
          </a:p>
          <a:p>
            <a:pPr lvl="0" algn="just"/>
            <a:r>
              <a:rPr lang="fr-FR" sz="4800" dirty="0" smtClean="0">
                <a:solidFill>
                  <a:srgbClr val="C00000"/>
                </a:solidFill>
                <a:latin typeface="Arial Rounded MT Bold" pitchFamily="34" charset="0"/>
              </a:rPr>
              <a:t>Alors que le cœur de la majorité des juifs était écarté de Dieu, il y avait cependant des Juifs pieux qui attendaient le Messie.</a:t>
            </a:r>
            <a:endParaRPr lang="en-US" sz="4800" dirty="0" smtClean="0">
              <a:solidFill>
                <a:srgbClr val="C00000"/>
              </a:solidFill>
              <a:latin typeface="Arial Rounded MT Bold" pitchFamily="34" charset="0"/>
            </a:endParaRPr>
          </a:p>
          <a:p>
            <a:pPr lvl="0" algn="just"/>
            <a:r>
              <a:rPr lang="fr-FR" sz="4800" dirty="0" smtClean="0">
                <a:latin typeface="Arial Rounded MT Bold" pitchFamily="34" charset="0"/>
              </a:rPr>
              <a:t>La Bible souligne que Zacharie et Elizabeth sa femme étaient pieux</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1">
            <a:schemeClr val="accent1"/>
          </a:lnRef>
          <a:fillRef idx="2">
            <a:schemeClr val="accent1"/>
          </a:fillRef>
          <a:effectRef idx="1">
            <a:schemeClr val="accent1"/>
          </a:effectRef>
          <a:fontRef idx="minor">
            <a:schemeClr val="dk1"/>
          </a:fontRef>
        </p:style>
        <p:txBody>
          <a:bodyPr>
            <a:normAutofit fontScale="85000" lnSpcReduction="10000"/>
          </a:bodyPr>
          <a:lstStyle/>
          <a:p>
            <a:pPr lvl="0" algn="just"/>
            <a:r>
              <a:rPr lang="fr-FR" sz="4800" dirty="0" smtClean="0">
                <a:latin typeface="Arial Rounded MT Bold" pitchFamily="34" charset="0"/>
              </a:rPr>
              <a:t>Zacharie </a:t>
            </a:r>
            <a:r>
              <a:rPr lang="fr-FR" sz="4800" dirty="0" smtClean="0">
                <a:latin typeface="Arial Rounded MT Bold" pitchFamily="34" charset="0"/>
              </a:rPr>
              <a:t>était un sacrificateur, c'est-à-dire qu’il était de la ligne ancestrale d’Aaron.</a:t>
            </a:r>
            <a:endParaRPr lang="en-US" sz="4800" dirty="0" smtClean="0">
              <a:latin typeface="Arial Rounded MT Bold" pitchFamily="34" charset="0"/>
            </a:endParaRPr>
          </a:p>
          <a:p>
            <a:pPr lvl="0" algn="just"/>
            <a:r>
              <a:rPr lang="fr-FR" sz="4800" dirty="0" smtClean="0">
                <a:solidFill>
                  <a:srgbClr val="C00000"/>
                </a:solidFill>
                <a:latin typeface="Arial Rounded MT Bold" pitchFamily="34" charset="0"/>
              </a:rPr>
              <a:t>Il était de la 8eme classe d’</a:t>
            </a:r>
            <a:r>
              <a:rPr lang="fr-FR" sz="4800" dirty="0" err="1" smtClean="0">
                <a:solidFill>
                  <a:srgbClr val="C00000"/>
                </a:solidFill>
                <a:latin typeface="Arial Rounded MT Bold" pitchFamily="34" charset="0"/>
              </a:rPr>
              <a:t>Abija</a:t>
            </a:r>
            <a:r>
              <a:rPr lang="fr-FR" sz="4800" dirty="0" smtClean="0">
                <a:solidFill>
                  <a:srgbClr val="C00000"/>
                </a:solidFill>
                <a:latin typeface="Arial Rounded MT Bold" pitchFamily="34" charset="0"/>
              </a:rPr>
              <a:t>.</a:t>
            </a:r>
            <a:endParaRPr lang="en-US" sz="4800" dirty="0" smtClean="0">
              <a:solidFill>
                <a:srgbClr val="C00000"/>
              </a:solidFill>
              <a:latin typeface="Arial Rounded MT Bold" pitchFamily="34" charset="0"/>
            </a:endParaRPr>
          </a:p>
          <a:p>
            <a:pPr lvl="0" algn="just"/>
            <a:r>
              <a:rPr lang="fr-FR" sz="4800" dirty="0" smtClean="0">
                <a:latin typeface="Arial Rounded MT Bold" pitchFamily="34" charset="0"/>
              </a:rPr>
              <a:t>La classification des prêtres était orchestrée par le roi David avant la construction du temple de Salomon.</a:t>
            </a:r>
            <a:endParaRPr lang="en-US" sz="4800" dirty="0" smtClean="0">
              <a:latin typeface="Arial Rounded MT Bold" pitchFamily="34" charset="0"/>
            </a:endParaRPr>
          </a:p>
          <a:p>
            <a:pPr lvl="0" algn="just"/>
            <a:r>
              <a:rPr lang="fr-FR" sz="4800" dirty="0" smtClean="0">
                <a:solidFill>
                  <a:srgbClr val="C00000"/>
                </a:solidFill>
                <a:latin typeface="Arial Rounded MT Bold" pitchFamily="34" charset="0"/>
              </a:rPr>
              <a:t>1Ch 24:3 David divisa les fils d'Aaron en les classant pour le service qu'ils avaient à </a:t>
            </a:r>
            <a:r>
              <a:rPr lang="fr-FR" sz="4800" dirty="0" smtClean="0">
                <a:solidFill>
                  <a:srgbClr val="C00000"/>
                </a:solidFill>
                <a:latin typeface="Arial Rounded MT Bold" pitchFamily="34" charset="0"/>
              </a:rPr>
              <a:t>faire</a:t>
            </a:r>
            <a:endParaRPr lang="en-US" sz="4800" dirty="0" smtClean="0">
              <a:solidFill>
                <a:srgbClr val="C00000"/>
              </a:solidFill>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sz="4800" dirty="0" smtClean="0">
                <a:latin typeface="Arial Rounded MT Bold" pitchFamily="34" charset="0"/>
              </a:rPr>
              <a:t>1Ch </a:t>
            </a:r>
            <a:r>
              <a:rPr lang="fr-FR" sz="4800" dirty="0" smtClean="0">
                <a:latin typeface="Arial Rounded MT Bold" pitchFamily="34" charset="0"/>
              </a:rPr>
              <a:t>24:10 le septième sort, à </a:t>
            </a:r>
            <a:r>
              <a:rPr lang="fr-FR" sz="4800" dirty="0" err="1" smtClean="0">
                <a:latin typeface="Arial Rounded MT Bold" pitchFamily="34" charset="0"/>
              </a:rPr>
              <a:t>Hakkots</a:t>
            </a:r>
            <a:r>
              <a:rPr lang="fr-FR" sz="4800" dirty="0" smtClean="0">
                <a:latin typeface="Arial Rounded MT Bold" pitchFamily="34" charset="0"/>
              </a:rPr>
              <a:t>; le huitième, à </a:t>
            </a:r>
            <a:r>
              <a:rPr lang="fr-FR" sz="4800" dirty="0" err="1" smtClean="0">
                <a:latin typeface="Arial Rounded MT Bold" pitchFamily="34" charset="0"/>
              </a:rPr>
              <a:t>Abija</a:t>
            </a:r>
            <a:r>
              <a:rPr lang="fr-FR" sz="4800" dirty="0" smtClean="0">
                <a:latin typeface="Arial Rounded MT Bold" pitchFamily="34" charset="0"/>
              </a:rPr>
              <a:t>;</a:t>
            </a:r>
            <a:endParaRPr lang="en-US" sz="4800" dirty="0" smtClean="0">
              <a:latin typeface="Arial Rounded MT Bold" pitchFamily="34" charset="0"/>
            </a:endParaRPr>
          </a:p>
          <a:p>
            <a:pPr lvl="0" algn="just"/>
            <a:r>
              <a:rPr lang="fr-FR" sz="4800" dirty="0" smtClean="0">
                <a:solidFill>
                  <a:srgbClr val="C00000"/>
                </a:solidFill>
                <a:latin typeface="Arial Rounded MT Bold" pitchFamily="34" charset="0"/>
              </a:rPr>
              <a:t>Il y avait 24 classes de prêtres.</a:t>
            </a:r>
            <a:endParaRPr lang="en-US" sz="4800" dirty="0" smtClean="0">
              <a:solidFill>
                <a:srgbClr val="C00000"/>
              </a:solidFill>
              <a:latin typeface="Arial Rounded MT Bold" pitchFamily="34" charset="0"/>
            </a:endParaRPr>
          </a:p>
          <a:p>
            <a:pPr lvl="0" algn="just"/>
            <a:r>
              <a:rPr lang="fr-FR" sz="4800" dirty="0" smtClean="0">
                <a:latin typeface="Arial Rounded MT Bold" pitchFamily="34" charset="0"/>
              </a:rPr>
              <a:t>Deux fois de l’année, chaque classe de prêtres était assignée au service du temple pour une semaine. </a:t>
            </a:r>
            <a:endParaRPr lang="en-US" sz="4800" dirty="0" smtClean="0">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lvl="0" algn="just"/>
            <a:r>
              <a:rPr lang="fr-FR" sz="4800" dirty="0" smtClean="0">
                <a:latin typeface="Arial Rounded MT Bold" pitchFamily="34" charset="0"/>
              </a:rPr>
              <a:t>Le </a:t>
            </a:r>
            <a:r>
              <a:rPr lang="fr-FR" sz="4800" dirty="0" smtClean="0">
                <a:latin typeface="Arial Rounded MT Bold" pitchFamily="34" charset="0"/>
              </a:rPr>
              <a:t>prêtre devait épouser une femme Juive vierge. Il pouvait également épouser la veuve d’un sacrificateur.</a:t>
            </a:r>
            <a:endParaRPr lang="en-US" sz="4800" dirty="0" smtClean="0">
              <a:latin typeface="Arial Rounded MT Bold" pitchFamily="34" charset="0"/>
            </a:endParaRPr>
          </a:p>
          <a:p>
            <a:pPr lvl="0" algn="just"/>
            <a:r>
              <a:rPr lang="fr-FR" sz="4800" dirty="0" smtClean="0">
                <a:solidFill>
                  <a:srgbClr val="C00000"/>
                </a:solidFill>
                <a:latin typeface="Arial Rounded MT Bold" pitchFamily="34" charset="0"/>
              </a:rPr>
              <a:t>Pour un prêtre de se marier à une fille de prêtre était considéré comme une double bénédiction.</a:t>
            </a:r>
            <a:endParaRPr lang="en-US" sz="4800" dirty="0" smtClean="0">
              <a:solidFill>
                <a:srgbClr val="C00000"/>
              </a:solidFill>
              <a:latin typeface="Arial Rounded MT Bold" pitchFamily="34" charset="0"/>
            </a:endParaRPr>
          </a:p>
          <a:p>
            <a:pPr lvl="0" algn="just"/>
            <a:r>
              <a:rPr lang="fr-FR" sz="4800" dirty="0" smtClean="0">
                <a:latin typeface="Arial Rounded MT Bold" pitchFamily="34" charset="0"/>
              </a:rPr>
              <a:t>Elizabeth était fille d’un prêtre et elle était pieuse.</a:t>
            </a:r>
            <a:endParaRPr lang="en-US" sz="4800" dirty="0">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dk1"/>
          </a:lnRef>
          <a:fillRef idx="2">
            <a:schemeClr val="dk1"/>
          </a:fillRef>
          <a:effectRef idx="1">
            <a:schemeClr val="dk1"/>
          </a:effectRef>
          <a:fontRef idx="minor">
            <a:schemeClr val="dk1"/>
          </a:fontRef>
        </p:style>
        <p:txBody>
          <a:bodyPr>
            <a:normAutofit fontScale="85000" lnSpcReduction="10000"/>
          </a:bodyPr>
          <a:lstStyle/>
          <a:p>
            <a:pPr algn="just"/>
            <a:r>
              <a:rPr lang="fr-FR" sz="4800" dirty="0" smtClean="0">
                <a:latin typeface="Arial Rounded MT Bold" pitchFamily="34" charset="0"/>
              </a:rPr>
              <a:t>8 Or, pendant qu'il s'acquittait de ses fonctions devant Dieu, selon le tour de sa classe, il fut appelé par le sort,</a:t>
            </a:r>
            <a:endParaRPr lang="en-US" sz="4800" dirty="0" smtClean="0">
              <a:latin typeface="Arial Rounded MT Bold" pitchFamily="34" charset="0"/>
            </a:endParaRPr>
          </a:p>
          <a:p>
            <a:pPr algn="just"/>
            <a:r>
              <a:rPr lang="fr-FR" sz="4800" dirty="0" smtClean="0">
                <a:solidFill>
                  <a:srgbClr val="0033CC"/>
                </a:solidFill>
                <a:latin typeface="Arial Rounded MT Bold" pitchFamily="34" charset="0"/>
              </a:rPr>
              <a:t> 9 d'après la règle du sacerdoce, à entrer dans le temple du Seigneur pour offrir le parfum.</a:t>
            </a:r>
            <a:endParaRPr lang="en-US" sz="4800" dirty="0" smtClean="0">
              <a:solidFill>
                <a:srgbClr val="0033CC"/>
              </a:solidFill>
              <a:latin typeface="Arial Rounded MT Bold" pitchFamily="34" charset="0"/>
            </a:endParaRPr>
          </a:p>
          <a:p>
            <a:pPr lvl="0" algn="just"/>
            <a:r>
              <a:rPr lang="fr-FR" sz="4800" dirty="0" smtClean="0">
                <a:latin typeface="Arial Rounded MT Bold" pitchFamily="34" charset="0"/>
              </a:rPr>
              <a:t>Pour la désignation d’un prêtre à faire l’offrande du parfum était le souhait culminant d’entre toutes les fonctions du temple</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dk1"/>
          </a:lnRef>
          <a:fillRef idx="2">
            <a:schemeClr val="dk1"/>
          </a:fillRef>
          <a:effectRef idx="1">
            <a:schemeClr val="dk1"/>
          </a:effectRef>
          <a:fontRef idx="minor">
            <a:schemeClr val="dk1"/>
          </a:fontRef>
        </p:style>
        <p:txBody>
          <a:bodyPr>
            <a:normAutofit fontScale="85000" lnSpcReduction="20000"/>
          </a:bodyPr>
          <a:lstStyle/>
          <a:p>
            <a:pPr lvl="0" algn="just"/>
            <a:r>
              <a:rPr lang="fr-FR" sz="4800" dirty="0" smtClean="0">
                <a:latin typeface="Arial Rounded MT Bold" pitchFamily="34" charset="0"/>
              </a:rPr>
              <a:t>Un </a:t>
            </a:r>
            <a:r>
              <a:rPr lang="fr-FR" sz="4800" dirty="0" smtClean="0">
                <a:latin typeface="Arial Rounded MT Bold" pitchFamily="34" charset="0"/>
              </a:rPr>
              <a:t>prêtre ne pouvait offrir de l’encens à l’autel qu’une seule fois dans sa vie.</a:t>
            </a:r>
            <a:endParaRPr lang="en-US" sz="4800" dirty="0" smtClean="0">
              <a:latin typeface="Arial Rounded MT Bold" pitchFamily="34" charset="0"/>
            </a:endParaRPr>
          </a:p>
          <a:p>
            <a:pPr lvl="0" algn="just"/>
            <a:r>
              <a:rPr lang="fr-FR" sz="4800" dirty="0" smtClean="0">
                <a:solidFill>
                  <a:srgbClr val="0033CC"/>
                </a:solidFill>
                <a:latin typeface="Arial Rounded MT Bold" pitchFamily="34" charset="0"/>
              </a:rPr>
              <a:t>Bien de prêtres meurent sans avoir son tour à offrir de l’encens au temple.</a:t>
            </a:r>
            <a:endParaRPr lang="en-US" sz="4800" dirty="0" smtClean="0">
              <a:solidFill>
                <a:srgbClr val="0033CC"/>
              </a:solidFill>
              <a:latin typeface="Arial Rounded MT Bold" pitchFamily="34" charset="0"/>
            </a:endParaRPr>
          </a:p>
          <a:p>
            <a:pPr lvl="0" algn="just"/>
            <a:r>
              <a:rPr lang="fr-FR" sz="4800" dirty="0" smtClean="0">
                <a:latin typeface="Arial Rounded MT Bold" pitchFamily="34" charset="0"/>
              </a:rPr>
              <a:t>A cause de la grande quantité des prêtres, on faisait des tirages-au-sorts en vue de designer les taches de chaque prêtre l’ors de sa semaine de service de sa classe. </a:t>
            </a:r>
            <a:endParaRPr lang="en-US" sz="4800" dirty="0" smtClean="0">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just"/>
            <a:r>
              <a:rPr lang="fr-FR" sz="4800" i="1" dirty="0" smtClean="0">
                <a:latin typeface="Arial Rounded MT Bold" pitchFamily="34" charset="0"/>
              </a:rPr>
              <a:t>V10 </a:t>
            </a:r>
            <a:r>
              <a:rPr lang="fr-FR" sz="4800" i="1" dirty="0" smtClean="0">
                <a:latin typeface="Arial Rounded MT Bold" pitchFamily="34" charset="0"/>
              </a:rPr>
              <a:t>Toute la multitude du peuple était dehors en prière, à l'heure du parfum.</a:t>
            </a:r>
            <a:endParaRPr lang="en-US" sz="4800" i="1" dirty="0" smtClean="0">
              <a:latin typeface="Arial Rounded MT Bold" pitchFamily="34" charset="0"/>
            </a:endParaRPr>
          </a:p>
          <a:p>
            <a:pPr lvl="0" algn="just"/>
            <a:r>
              <a:rPr lang="fr-FR" sz="4800" dirty="0" smtClean="0">
                <a:solidFill>
                  <a:srgbClr val="0033CC"/>
                </a:solidFill>
                <a:latin typeface="Arial Rounded MT Bold" pitchFamily="34" charset="0"/>
              </a:rPr>
              <a:t>Le prêtre désigné aurait été le seul à rentrer dans le lieu saint pour offrir le parfum.</a:t>
            </a:r>
            <a:endParaRPr lang="en-US" sz="4800" dirty="0" smtClean="0">
              <a:solidFill>
                <a:srgbClr val="0033CC"/>
              </a:solidFill>
              <a:latin typeface="Arial Rounded MT Bold" pitchFamily="34" charset="0"/>
            </a:endParaRPr>
          </a:p>
          <a:p>
            <a:pPr lvl="0" algn="just"/>
            <a:r>
              <a:rPr lang="fr-FR" sz="4800" dirty="0" smtClean="0">
                <a:latin typeface="Arial Rounded MT Bold" pitchFamily="34" charset="0"/>
              </a:rPr>
              <a:t>L’offrande du parfum était relativement était brève et le peuple était au dehors attendant la sortie de Zacharie</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5400" dirty="0" smtClean="0">
                <a:latin typeface="Arial Rounded MT Bold" pitchFamily="34" charset="0"/>
              </a:rPr>
              <a:t>C’était </a:t>
            </a:r>
            <a:r>
              <a:rPr lang="fr-FR" sz="5400" dirty="0" smtClean="0">
                <a:latin typeface="Arial Rounded MT Bold" pitchFamily="34" charset="0"/>
              </a:rPr>
              <a:t>bien une chose très solennelle, car le peuple restait en prière au dehors en attendant l’exhaussement de leur offrande à Dieu.  </a:t>
            </a:r>
            <a:endParaRPr lang="en-US" sz="5400" dirty="0">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algn="ctr">
              <a:buNone/>
            </a:pPr>
            <a:r>
              <a:rPr lang="fr-FR" sz="4000" dirty="0" smtClean="0">
                <a:solidFill>
                  <a:srgbClr val="FFFF00"/>
                </a:solidFill>
                <a:latin typeface="Arial Rounded MT Bold" pitchFamily="34" charset="0"/>
              </a:rPr>
              <a:t>CONVERSATION DE L’ANGE A ZACHARIE </a:t>
            </a:r>
            <a:endParaRPr lang="en-US" sz="4000" dirty="0" smtClean="0">
              <a:solidFill>
                <a:srgbClr val="FFFF00"/>
              </a:solidFill>
              <a:latin typeface="Arial Rounded MT Bold" pitchFamily="34" charset="0"/>
            </a:endParaRPr>
          </a:p>
          <a:p>
            <a:pPr algn="just"/>
            <a:r>
              <a:rPr lang="fr-FR" sz="4000" dirty="0" smtClean="0">
                <a:solidFill>
                  <a:srgbClr val="66FFFF"/>
                </a:solidFill>
                <a:latin typeface="Arial Rounded MT Bold" pitchFamily="34" charset="0"/>
              </a:rPr>
              <a:t>11 Alors un ange du Seigneur apparut à Zacharie, et se tint debout à droite de l'autel des parfums.</a:t>
            </a:r>
            <a:endParaRPr lang="en-US" sz="4000" dirty="0" smtClean="0">
              <a:solidFill>
                <a:srgbClr val="66FFFF"/>
              </a:solidFill>
              <a:latin typeface="Arial Rounded MT Bold" pitchFamily="34" charset="0"/>
            </a:endParaRPr>
          </a:p>
          <a:p>
            <a:pPr algn="just"/>
            <a:r>
              <a:rPr lang="fr-FR" sz="4000" dirty="0" smtClean="0">
                <a:solidFill>
                  <a:srgbClr val="66FFFF"/>
                </a:solidFill>
                <a:latin typeface="Arial Rounded MT Bold" pitchFamily="34" charset="0"/>
              </a:rPr>
              <a:t> </a:t>
            </a:r>
            <a:r>
              <a:rPr lang="fr-FR" sz="4000" dirty="0" smtClean="0">
                <a:solidFill>
                  <a:srgbClr val="FFFF00"/>
                </a:solidFill>
                <a:latin typeface="Arial Rounded MT Bold" pitchFamily="34" charset="0"/>
              </a:rPr>
              <a:t>12 Zacharie fut troublé en le voyant, et la frayeur s'empara de lui.</a:t>
            </a:r>
            <a:endParaRPr lang="en-US" sz="4000" dirty="0" smtClean="0">
              <a:solidFill>
                <a:srgbClr val="FFFF00"/>
              </a:solidFill>
              <a:latin typeface="Arial Rounded MT Bold" pitchFamily="34" charset="0"/>
            </a:endParaRPr>
          </a:p>
          <a:p>
            <a:pPr lvl="0" algn="just"/>
            <a:r>
              <a:rPr lang="fr-FR" sz="4000" dirty="0" smtClean="0">
                <a:solidFill>
                  <a:srgbClr val="66FFFF"/>
                </a:solidFill>
                <a:latin typeface="Arial Rounded MT Bold" pitchFamily="34" charset="0"/>
              </a:rPr>
              <a:t>Imagine la frayeur qui s’empara du vieux sacrificateur</a:t>
            </a:r>
            <a:r>
              <a:rPr lang="fr-FR" sz="4000" dirty="0" smtClean="0">
                <a:solidFill>
                  <a:srgbClr val="66FFFF"/>
                </a:solidFill>
                <a:latin typeface="Arial Rounded MT Bold" pitchFamily="34" charset="0"/>
              </a:rPr>
              <a:t>.</a:t>
            </a:r>
            <a:endParaRPr lang="en-US" sz="4000" dirty="0" smtClean="0">
              <a:solidFill>
                <a:srgbClr val="66FFFF"/>
              </a:solidFill>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fr-FR" sz="4000" dirty="0" smtClean="0">
                <a:solidFill>
                  <a:srgbClr val="66FFFF"/>
                </a:solidFill>
                <a:latin typeface="Arial Rounded MT Bold" pitchFamily="34" charset="0"/>
              </a:rPr>
              <a:t>Etre </a:t>
            </a:r>
            <a:r>
              <a:rPr lang="fr-FR" sz="4000" dirty="0" smtClean="0">
                <a:solidFill>
                  <a:srgbClr val="66FFFF"/>
                </a:solidFill>
                <a:latin typeface="Arial Rounded MT Bold" pitchFamily="34" charset="0"/>
              </a:rPr>
              <a:t>seul dans le Lieu Saint dans le temple aspire déjà de l’effroi à savoir que le Dieu des cieux est en train d’enregistrer toutes tes actions.</a:t>
            </a:r>
            <a:endParaRPr lang="en-US" sz="4000" dirty="0" smtClean="0">
              <a:solidFill>
                <a:srgbClr val="66FFFF"/>
              </a:solidFill>
              <a:latin typeface="Arial Rounded MT Bold" pitchFamily="34" charset="0"/>
            </a:endParaRPr>
          </a:p>
          <a:p>
            <a:pPr lvl="0" algn="just"/>
            <a:r>
              <a:rPr lang="fr-FR" sz="4000" dirty="0" smtClean="0">
                <a:solidFill>
                  <a:srgbClr val="FFFF00"/>
                </a:solidFill>
                <a:latin typeface="Arial Rounded MT Bold" pitchFamily="34" charset="0"/>
              </a:rPr>
              <a:t>Se levant les yeux pour se voir en face d’un ange resplendissant qui te regarde est effroyable. </a:t>
            </a:r>
            <a:endParaRPr lang="en-US" sz="4000" dirty="0" smtClean="0">
              <a:solidFill>
                <a:srgbClr val="FFFF00"/>
              </a:solidFill>
              <a:latin typeface="Arial Rounded MT Bold" pitchFamily="34" charset="0"/>
            </a:endParaRPr>
          </a:p>
          <a:p>
            <a:pPr algn="just"/>
            <a:endParaRPr lang="en-US" sz="4000" dirty="0" smtClean="0">
              <a:solidFill>
                <a:srgbClr val="66FFFF"/>
              </a:solidFill>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just"/>
            <a:r>
              <a:rPr lang="fr-FR" sz="4000" i="1" dirty="0" smtClean="0">
                <a:solidFill>
                  <a:srgbClr val="66FFFF"/>
                </a:solidFill>
                <a:latin typeface="Arial Rounded MT Bold" pitchFamily="34" charset="0"/>
              </a:rPr>
              <a:t>V 13 </a:t>
            </a:r>
            <a:r>
              <a:rPr lang="fr-FR" sz="4000" i="1" dirty="0" smtClean="0">
                <a:solidFill>
                  <a:srgbClr val="66FFFF"/>
                </a:solidFill>
                <a:latin typeface="Arial Rounded MT Bold" pitchFamily="34" charset="0"/>
              </a:rPr>
              <a:t>Zacharie ta prière a été exaucée. Ta femme Élisabeth t'enfantera un fils, et tu lui donneras le nom de Jean.</a:t>
            </a:r>
            <a:endParaRPr lang="en-US" sz="4000" i="1" dirty="0" smtClean="0">
              <a:solidFill>
                <a:srgbClr val="66FFFF"/>
              </a:solidFill>
              <a:latin typeface="Arial Rounded MT Bold" pitchFamily="34" charset="0"/>
            </a:endParaRPr>
          </a:p>
          <a:p>
            <a:pPr lvl="0" algn="just"/>
            <a:r>
              <a:rPr lang="fr-FR" sz="4000" dirty="0" smtClean="0">
                <a:solidFill>
                  <a:srgbClr val="FFFF00"/>
                </a:solidFill>
                <a:latin typeface="Arial Rounded MT Bold" pitchFamily="34" charset="0"/>
              </a:rPr>
              <a:t>Le vieux couple cessa dès longtemps à adresser cette prière pour que Dieu bénisse leurs entrailles.</a:t>
            </a:r>
            <a:endParaRPr lang="en-US" sz="4000" dirty="0" smtClean="0">
              <a:solidFill>
                <a:srgbClr val="FFFF00"/>
              </a:solidFill>
              <a:latin typeface="Arial Rounded MT Bold" pitchFamily="34" charset="0"/>
            </a:endParaRPr>
          </a:p>
          <a:p>
            <a:pPr lvl="0" algn="just"/>
            <a:r>
              <a:rPr lang="fr-FR" sz="4000" dirty="0" smtClean="0">
                <a:solidFill>
                  <a:srgbClr val="66FFFF"/>
                </a:solidFill>
                <a:latin typeface="Arial Rounded MT Bold" pitchFamily="34" charset="0"/>
              </a:rPr>
              <a:t>Etre privé d’enfant était considéré comme une malédiction de Dieu</a:t>
            </a:r>
            <a:r>
              <a:rPr lang="fr-FR" sz="4000" dirty="0" smtClean="0">
                <a:solidFill>
                  <a:srgbClr val="66FFFF"/>
                </a:solidFill>
                <a:latin typeface="Arial Rounded MT Bold" pitchFamily="34" charset="0"/>
              </a:rPr>
              <a:t>.</a:t>
            </a:r>
            <a:endParaRPr lang="en-US" sz="4000" dirty="0" smtClean="0">
              <a:solidFill>
                <a:srgbClr val="66FFFF"/>
              </a:solidFill>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lnSpcReduction="10000"/>
          </a:bodyPr>
          <a:lstStyle/>
          <a:p>
            <a:pPr lvl="0" algn="just"/>
            <a:r>
              <a:rPr lang="fr-FR" sz="4000" dirty="0" smtClean="0">
                <a:solidFill>
                  <a:srgbClr val="66FFFF"/>
                </a:solidFill>
                <a:latin typeface="Arial Rounded MT Bold" pitchFamily="34" charset="0"/>
              </a:rPr>
              <a:t>Quel </a:t>
            </a:r>
            <a:r>
              <a:rPr lang="fr-FR" sz="4000" dirty="0" smtClean="0">
                <a:solidFill>
                  <a:srgbClr val="66FFFF"/>
                </a:solidFill>
                <a:latin typeface="Arial Rounded MT Bold" pitchFamily="34" charset="0"/>
              </a:rPr>
              <a:t>paradoxe ! La bible avoue que Zacharie et Elizabeth étaient tous deux pieux aux yeux de Dieu et ils étaient en même temps privés d’enfants.</a:t>
            </a:r>
            <a:endParaRPr lang="en-US" sz="4000" dirty="0" smtClean="0">
              <a:solidFill>
                <a:srgbClr val="66FFFF"/>
              </a:solidFill>
              <a:latin typeface="Arial Rounded MT Bold" pitchFamily="34" charset="0"/>
            </a:endParaRPr>
          </a:p>
          <a:p>
            <a:pPr lvl="0" algn="just"/>
            <a:r>
              <a:rPr lang="fr-FR" sz="4000" dirty="0" smtClean="0">
                <a:solidFill>
                  <a:srgbClr val="FFFF00"/>
                </a:solidFill>
                <a:latin typeface="Arial Rounded MT Bold" pitchFamily="34" charset="0"/>
              </a:rPr>
              <a:t>Ta femme Elizabeth sera enceinte et elle t’enfantera un fils.</a:t>
            </a:r>
            <a:endParaRPr lang="en-US" sz="4000" dirty="0" smtClean="0">
              <a:solidFill>
                <a:srgbClr val="FFFF00"/>
              </a:solidFill>
              <a:latin typeface="Arial Rounded MT Bold" pitchFamily="34" charset="0"/>
            </a:endParaRPr>
          </a:p>
          <a:p>
            <a:pPr lvl="0" algn="just"/>
            <a:r>
              <a:rPr lang="fr-FR" sz="4000" dirty="0" smtClean="0">
                <a:solidFill>
                  <a:srgbClr val="66FFFF"/>
                </a:solidFill>
                <a:latin typeface="Arial Rounded MT Bold" pitchFamily="34" charset="0"/>
              </a:rPr>
              <a:t>Pas de place pour le doute. Ta femme s’appelle Elizabeth, elle ne t’enfantera pas un enfant mais spécifiquement un fils, et son nom sera Jean. </a:t>
            </a:r>
            <a:endParaRPr lang="en-US" sz="4000" dirty="0">
              <a:solidFill>
                <a:srgbClr val="66FFFF"/>
              </a:solidFill>
              <a:latin typeface="Arial Rounded MT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lnSpcReduction="10000"/>
          </a:bodyPr>
          <a:lstStyle/>
          <a:p>
            <a:pPr algn="ctr">
              <a:buNone/>
            </a:pPr>
            <a:r>
              <a:rPr lang="fr-FR" sz="4000" b="1" dirty="0" smtClean="0">
                <a:solidFill>
                  <a:srgbClr val="7030A0"/>
                </a:solidFill>
                <a:latin typeface="Copperplate Gothic Light" pitchFamily="34" charset="0"/>
              </a:rPr>
              <a:t>Prophéties sur Jean Baptiste </a:t>
            </a:r>
            <a:endParaRPr lang="en-US" sz="4000" dirty="0" smtClean="0">
              <a:solidFill>
                <a:srgbClr val="7030A0"/>
              </a:solidFill>
              <a:latin typeface="Copperplate Gothic Light" pitchFamily="34" charset="0"/>
            </a:endParaRPr>
          </a:p>
          <a:p>
            <a:pPr algn="just"/>
            <a:r>
              <a:rPr lang="fr-FR" sz="4000" dirty="0" smtClean="0">
                <a:latin typeface="Arial Rounded MT Bold" pitchFamily="34" charset="0"/>
              </a:rPr>
              <a:t> 14 Il sera pour toi un sujet de joie et d'allégresse, et plusieurs se réjouiront de sa naissance.</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7030A0"/>
                </a:solidFill>
                <a:latin typeface="Arial Rounded MT Bold" pitchFamily="34" charset="0"/>
              </a:rPr>
              <a:t>15 Car il sera grand devant le Seigneur. Il ne boira ni vin, ni liqueur enivrante, et il sera rempli de l'Esprit-Saint dès le sein de sa mère;</a:t>
            </a:r>
            <a:endParaRPr lang="en-US" sz="4000" dirty="0" smtClean="0">
              <a:solidFill>
                <a:srgbClr val="7030A0"/>
              </a:solidFill>
              <a:latin typeface="Arial Rounded MT Bold" pitchFamily="34" charset="0"/>
            </a:endParaRPr>
          </a:p>
          <a:p>
            <a:pPr algn="just"/>
            <a:r>
              <a:rPr lang="fr-FR" sz="4000" dirty="0" smtClean="0">
                <a:latin typeface="Arial Rounded MT Bold" pitchFamily="34" charset="0"/>
              </a:rPr>
              <a:t> 16 il ramènera plusieurs des fils d'Israël au Seigneur, leur Dieu;</a:t>
            </a:r>
            <a:endParaRPr lang="en-US" sz="4000" dirty="0" smtClean="0">
              <a:latin typeface="Arial Rounded MT Bold" pitchFamily="34" charset="0"/>
            </a:endParaRPr>
          </a:p>
          <a:p>
            <a:pPr algn="just"/>
            <a:endParaRPr lang="en-US" sz="4000" dirty="0">
              <a:latin typeface="Arial Rounded MT Bold"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i="1" dirty="0" smtClean="0">
                <a:latin typeface="Arial Rounded MT Bold" pitchFamily="34" charset="0"/>
              </a:rPr>
              <a:t>17 </a:t>
            </a:r>
            <a:r>
              <a:rPr lang="fr-FR" sz="4000" i="1" dirty="0" smtClean="0">
                <a:latin typeface="Arial Rounded MT Bold" pitchFamily="34" charset="0"/>
              </a:rPr>
              <a:t>il marchera devant Dieu avec l'esprit et la puissance d'Élie, pour ramener les cœurs des pères vers les enfants, et les rebelles à la sagesse des justes, afin de préparer au Seigneur un peuple bien disposé</a:t>
            </a:r>
            <a:r>
              <a:rPr lang="fr-FR" sz="4000" dirty="0" smtClean="0">
                <a:latin typeface="Arial Rounded MT Bold" pitchFamily="34" charset="0"/>
              </a:rPr>
              <a:t>.</a:t>
            </a:r>
            <a:endParaRPr lang="en-US" sz="4000" dirty="0" smtClean="0">
              <a:latin typeface="Arial Rounded MT Bold" pitchFamily="34" charset="0"/>
            </a:endParaRPr>
          </a:p>
          <a:p>
            <a:pPr lvl="0" algn="just"/>
            <a:r>
              <a:rPr lang="fr-FR" sz="4000" dirty="0" smtClean="0">
                <a:solidFill>
                  <a:srgbClr val="7030A0"/>
                </a:solidFill>
                <a:latin typeface="Arial Rounded MT Bold" pitchFamily="34" charset="0"/>
              </a:rPr>
              <a:t>La naissance de chaque enfant apporte de la joie, mais pour le vieux couple qui n’avait plus ces aspirations, la joie est au quadruple. </a:t>
            </a:r>
            <a:endParaRPr lang="en-US" sz="4000" dirty="0" smtClean="0">
              <a:solidFill>
                <a:srgbClr val="7030A0"/>
              </a:solidFill>
              <a:latin typeface="Arial Rounded MT Bold"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smtClean="0">
                <a:latin typeface="Arial Rounded MT Bold" pitchFamily="34" charset="0"/>
              </a:rPr>
              <a:t>Jean </a:t>
            </a:r>
            <a:r>
              <a:rPr lang="fr-FR" sz="4000" dirty="0" smtClean="0">
                <a:latin typeface="Arial Rounded MT Bold" pitchFamily="34" charset="0"/>
              </a:rPr>
              <a:t>sera grand devant le Seigneur à cause de sa mission.</a:t>
            </a:r>
            <a:endParaRPr lang="en-US" sz="4000" dirty="0" smtClean="0">
              <a:latin typeface="Arial Rounded MT Bold" pitchFamily="34" charset="0"/>
            </a:endParaRPr>
          </a:p>
          <a:p>
            <a:pPr lvl="0" algn="just"/>
            <a:r>
              <a:rPr lang="fr-FR" sz="4000" dirty="0" smtClean="0">
                <a:solidFill>
                  <a:srgbClr val="7030A0"/>
                </a:solidFill>
                <a:latin typeface="Arial Rounded MT Bold" pitchFamily="34" charset="0"/>
              </a:rPr>
              <a:t>Jean n’alla pas avoir une vie sociale idéale selon les normes de ce monde.</a:t>
            </a:r>
            <a:endParaRPr lang="en-US" sz="4000" dirty="0" smtClean="0">
              <a:solidFill>
                <a:srgbClr val="7030A0"/>
              </a:solidFill>
              <a:latin typeface="Arial Rounded MT Bold" pitchFamily="34" charset="0"/>
            </a:endParaRPr>
          </a:p>
          <a:p>
            <a:pPr lvl="0" algn="just"/>
            <a:r>
              <a:rPr lang="fr-FR" sz="4000" dirty="0" smtClean="0">
                <a:latin typeface="Arial Rounded MT Bold" pitchFamily="34" charset="0"/>
              </a:rPr>
              <a:t>Il sera un nazaréen, (</a:t>
            </a:r>
            <a:r>
              <a:rPr lang="fr-FR" sz="4000" dirty="0" err="1" smtClean="0">
                <a:latin typeface="Arial Rounded MT Bold" pitchFamily="34" charset="0"/>
              </a:rPr>
              <a:t>nazareat</a:t>
            </a:r>
            <a:r>
              <a:rPr lang="fr-FR" sz="4000" dirty="0" smtClean="0">
                <a:latin typeface="Arial Rounded MT Bold" pitchFamily="34" charset="0"/>
              </a:rPr>
              <a:t>), comme Samson et comme Samuel.</a:t>
            </a:r>
            <a:endParaRPr lang="en-US" sz="4000" dirty="0" smtClean="0">
              <a:latin typeface="Arial Rounded MT Bold" pitchFamily="34" charset="0"/>
            </a:endParaRPr>
          </a:p>
          <a:p>
            <a:pPr lvl="0" algn="just"/>
            <a:r>
              <a:rPr lang="fr-FR" sz="4000" dirty="0" smtClean="0">
                <a:solidFill>
                  <a:srgbClr val="7030A0"/>
                </a:solidFill>
                <a:latin typeface="Arial Rounded MT Bold" pitchFamily="34" charset="0"/>
              </a:rPr>
              <a:t>Il ne boira ni vin, ni boissons enivrantes parce qu’il sera habité toute sa vie par le Saint Esprit</a:t>
            </a:r>
            <a:r>
              <a:rPr lang="fr-FR" sz="4000" dirty="0" smtClean="0">
                <a:solidFill>
                  <a:srgbClr val="7030A0"/>
                </a:solidFill>
                <a:latin typeface="Arial Rounded MT Bold" pitchFamily="34" charset="0"/>
              </a:rPr>
              <a:t>.</a:t>
            </a:r>
            <a:endParaRPr lang="en-US" sz="4000" dirty="0" smtClean="0">
              <a:solidFill>
                <a:srgbClr val="7030A0"/>
              </a:solidFill>
              <a:latin typeface="Arial Rounded MT Bold"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smtClean="0">
                <a:latin typeface="Arial Rounded MT Bold" pitchFamily="34" charset="0"/>
              </a:rPr>
              <a:t>Nos </a:t>
            </a:r>
            <a:r>
              <a:rPr lang="fr-FR" sz="4000" dirty="0" smtClean="0">
                <a:latin typeface="Arial Rounded MT Bold" pitchFamily="34" charset="0"/>
              </a:rPr>
              <a:t>alimentations peuvent corrompre notre état d’âme.</a:t>
            </a:r>
            <a:endParaRPr lang="en-US" sz="4000" dirty="0" smtClean="0">
              <a:latin typeface="Arial Rounded MT Bold" pitchFamily="34" charset="0"/>
            </a:endParaRPr>
          </a:p>
          <a:p>
            <a:pPr lvl="0" algn="just"/>
            <a:r>
              <a:rPr lang="fr-FR" sz="4000" dirty="0" smtClean="0">
                <a:solidFill>
                  <a:srgbClr val="7030A0"/>
                </a:solidFill>
                <a:latin typeface="Arial Rounded MT Bold" pitchFamily="34" charset="0"/>
              </a:rPr>
              <a:t>Jean est le seul homme de qui il est dit qu’il serait rempli du Saint Esprit dès le ventre de sa mère. Jésus le Sauveur l’aurait été également par défaut.</a:t>
            </a:r>
            <a:endParaRPr lang="en-US" sz="4000" dirty="0" smtClean="0">
              <a:solidFill>
                <a:srgbClr val="7030A0"/>
              </a:solidFill>
              <a:latin typeface="Arial Rounded MT Bold" pitchFamily="34" charset="0"/>
            </a:endParaRPr>
          </a:p>
          <a:p>
            <a:pPr lvl="0" algn="just"/>
            <a:r>
              <a:rPr lang="fr-FR" sz="4000" dirty="0" smtClean="0">
                <a:latin typeface="Arial Rounded MT Bold" pitchFamily="34" charset="0"/>
              </a:rPr>
              <a:t>Jean alla apporter un réveil spirituel en Israël comme sans précédent</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4000" dirty="0" smtClean="0">
                <a:latin typeface="Arial Rounded MT Bold" pitchFamily="34" charset="0"/>
              </a:rPr>
              <a:t>Il </a:t>
            </a:r>
            <a:r>
              <a:rPr lang="fr-FR" sz="4000" dirty="0" smtClean="0">
                <a:latin typeface="Arial Rounded MT Bold" pitchFamily="34" charset="0"/>
              </a:rPr>
              <a:t>marchera devant le Seigneur avec la puissance d’Elie.</a:t>
            </a:r>
            <a:endParaRPr lang="en-US" sz="4000" dirty="0" smtClean="0">
              <a:latin typeface="Arial Rounded MT Bold" pitchFamily="34" charset="0"/>
            </a:endParaRPr>
          </a:p>
          <a:p>
            <a:pPr lvl="0" algn="just"/>
            <a:r>
              <a:rPr lang="fr-FR" sz="4000" dirty="0" smtClean="0">
                <a:solidFill>
                  <a:srgbClr val="7030A0"/>
                </a:solidFill>
                <a:latin typeface="Arial Rounded MT Bold" pitchFamily="34" charset="0"/>
              </a:rPr>
              <a:t>Si Jean n’était pas une réincarnation d’Elie, donc très à peu près de cela. </a:t>
            </a:r>
            <a:endParaRPr lang="en-US" sz="4000" dirty="0" smtClean="0">
              <a:solidFill>
                <a:srgbClr val="7030A0"/>
              </a:solidFill>
              <a:latin typeface="Arial Rounded MT Bold" pitchFamily="34" charset="0"/>
            </a:endParaRPr>
          </a:p>
          <a:p>
            <a:pPr lvl="0" algn="just"/>
            <a:r>
              <a:rPr lang="fr-FR" sz="4000" dirty="0" smtClean="0">
                <a:latin typeface="Arial Rounded MT Bold" pitchFamily="34" charset="0"/>
              </a:rPr>
              <a:t>Les similarités de Jean avec Elie étaient très évidentes à l’exception des miracles d’Elie.</a:t>
            </a:r>
            <a:endParaRPr lang="en-US" sz="4000" dirty="0" smtClean="0">
              <a:latin typeface="Arial Rounded MT Bold" pitchFamily="34" charset="0"/>
            </a:endParaRPr>
          </a:p>
          <a:p>
            <a:pPr lvl="0" algn="just"/>
            <a:r>
              <a:rPr lang="fr-FR" sz="4000" dirty="0" smtClean="0">
                <a:solidFill>
                  <a:srgbClr val="7030A0"/>
                </a:solidFill>
                <a:latin typeface="Arial Rounded MT Bold" pitchFamily="34" charset="0"/>
              </a:rPr>
              <a:t>Le caractère de Jean</a:t>
            </a:r>
            <a:endParaRPr lang="en-US" sz="4000" dirty="0" smtClean="0">
              <a:solidFill>
                <a:srgbClr val="7030A0"/>
              </a:solidFill>
              <a:latin typeface="Arial Rounded MT Bold" pitchFamily="34" charset="0"/>
            </a:endParaRPr>
          </a:p>
          <a:p>
            <a:pPr lvl="0" algn="just"/>
            <a:r>
              <a:rPr lang="fr-FR" sz="4000" dirty="0" smtClean="0">
                <a:latin typeface="Arial Rounded MT Bold" pitchFamily="34" charset="0"/>
              </a:rPr>
              <a:t>La vie nomade de Jean dans le </a:t>
            </a:r>
            <a:r>
              <a:rPr lang="fr-FR" sz="4000" dirty="0" smtClean="0">
                <a:latin typeface="Arial Rounded MT Bold" pitchFamily="34" charset="0"/>
              </a:rPr>
              <a:t>désert.</a:t>
            </a:r>
            <a:endParaRPr lang="en-US" sz="4000" dirty="0" smtClean="0">
              <a:latin typeface="Arial Rounded MT Bold"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smtClean="0">
                <a:latin typeface="Arial Rounded MT Bold" pitchFamily="34" charset="0"/>
              </a:rPr>
              <a:t>Le </a:t>
            </a:r>
            <a:r>
              <a:rPr lang="fr-FR" sz="4000" dirty="0" smtClean="0">
                <a:latin typeface="Arial Rounded MT Bold" pitchFamily="34" charset="0"/>
              </a:rPr>
              <a:t>vocabulaire de Jean</a:t>
            </a:r>
            <a:endParaRPr lang="en-US" sz="4000" dirty="0" smtClean="0">
              <a:latin typeface="Arial Rounded MT Bold" pitchFamily="34" charset="0"/>
            </a:endParaRPr>
          </a:p>
          <a:p>
            <a:pPr lvl="0" algn="just"/>
            <a:r>
              <a:rPr lang="fr-FR" sz="4000" dirty="0" smtClean="0">
                <a:solidFill>
                  <a:srgbClr val="7030A0"/>
                </a:solidFill>
                <a:latin typeface="Arial Rounded MT Bold" pitchFamily="34" charset="0"/>
              </a:rPr>
              <a:t>La nutrition de Jean</a:t>
            </a:r>
            <a:endParaRPr lang="en-US" sz="4000" dirty="0" smtClean="0">
              <a:solidFill>
                <a:srgbClr val="7030A0"/>
              </a:solidFill>
              <a:latin typeface="Arial Rounded MT Bold" pitchFamily="34" charset="0"/>
            </a:endParaRPr>
          </a:p>
          <a:p>
            <a:pPr lvl="0" algn="just"/>
            <a:r>
              <a:rPr lang="fr-FR" sz="4000" dirty="0" smtClean="0">
                <a:latin typeface="Arial Rounded MT Bold" pitchFamily="34" charset="0"/>
              </a:rPr>
              <a:t>L’habit de Jean</a:t>
            </a:r>
            <a:endParaRPr lang="en-US" sz="4000" dirty="0" smtClean="0">
              <a:latin typeface="Arial Rounded MT Bold" pitchFamily="34" charset="0"/>
            </a:endParaRPr>
          </a:p>
          <a:p>
            <a:pPr lvl="0" algn="just"/>
            <a:r>
              <a:rPr lang="fr-FR" sz="4000" dirty="0" smtClean="0">
                <a:solidFill>
                  <a:srgbClr val="7030A0"/>
                </a:solidFill>
                <a:latin typeface="Arial Rounded MT Bold" pitchFamily="34" charset="0"/>
              </a:rPr>
              <a:t>L’impacte de Jean sur la masse</a:t>
            </a:r>
            <a:endParaRPr lang="en-US" sz="4000" dirty="0" smtClean="0">
              <a:solidFill>
                <a:srgbClr val="7030A0"/>
              </a:solidFill>
              <a:latin typeface="Arial Rounded MT Bold" pitchFamily="34" charset="0"/>
            </a:endParaRPr>
          </a:p>
          <a:p>
            <a:pPr lvl="0" algn="just"/>
            <a:r>
              <a:rPr lang="fr-FR" sz="4000" dirty="0" smtClean="0">
                <a:latin typeface="Arial Rounded MT Bold" pitchFamily="34" charset="0"/>
              </a:rPr>
              <a:t>Les confrontations de Jean</a:t>
            </a:r>
            <a:endParaRPr lang="en-US" sz="4000" dirty="0" smtClean="0">
              <a:latin typeface="Arial Rounded MT Bold" pitchFamily="34" charset="0"/>
            </a:endParaRPr>
          </a:p>
          <a:p>
            <a:pPr lvl="0" algn="just"/>
            <a:r>
              <a:rPr lang="fr-FR" sz="4000" dirty="0" smtClean="0">
                <a:solidFill>
                  <a:srgbClr val="7030A0"/>
                </a:solidFill>
                <a:latin typeface="Arial Rounded MT Bold" pitchFamily="34" charset="0"/>
              </a:rPr>
              <a:t>L’humilité et la bravoure de </a:t>
            </a:r>
            <a:r>
              <a:rPr lang="fr-FR" sz="4000" dirty="0" smtClean="0">
                <a:solidFill>
                  <a:srgbClr val="7030A0"/>
                </a:solidFill>
                <a:latin typeface="Arial Rounded MT Bold" pitchFamily="34" charset="0"/>
              </a:rPr>
              <a:t>Jean</a:t>
            </a:r>
          </a:p>
          <a:p>
            <a:pPr lvl="0" algn="just"/>
            <a:r>
              <a:rPr lang="fr-FR" sz="4000" dirty="0" smtClean="0">
                <a:latin typeface="Arial Rounded MT Bold" pitchFamily="34" charset="0"/>
              </a:rPr>
              <a:t>Les prédictions de Jean concernant le Messie.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smtClean="0">
                <a:latin typeface="Arial Rounded MT Bold" pitchFamily="34" charset="0"/>
              </a:rPr>
              <a:t>La mort souhaitée par Jézabel que Jean a soufferte marque d’avantage ses trais identiques avec Elie le prophète. </a:t>
            </a:r>
            <a:endParaRPr lang="en-US" sz="4000" dirty="0" smtClean="0">
              <a:latin typeface="Arial Rounded MT Bold" pitchFamily="34" charset="0"/>
            </a:endParaRPr>
          </a:p>
          <a:p>
            <a:pPr lvl="0" algn="just"/>
            <a:r>
              <a:rPr lang="fr-FR" sz="4000" dirty="0" smtClean="0">
                <a:solidFill>
                  <a:srgbClr val="7030A0"/>
                </a:solidFill>
                <a:latin typeface="Arial Rounded MT Bold" pitchFamily="34" charset="0"/>
              </a:rPr>
              <a:t>Jésus même a dit qu’Elie était venu avant Lui, mais on ne le reconnait pas en parlant de Jean Baptiste. </a:t>
            </a:r>
            <a:endParaRPr lang="en-US" sz="4000" dirty="0" smtClean="0">
              <a:solidFill>
                <a:srgbClr val="7030A0"/>
              </a:solidFill>
              <a:latin typeface="Arial Rounded MT Bold"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dirty="0" smtClean="0">
                <a:latin typeface="Arial Rounded MT Bold" pitchFamily="34" charset="0"/>
              </a:rPr>
              <a:t>Beaucoup des disciples de Jean deviennent les disciples du Seigneur.</a:t>
            </a:r>
            <a:endParaRPr lang="en-US" sz="4400" dirty="0" smtClean="0">
              <a:latin typeface="Arial Rounded MT Bold" pitchFamily="34" charset="0"/>
            </a:endParaRPr>
          </a:p>
          <a:p>
            <a:pPr lvl="0" algn="just"/>
            <a:r>
              <a:rPr lang="fr-FR" sz="4400" dirty="0" smtClean="0">
                <a:solidFill>
                  <a:srgbClr val="7030A0"/>
                </a:solidFill>
                <a:latin typeface="Arial Rounded MT Bold" pitchFamily="34" charset="0"/>
              </a:rPr>
              <a:t>Jean à préparer le peuple Juif pour l’arriver du Messie.</a:t>
            </a:r>
            <a:endParaRPr lang="en-US" sz="4400" dirty="0" smtClean="0">
              <a:solidFill>
                <a:srgbClr val="7030A0"/>
              </a:solidFill>
              <a:latin typeface="Arial Rounded MT Bold" pitchFamily="34" charset="0"/>
            </a:endParaRPr>
          </a:p>
          <a:p>
            <a:pPr lvl="0" algn="just"/>
            <a:r>
              <a:rPr lang="fr-FR" sz="4400" dirty="0" smtClean="0">
                <a:latin typeface="Arial Rounded MT Bold" pitchFamily="34" charset="0"/>
              </a:rPr>
              <a:t>La popularité de Jean surpassait celle de Jésus pendant longtemps.</a:t>
            </a:r>
            <a:endParaRPr lang="en-US" sz="4400" dirty="0">
              <a:latin typeface="Arial Rounded MT Bold"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DE522">
                  <a:tint val="66000"/>
                  <a:satMod val="160000"/>
                </a:srgbClr>
              </a:gs>
              <a:gs pos="50000">
                <a:srgbClr val="0DE522">
                  <a:tint val="44500"/>
                  <a:satMod val="160000"/>
                </a:srgbClr>
              </a:gs>
              <a:gs pos="100000">
                <a:srgbClr val="0DE522">
                  <a:tint val="23500"/>
                  <a:satMod val="160000"/>
                </a:srgbClr>
              </a:gs>
            </a:gsLst>
            <a:lin ang="8100000" scaled="1"/>
            <a:tileRect/>
          </a:gradFill>
        </p:spPr>
        <p:style>
          <a:lnRef idx="1">
            <a:schemeClr val="dk1"/>
          </a:lnRef>
          <a:fillRef idx="2">
            <a:schemeClr val="dk1"/>
          </a:fillRef>
          <a:effectRef idx="1">
            <a:schemeClr val="dk1"/>
          </a:effectRef>
          <a:fontRef idx="minor">
            <a:schemeClr val="dk1"/>
          </a:fontRef>
        </p:style>
        <p:txBody>
          <a:bodyPr>
            <a:normAutofit lnSpcReduction="10000"/>
          </a:bodyPr>
          <a:lstStyle/>
          <a:p>
            <a:pPr algn="ctr">
              <a:buNone/>
            </a:pPr>
            <a:r>
              <a:rPr lang="fr-FR" sz="4000" dirty="0" smtClean="0">
                <a:solidFill>
                  <a:srgbClr val="FF0000"/>
                </a:solidFill>
                <a:latin typeface="Arial Rounded MT Bold" pitchFamily="34" charset="0"/>
              </a:rPr>
              <a:t>DOUTE DE ZACHARIE ET SES CONSEQUENCES </a:t>
            </a:r>
            <a:endParaRPr lang="en-US" sz="4000" dirty="0" smtClean="0">
              <a:solidFill>
                <a:srgbClr val="FF0000"/>
              </a:solidFill>
              <a:latin typeface="Arial Rounded MT Bold" pitchFamily="34" charset="0"/>
            </a:endParaRPr>
          </a:p>
          <a:p>
            <a:pPr algn="just"/>
            <a:r>
              <a:rPr lang="fr-FR" sz="4000" dirty="0" smtClean="0">
                <a:latin typeface="Arial Rounded MT Bold" pitchFamily="34" charset="0"/>
              </a:rPr>
              <a:t>18 Zacharie dit à l'ange: A quoi reconnaîtrai-je cela? Car je suis vieux, et ma femme est avancée en âge.</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FF0000"/>
                </a:solidFill>
                <a:latin typeface="Arial Rounded MT Bold" pitchFamily="34" charset="0"/>
              </a:rPr>
              <a:t>19 L'ange lui répondit: Je suis Gabriel, je me tiens devant Dieu; j'ai été envoyé pour te parler, et pour t'annoncer cette bonne nouvelle</a:t>
            </a:r>
            <a:r>
              <a:rPr lang="fr-FR" sz="4000" dirty="0" smtClean="0">
                <a:solidFill>
                  <a:srgbClr val="FF0000"/>
                </a:solidFill>
                <a:latin typeface="Arial Rounded MT Bold" pitchFamily="34" charset="0"/>
              </a:rPr>
              <a:t>. </a:t>
            </a:r>
            <a:endParaRPr lang="en-US" sz="4000" dirty="0" smtClean="0">
              <a:solidFill>
                <a:srgbClr val="FF0000"/>
              </a:solidFill>
              <a:latin typeface="Arial Rounded MT Bold"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DE522">
                  <a:tint val="66000"/>
                  <a:satMod val="160000"/>
                </a:srgbClr>
              </a:gs>
              <a:gs pos="50000">
                <a:srgbClr val="0DE522">
                  <a:tint val="44500"/>
                  <a:satMod val="160000"/>
                </a:srgbClr>
              </a:gs>
              <a:gs pos="100000">
                <a:srgbClr val="0DE522">
                  <a:tint val="23500"/>
                  <a:satMod val="160000"/>
                </a:srgbClr>
              </a:gs>
            </a:gsLst>
            <a:lin ang="2700000" scaled="1"/>
            <a:tileRect/>
          </a:gra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latin typeface="Arial Rounded MT Bold" pitchFamily="34" charset="0"/>
              </a:rPr>
              <a:t>20 </a:t>
            </a:r>
            <a:r>
              <a:rPr lang="fr-FR" sz="4000" dirty="0" smtClean="0">
                <a:latin typeface="Arial Rounded MT Bold" pitchFamily="34" charset="0"/>
              </a:rPr>
              <a:t>Et voici, tu seras muet, et tu ne pourras parler jusqu'au jour où ces choses arriveront, parce que tu n'as pas cru à mes paroles, qui s'accompliront en leur temps.</a:t>
            </a:r>
            <a:endParaRPr lang="en-US" sz="4000" dirty="0" smtClean="0">
              <a:latin typeface="Arial Rounded MT Bold" pitchFamily="34" charset="0"/>
            </a:endParaRPr>
          </a:p>
          <a:p>
            <a:pPr lvl="0" algn="just"/>
            <a:r>
              <a:rPr lang="fr-FR" sz="4000" dirty="0" smtClean="0">
                <a:solidFill>
                  <a:srgbClr val="FF0000"/>
                </a:solidFill>
                <a:latin typeface="Arial Rounded MT Bold" pitchFamily="34" charset="0"/>
              </a:rPr>
              <a:t>Zacharie n’était pas le seul à demander des signes dans la Bible, mais il était le seul à recevoir une punition pour son manque de foi</a:t>
            </a:r>
            <a:r>
              <a:rPr lang="fr-FR"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DE522">
                  <a:tint val="66000"/>
                  <a:satMod val="160000"/>
                </a:srgbClr>
              </a:gs>
              <a:gs pos="50000">
                <a:srgbClr val="0DE522">
                  <a:tint val="44500"/>
                  <a:satMod val="160000"/>
                </a:srgbClr>
              </a:gs>
              <a:gs pos="100000">
                <a:srgbClr val="0DE522">
                  <a:tint val="23500"/>
                  <a:satMod val="160000"/>
                </a:srgbClr>
              </a:gs>
            </a:gsLst>
            <a:lin ang="2700000" scaled="1"/>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smtClean="0">
                <a:latin typeface="Arial Rounded MT Bold" pitchFamily="34" charset="0"/>
              </a:rPr>
              <a:t>L’ange </a:t>
            </a:r>
            <a:r>
              <a:rPr lang="fr-FR" sz="4000" dirty="0" smtClean="0">
                <a:latin typeface="Arial Rounded MT Bold" pitchFamily="34" charset="0"/>
              </a:rPr>
              <a:t>s’identifie pour faire savoir son rang.</a:t>
            </a:r>
            <a:endParaRPr lang="en-US" sz="4000" dirty="0" smtClean="0">
              <a:latin typeface="Arial Rounded MT Bold" pitchFamily="34" charset="0"/>
            </a:endParaRPr>
          </a:p>
          <a:p>
            <a:pPr lvl="0" algn="just"/>
            <a:r>
              <a:rPr lang="fr-FR" sz="4000" dirty="0" smtClean="0">
                <a:solidFill>
                  <a:srgbClr val="FF0000"/>
                </a:solidFill>
                <a:latin typeface="Arial Rounded MT Bold" pitchFamily="34" charset="0"/>
              </a:rPr>
              <a:t>Je suis Gabriel</a:t>
            </a:r>
            <a:endParaRPr lang="en-US" sz="4000" dirty="0" smtClean="0">
              <a:solidFill>
                <a:srgbClr val="FF0000"/>
              </a:solidFill>
              <a:latin typeface="Arial Rounded MT Bold" pitchFamily="34" charset="0"/>
            </a:endParaRPr>
          </a:p>
          <a:p>
            <a:pPr lvl="0" algn="just"/>
            <a:r>
              <a:rPr lang="fr-FR" sz="4000" dirty="0" smtClean="0">
                <a:latin typeface="Arial Rounded MT Bold" pitchFamily="34" charset="0"/>
              </a:rPr>
              <a:t>Je suis un des principaux anges de Dieu.</a:t>
            </a:r>
            <a:endParaRPr lang="en-US" sz="4000" dirty="0" smtClean="0">
              <a:latin typeface="Arial Rounded MT Bold" pitchFamily="34" charset="0"/>
            </a:endParaRPr>
          </a:p>
          <a:p>
            <a:pPr lvl="0" algn="just"/>
            <a:r>
              <a:rPr lang="fr-FR" sz="4000" dirty="0" smtClean="0">
                <a:solidFill>
                  <a:srgbClr val="FF0000"/>
                </a:solidFill>
                <a:latin typeface="Arial Rounded MT Bold" pitchFamily="34" charset="0"/>
              </a:rPr>
              <a:t>Je suis un ange dont le roi de Perse ne peut retenir captif comme dans le cas de Daniel.</a:t>
            </a:r>
            <a:endParaRPr lang="en-US" sz="4000" dirty="0" smtClean="0">
              <a:solidFill>
                <a:srgbClr val="FF0000"/>
              </a:solidFill>
              <a:latin typeface="Arial Rounded MT Bold" pitchFamily="34" charset="0"/>
            </a:endParaRPr>
          </a:p>
          <a:p>
            <a:pPr lvl="0" algn="just"/>
            <a:r>
              <a:rPr lang="fr-FR" sz="4000" dirty="0" smtClean="0">
                <a:latin typeface="Arial Rounded MT Bold" pitchFamily="34" charset="0"/>
              </a:rPr>
              <a:t>C’est à moi que sont confiées les grandes convocations de Dieu</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DE522">
                  <a:tint val="66000"/>
                  <a:satMod val="160000"/>
                </a:srgbClr>
              </a:gs>
              <a:gs pos="50000">
                <a:srgbClr val="0DE522">
                  <a:tint val="44500"/>
                  <a:satMod val="160000"/>
                </a:srgbClr>
              </a:gs>
              <a:gs pos="100000">
                <a:srgbClr val="0DE522">
                  <a:tint val="23500"/>
                  <a:satMod val="160000"/>
                </a:srgbClr>
              </a:gs>
            </a:gsLst>
            <a:lin ang="2700000" scaled="1"/>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smtClean="0">
                <a:latin typeface="Arial Rounded MT Bold" pitchFamily="34" charset="0"/>
              </a:rPr>
              <a:t>Je </a:t>
            </a:r>
            <a:r>
              <a:rPr lang="fr-FR" sz="4000" dirty="0" smtClean="0">
                <a:latin typeface="Arial Rounded MT Bold" pitchFamily="34" charset="0"/>
              </a:rPr>
              <a:t>suis sous l’ordre direct de Dieu sans aucun intercédant.</a:t>
            </a:r>
            <a:endParaRPr lang="en-US" sz="4000" dirty="0" smtClean="0">
              <a:latin typeface="Arial Rounded MT Bold" pitchFamily="34" charset="0"/>
            </a:endParaRPr>
          </a:p>
          <a:p>
            <a:pPr lvl="0" algn="just"/>
            <a:r>
              <a:rPr lang="fr-FR" sz="4000" dirty="0" smtClean="0">
                <a:solidFill>
                  <a:srgbClr val="FF0000"/>
                </a:solidFill>
                <a:latin typeface="Arial Rounded MT Bold" pitchFamily="34" charset="0"/>
              </a:rPr>
              <a:t>Tu seras muet à cause de ton doute.</a:t>
            </a:r>
            <a:endParaRPr lang="en-US" sz="4000" dirty="0" smtClean="0">
              <a:solidFill>
                <a:srgbClr val="FF0000"/>
              </a:solidFill>
              <a:latin typeface="Arial Rounded MT Bold" pitchFamily="34" charset="0"/>
            </a:endParaRPr>
          </a:p>
          <a:p>
            <a:pPr lvl="0" algn="just"/>
            <a:r>
              <a:rPr lang="fr-FR" sz="4000" dirty="0" smtClean="0">
                <a:latin typeface="Arial Rounded MT Bold" pitchFamily="34" charset="0"/>
              </a:rPr>
              <a:t>La mission de l’ange était très confidentielle.</a:t>
            </a:r>
            <a:endParaRPr lang="en-US" sz="4000" dirty="0" smtClean="0">
              <a:latin typeface="Arial Rounded MT Bold" pitchFamily="34" charset="0"/>
            </a:endParaRPr>
          </a:p>
          <a:p>
            <a:pPr lvl="0" algn="just"/>
            <a:r>
              <a:rPr lang="fr-FR" sz="4000" dirty="0" smtClean="0">
                <a:solidFill>
                  <a:srgbClr val="FF0000"/>
                </a:solidFill>
                <a:latin typeface="Arial Rounded MT Bold" pitchFamily="34" charset="0"/>
              </a:rPr>
              <a:t>Le silence de Zacharie a protégé l’arrivée de son fils et du Sauveur du glaive des ennemis de Dieu et de l’humanité. </a:t>
            </a:r>
            <a:endParaRPr lang="en-US" sz="4000" dirty="0">
              <a:solidFill>
                <a:srgbClr val="FF0000"/>
              </a:solidFill>
              <a:latin typeface="Arial Rounded MT Bold"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77500" lnSpcReduction="20000"/>
          </a:bodyPr>
          <a:lstStyle/>
          <a:p>
            <a:pPr algn="just"/>
            <a:r>
              <a:rPr lang="fr-FR" sz="5400" dirty="0" smtClean="0">
                <a:solidFill>
                  <a:schemeClr val="tx1"/>
                </a:solidFill>
                <a:latin typeface="Arial Rounded MT Bold" pitchFamily="34" charset="0"/>
              </a:rPr>
              <a:t>21 Cependant, le peuple attendait Zacharie, s'étonnant de ce qu'il restait si longtemps dans le temple.</a:t>
            </a:r>
            <a:endParaRPr lang="en-US" sz="5400" dirty="0" smtClean="0">
              <a:solidFill>
                <a:schemeClr val="tx1"/>
              </a:solidFill>
              <a:latin typeface="Arial Rounded MT Bold" pitchFamily="34" charset="0"/>
            </a:endParaRPr>
          </a:p>
          <a:p>
            <a:pPr algn="just"/>
            <a:r>
              <a:rPr lang="fr-FR" sz="5400" dirty="0" smtClean="0">
                <a:solidFill>
                  <a:schemeClr val="tx1"/>
                </a:solidFill>
                <a:latin typeface="Arial Rounded MT Bold" pitchFamily="34" charset="0"/>
              </a:rPr>
              <a:t> </a:t>
            </a:r>
            <a:r>
              <a:rPr lang="fr-FR" sz="5400" dirty="0" smtClean="0">
                <a:solidFill>
                  <a:srgbClr val="460000"/>
                </a:solidFill>
                <a:latin typeface="Arial Rounded MT Bold" pitchFamily="34" charset="0"/>
              </a:rPr>
              <a:t>22 Quand il sortit, il ne put leur parler, et ils comprirent qu'il avait eu une vision dans le temple; il leur faisait des signes, et il resta muet.</a:t>
            </a:r>
            <a:endParaRPr lang="en-US" sz="5400" dirty="0" smtClean="0">
              <a:solidFill>
                <a:srgbClr val="460000"/>
              </a:solidFill>
              <a:latin typeface="Arial Rounded MT Bold" pitchFamily="34" charset="0"/>
            </a:endParaRPr>
          </a:p>
          <a:p>
            <a:pPr algn="just"/>
            <a:r>
              <a:rPr lang="fr-FR" sz="5400" dirty="0" smtClean="0">
                <a:solidFill>
                  <a:schemeClr val="tx1"/>
                </a:solidFill>
                <a:latin typeface="Arial Rounded MT Bold" pitchFamily="34" charset="0"/>
              </a:rPr>
              <a:t> 23 Lorsque ses jours de service furent écoulés, il s'en alla chez lui</a:t>
            </a:r>
            <a:r>
              <a:rPr lang="fr-FR" sz="5400" dirty="0" smtClean="0">
                <a:solidFill>
                  <a:schemeClr val="tx1"/>
                </a:solidFill>
                <a:latin typeface="Arial Rounded MT Bold" pitchFamily="34" charset="0"/>
              </a:rPr>
              <a:t>.</a:t>
            </a:r>
            <a:endParaRPr lang="en-US" sz="5400" dirty="0" smtClean="0">
              <a:solidFill>
                <a:schemeClr val="tx1"/>
              </a:solidFill>
              <a:latin typeface="Arial Rounded MT Bold"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85000" lnSpcReduction="10000"/>
          </a:bodyPr>
          <a:lstStyle/>
          <a:p>
            <a:pPr lvl="0" algn="just"/>
            <a:r>
              <a:rPr lang="fr-FR" sz="5400" dirty="0" smtClean="0">
                <a:solidFill>
                  <a:schemeClr val="tx1"/>
                </a:solidFill>
                <a:latin typeface="Arial Rounded MT Bold" pitchFamily="34" charset="0"/>
              </a:rPr>
              <a:t>La </a:t>
            </a:r>
            <a:r>
              <a:rPr lang="fr-FR" sz="5400" dirty="0" smtClean="0">
                <a:solidFill>
                  <a:schemeClr val="tx1"/>
                </a:solidFill>
                <a:latin typeface="Arial Rounded MT Bold" pitchFamily="34" charset="0"/>
              </a:rPr>
              <a:t>visitation de l’ange a causé un délai considérable à la sortie de Zacharie.</a:t>
            </a:r>
            <a:endParaRPr lang="en-US" sz="5400" dirty="0" smtClean="0">
              <a:solidFill>
                <a:schemeClr val="tx1"/>
              </a:solidFill>
              <a:latin typeface="Arial Rounded MT Bold" pitchFamily="34" charset="0"/>
            </a:endParaRPr>
          </a:p>
          <a:p>
            <a:pPr lvl="0" algn="just"/>
            <a:r>
              <a:rPr lang="fr-FR" sz="5400" dirty="0" smtClean="0">
                <a:solidFill>
                  <a:srgbClr val="460000"/>
                </a:solidFill>
                <a:latin typeface="Arial Rounded MT Bold" pitchFamily="34" charset="0"/>
              </a:rPr>
              <a:t>Voici il était muet et ne pouvait leur raconter ce qui se déroulait dans le lieu saint.</a:t>
            </a:r>
            <a:endParaRPr lang="en-US" sz="5400" dirty="0" smtClean="0">
              <a:solidFill>
                <a:srgbClr val="460000"/>
              </a:solidFill>
              <a:latin typeface="Arial Rounded MT Bold" pitchFamily="34" charset="0"/>
            </a:endParaRPr>
          </a:p>
          <a:p>
            <a:pPr lvl="0" algn="just"/>
            <a:r>
              <a:rPr lang="fr-FR" sz="5400" dirty="0" smtClean="0">
                <a:solidFill>
                  <a:schemeClr val="tx1"/>
                </a:solidFill>
                <a:latin typeface="Arial Rounded MT Bold" pitchFamily="34" charset="0"/>
              </a:rPr>
              <a:t>Zacharie attendait la fin de la semaine de son service avant de repartir à la maison. </a:t>
            </a:r>
            <a:endParaRPr lang="en-US" sz="5400" dirty="0" smtClean="0">
              <a:solidFill>
                <a:schemeClr val="tx1"/>
              </a:solidFill>
              <a:latin typeface="Arial Rounded MT Bold" pitchFamily="34" charset="0"/>
            </a:endParaRPr>
          </a:p>
          <a:p>
            <a:pPr>
              <a:buNone/>
            </a:pPr>
            <a:endParaRPr lang="en-US" sz="5400" dirty="0" smtClean="0">
              <a:solidFill>
                <a:schemeClr val="bg1"/>
              </a:solidFill>
              <a:latin typeface="Arial Rounded MT Bold"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just"/>
            <a:r>
              <a:rPr lang="fr-FR" sz="5400" dirty="0" smtClean="0">
                <a:solidFill>
                  <a:schemeClr val="tx1"/>
                </a:solidFill>
                <a:latin typeface="Arial Rounded MT Bold" pitchFamily="34" charset="0"/>
              </a:rPr>
              <a:t>24 </a:t>
            </a:r>
            <a:r>
              <a:rPr lang="fr-FR" sz="5400" dirty="0" smtClean="0">
                <a:solidFill>
                  <a:schemeClr val="tx1"/>
                </a:solidFill>
                <a:latin typeface="Arial Rounded MT Bold" pitchFamily="34" charset="0"/>
              </a:rPr>
              <a:t>Quelque temps après, Élisabeth, sa femme, devint enceinte. Elle se cacha pendant cinq mois, disant:</a:t>
            </a:r>
            <a:endParaRPr lang="en-US" sz="5400" dirty="0" smtClean="0">
              <a:solidFill>
                <a:schemeClr val="tx1"/>
              </a:solidFill>
              <a:latin typeface="Arial Rounded MT Bold" pitchFamily="34" charset="0"/>
            </a:endParaRPr>
          </a:p>
          <a:p>
            <a:pPr algn="just"/>
            <a:r>
              <a:rPr lang="fr-FR" sz="5400" dirty="0" smtClean="0">
                <a:solidFill>
                  <a:schemeClr val="tx1"/>
                </a:solidFill>
                <a:latin typeface="Arial Rounded MT Bold" pitchFamily="34" charset="0"/>
              </a:rPr>
              <a:t> </a:t>
            </a:r>
            <a:r>
              <a:rPr lang="fr-FR" sz="5400" dirty="0" smtClean="0">
                <a:solidFill>
                  <a:srgbClr val="460000"/>
                </a:solidFill>
                <a:latin typeface="Arial Rounded MT Bold" pitchFamily="34" charset="0"/>
              </a:rPr>
              <a:t>25 C'est la grâce que le Seigneur m'a faite, quand il a jeté les yeux sur moi pour ôter mon opprobre parmi les hommes</a:t>
            </a:r>
            <a:r>
              <a:rPr lang="fr-FR" sz="5400" dirty="0" smtClean="0">
                <a:solidFill>
                  <a:srgbClr val="460000"/>
                </a:solidFill>
                <a:latin typeface="Arial Rounded MT Bold" pitchFamily="34" charset="0"/>
              </a:rPr>
              <a:t>.</a:t>
            </a:r>
            <a:endParaRPr lang="en-US" sz="5400" dirty="0" smtClean="0">
              <a:solidFill>
                <a:srgbClr val="460000"/>
              </a:solidFill>
              <a:latin typeface="Arial Rounded MT Bold"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85000" lnSpcReduction="10000"/>
          </a:bodyPr>
          <a:lstStyle/>
          <a:p>
            <a:pPr lvl="0" algn="just"/>
            <a:r>
              <a:rPr lang="fr-FR" sz="5400" dirty="0" smtClean="0">
                <a:solidFill>
                  <a:schemeClr val="tx1"/>
                </a:solidFill>
                <a:latin typeface="Arial Rounded MT Bold" pitchFamily="34" charset="0"/>
              </a:rPr>
              <a:t>On </a:t>
            </a:r>
            <a:r>
              <a:rPr lang="fr-FR" sz="5400" dirty="0" smtClean="0">
                <a:solidFill>
                  <a:schemeClr val="tx1"/>
                </a:solidFill>
                <a:latin typeface="Arial Rounded MT Bold" pitchFamily="34" charset="0"/>
              </a:rPr>
              <a:t>ne peut pas évaluer combien de temps après, mais je pense que c’était sous peu de temps après la visite de l’ange Gabriel que sa femme Elizabeth devint enceinte.</a:t>
            </a:r>
            <a:endParaRPr lang="en-US" sz="5400" dirty="0" smtClean="0">
              <a:solidFill>
                <a:schemeClr val="tx1"/>
              </a:solidFill>
              <a:latin typeface="Arial Rounded MT Bold" pitchFamily="34" charset="0"/>
            </a:endParaRPr>
          </a:p>
          <a:p>
            <a:pPr lvl="0" algn="just"/>
            <a:r>
              <a:rPr lang="fr-FR" sz="5400" dirty="0" smtClean="0">
                <a:solidFill>
                  <a:srgbClr val="460000"/>
                </a:solidFill>
                <a:latin typeface="Arial Rounded MT Bold" pitchFamily="34" charset="0"/>
              </a:rPr>
              <a:t>Elle se cacha </a:t>
            </a:r>
            <a:endParaRPr lang="en-US" sz="5400" dirty="0" smtClean="0">
              <a:solidFill>
                <a:srgbClr val="460000"/>
              </a:solidFill>
              <a:latin typeface="Arial Rounded MT Bold" pitchFamily="34" charset="0"/>
            </a:endParaRPr>
          </a:p>
          <a:p>
            <a:pPr lvl="0" algn="just"/>
            <a:r>
              <a:rPr lang="fr-FR" sz="5400" dirty="0" smtClean="0">
                <a:solidFill>
                  <a:schemeClr val="tx1"/>
                </a:solidFill>
                <a:latin typeface="Arial Rounded MT Bold" pitchFamily="34" charset="0"/>
              </a:rPr>
              <a:t>Peut-être pour avoir la pleine certitude avant de le faire connaitre aux autres</a:t>
            </a:r>
            <a:r>
              <a:rPr lang="fr-FR" sz="5400" dirty="0" smtClean="0">
                <a:solidFill>
                  <a:schemeClr val="tx1"/>
                </a:solidFill>
                <a:latin typeface="Arial Rounded MT Bold" pitchFamily="34" charset="0"/>
              </a:rPr>
              <a:t>.</a:t>
            </a:r>
            <a:endParaRPr lang="en-US" sz="5400" dirty="0" smtClean="0">
              <a:solidFill>
                <a:schemeClr val="tx1"/>
              </a:solidFill>
              <a:latin typeface="Arial Rounded MT Bold"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lvl="0" algn="just"/>
            <a:r>
              <a:rPr lang="fr-FR" sz="5400" dirty="0" smtClean="0">
                <a:solidFill>
                  <a:schemeClr val="tx1"/>
                </a:solidFill>
                <a:latin typeface="Arial Rounded MT Bold" pitchFamily="34" charset="0"/>
              </a:rPr>
              <a:t>Peut-être, elle craignait de devenir la risée de la ville à cause de son âge à l’instar de Sara.</a:t>
            </a:r>
            <a:endParaRPr lang="en-US" sz="5400" dirty="0" smtClean="0">
              <a:solidFill>
                <a:schemeClr val="tx1"/>
              </a:solidFill>
              <a:latin typeface="Arial Rounded MT Bold" pitchFamily="34" charset="0"/>
            </a:endParaRPr>
          </a:p>
          <a:p>
            <a:pPr lvl="0" algn="just"/>
            <a:r>
              <a:rPr lang="fr-FR" sz="5400" dirty="0" smtClean="0">
                <a:solidFill>
                  <a:srgbClr val="460000"/>
                </a:solidFill>
                <a:latin typeface="Arial Rounded MT Bold" pitchFamily="34" charset="0"/>
              </a:rPr>
              <a:t>Elle </a:t>
            </a:r>
            <a:r>
              <a:rPr lang="fr-FR" sz="5400" dirty="0" smtClean="0">
                <a:solidFill>
                  <a:srgbClr val="460000"/>
                </a:solidFill>
                <a:latin typeface="Arial Rounded MT Bold" pitchFamily="34" charset="0"/>
              </a:rPr>
              <a:t>était très reconnaissante parce que, malgré son âge avancé, elle souffrait encore les maux de sa stérilité</a:t>
            </a:r>
            <a:r>
              <a:rPr lang="fr-FR" sz="5400" dirty="0" smtClean="0">
                <a:solidFill>
                  <a:srgbClr val="460000"/>
                </a:solidFill>
                <a:latin typeface="Arial Rounded MT Bold" pitchFamily="34" charset="0"/>
              </a:rPr>
              <a:t>.</a:t>
            </a:r>
          </a:p>
          <a:p>
            <a:pPr lvl="8" algn="r"/>
            <a:r>
              <a:rPr lang="fr-FR" sz="4200" dirty="0" smtClean="0">
                <a:solidFill>
                  <a:srgbClr val="0033CC"/>
                </a:solidFill>
                <a:latin typeface="Arial Rounded MT Bold" pitchFamily="34" charset="0"/>
              </a:rPr>
              <a:t>AMEN!</a:t>
            </a:r>
            <a:endParaRPr lang="en-US" sz="4200" dirty="0" smtClean="0">
              <a:solidFill>
                <a:srgbClr val="0033CC"/>
              </a:solidFill>
              <a:latin typeface="Arial Rounded MT Bold"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5400" dirty="0" smtClean="0">
                <a:solidFill>
                  <a:schemeClr val="tx1"/>
                </a:solidFill>
                <a:latin typeface="Arial Rounded MT Bold" pitchFamily="34" charset="0"/>
              </a:rPr>
              <a:t>C’est </a:t>
            </a:r>
            <a:r>
              <a:rPr lang="fr-FR" sz="5400" dirty="0" smtClean="0">
                <a:solidFill>
                  <a:schemeClr val="tx1"/>
                </a:solidFill>
                <a:latin typeface="Arial Rounded MT Bold" pitchFamily="34" charset="0"/>
              </a:rPr>
              <a:t>tout pour aujourd’hui !</a:t>
            </a:r>
            <a:endParaRPr lang="en-US" sz="5400" dirty="0" smtClean="0">
              <a:solidFill>
                <a:schemeClr val="tx1"/>
              </a:solidFill>
              <a:latin typeface="Arial Rounded MT Bold" pitchFamily="34" charset="0"/>
            </a:endParaRPr>
          </a:p>
          <a:p>
            <a:pPr algn="just"/>
            <a:r>
              <a:rPr lang="fr-FR" sz="5400" dirty="0" smtClean="0">
                <a:solidFill>
                  <a:srgbClr val="0033CC"/>
                </a:solidFill>
                <a:latin typeface="Arial Rounded MT Bold" pitchFamily="34" charset="0"/>
              </a:rPr>
              <a:t>La semaine prochaine Dieu voulant, on parlera de l’annonce de la naissance de Jésus.</a:t>
            </a:r>
            <a:endParaRPr lang="en-US" sz="5400" dirty="0" smtClean="0">
              <a:solidFill>
                <a:srgbClr val="0033CC"/>
              </a:solidFill>
              <a:latin typeface="Arial Rounded MT Bold" pitchFamily="34" charset="0"/>
            </a:endParaRPr>
          </a:p>
          <a:p>
            <a:pPr>
              <a:buNone/>
            </a:pPr>
            <a:endParaRPr lang="en-US" sz="5400" dirty="0" smtClean="0">
              <a:solidFill>
                <a:schemeClr val="bg1"/>
              </a:solidFill>
              <a:latin typeface="Arial Rounded MT Bold" pitchFamily="34"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smtClean="0">
                <a:solidFill>
                  <a:srgbClr val="C00000"/>
                </a:solidFill>
                <a:latin typeface="Copperplate Gothic Bold" pitchFamily="34" charset="0"/>
              </a:rPr>
              <a:t>Format </a:t>
            </a:r>
            <a:r>
              <a:rPr lang="fr-FR" sz="4800" b="1" dirty="0">
                <a:solidFill>
                  <a:srgbClr val="C00000"/>
                </a:solidFill>
                <a:latin typeface="Copperplate Gothic Bold" pitchFamily="34" charset="0"/>
              </a:rPr>
              <a:t>des rencontres :</a:t>
            </a:r>
            <a:endParaRPr lang="en-US" sz="4800" dirty="0">
              <a:solidFill>
                <a:srgbClr val="C00000"/>
              </a:solidFill>
              <a:latin typeface="Copperplate Gothic Bold" pitchFamily="34" charset="0"/>
            </a:endParaRPr>
          </a:p>
          <a:p>
            <a:pPr algn="just"/>
            <a:r>
              <a:rPr lang="fr-FR" sz="4800" dirty="0"/>
              <a:t>Chaque vendredi de </a:t>
            </a:r>
            <a:r>
              <a:rPr lang="fr-FR" sz="4800" dirty="0">
                <a:solidFill>
                  <a:srgbClr val="C00000"/>
                </a:solidFill>
              </a:rPr>
              <a:t>7 :30 a 9 :00 PM </a:t>
            </a:r>
            <a:endParaRPr lang="fr-FR" sz="4800" dirty="0" smtClean="0">
              <a:solidFill>
                <a:srgbClr val="C00000"/>
              </a:solidFill>
            </a:endParaRPr>
          </a:p>
          <a:p>
            <a:pPr algn="just"/>
            <a:r>
              <a:rPr lang="en-US" sz="3600" b="1" dirty="0" smtClean="0">
                <a:solidFill>
                  <a:srgbClr val="002060"/>
                </a:solidFill>
              </a:rPr>
              <a:t>YouTube Presentation </a:t>
            </a:r>
            <a:r>
              <a:rPr lang="en-US" sz="3600" b="1" dirty="0" smtClean="0">
                <a:solidFill>
                  <a:srgbClr val="002060"/>
                </a:solidFill>
              </a:rPr>
              <a:t>7:30-8:30pm</a:t>
            </a:r>
            <a:endParaRPr lang="en-US" sz="3600" b="1" dirty="0" smtClean="0">
              <a:solidFill>
                <a:srgbClr val="002060"/>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marL="346075" lvl="1" indent="-290513"/>
            <a:r>
              <a:rPr lang="en-US" b="1" dirty="0" smtClean="0"/>
              <a:t>(</a:t>
            </a:r>
            <a:r>
              <a:rPr lang="en-US" b="1" dirty="0" smtClean="0"/>
              <a:t>Mon, Wed) 7:30-9:30PM     PRAYER MEETING LINE # </a:t>
            </a:r>
            <a:r>
              <a:rPr lang="en-US" b="1" u="sng" dirty="0" smtClean="0">
                <a:solidFill>
                  <a:srgbClr val="0000CC"/>
                </a:solidFill>
              </a:rPr>
              <a:t>(774) 217 6502</a:t>
            </a:r>
          </a:p>
          <a:p>
            <a:pPr marL="290513" lvl="1" indent="-290513"/>
            <a:r>
              <a:rPr lang="en-US" b="1" dirty="0" smtClean="0">
                <a:solidFill>
                  <a:srgbClr val="003300"/>
                </a:solidFill>
              </a:rPr>
              <a:t>FRIDAY</a:t>
            </a:r>
            <a:r>
              <a:rPr lang="en-US" b="1" dirty="0" smtClean="0"/>
              <a:t>: 7:30-9:00pm-----Bible Study (</a:t>
            </a:r>
            <a:r>
              <a:rPr lang="en-US" b="1" dirty="0" smtClean="0">
                <a:solidFill>
                  <a:srgbClr val="002060"/>
                </a:solidFill>
              </a:rPr>
              <a:t>YOU TUBE</a:t>
            </a:r>
            <a:r>
              <a:rPr lang="en-US" b="1" dirty="0" smtClean="0"/>
              <a:t>)</a:t>
            </a:r>
            <a:endParaRPr lang="en-US" b="1" dirty="0" smtClean="0">
              <a:solidFill>
                <a:srgbClr val="003300"/>
              </a:solidFill>
            </a:endParaRPr>
          </a:p>
          <a:p>
            <a:pPr algn="ctr"/>
            <a:r>
              <a:rPr lang="en-US" sz="2400" b="1" dirty="0" smtClean="0">
                <a:solidFill>
                  <a:srgbClr val="C00000"/>
                </a:solidFill>
              </a:rPr>
              <a:t>SATURDAY IN CHURCH</a:t>
            </a:r>
          </a:p>
          <a:p>
            <a:pPr lvl="1">
              <a:buNone/>
            </a:pPr>
            <a:r>
              <a:rPr lang="en-US" b="1" dirty="0" smtClean="0">
                <a:solidFill>
                  <a:srgbClr val="0000CC"/>
                </a:solidFill>
              </a:rPr>
              <a:t>1:30—3:00 PM </a:t>
            </a:r>
            <a:r>
              <a:rPr lang="en-US" b="1" dirty="0" smtClean="0">
                <a:solidFill>
                  <a:srgbClr val="C00000"/>
                </a:solidFill>
              </a:rPr>
              <a:t>CTRC  YOUTH MINISTRY</a:t>
            </a:r>
          </a:p>
          <a:p>
            <a:pPr lvl="1">
              <a:buNone/>
            </a:pPr>
            <a:r>
              <a:rPr lang="en-US" b="1" dirty="0" smtClean="0">
                <a:solidFill>
                  <a:srgbClr val="0000CC"/>
                </a:solidFill>
              </a:rPr>
              <a:t>3:00—4:30PM </a:t>
            </a:r>
            <a:r>
              <a:rPr lang="en-US" b="1" dirty="0" smtClean="0">
                <a:solidFill>
                  <a:srgbClr val="C00000"/>
                </a:solidFill>
              </a:rPr>
              <a:t>CTRC  CHILDREN MINISTRY</a:t>
            </a:r>
          </a:p>
          <a:p>
            <a:pPr lvl="1">
              <a:buNone/>
            </a:pPr>
            <a:r>
              <a:rPr lang="en-US" b="1" dirty="0" smtClean="0">
                <a:solidFill>
                  <a:srgbClr val="0000CC"/>
                </a:solidFill>
              </a:rPr>
              <a:t>7:00—9:PM </a:t>
            </a:r>
            <a:r>
              <a:rPr lang="en-US" b="1" dirty="0" smtClean="0">
                <a:solidFill>
                  <a:srgbClr val="C00000"/>
                </a:solidFill>
              </a:rPr>
              <a:t>CTRC  WOMEN MINISTRY</a:t>
            </a:r>
            <a:r>
              <a:rPr lang="en-US" b="1" dirty="0" smtClean="0"/>
              <a:t> LINE # </a:t>
            </a:r>
            <a:r>
              <a:rPr lang="en-US" b="1" u="sng" dirty="0" smtClean="0">
                <a:solidFill>
                  <a:srgbClr val="0000CC"/>
                </a:solidFill>
              </a:rPr>
              <a:t>(774) 217 6502</a:t>
            </a:r>
          </a:p>
          <a:p>
            <a:pPr lvl="1" algn="ctr">
              <a:buNone/>
            </a:pPr>
            <a:r>
              <a:rPr lang="en-US" b="1" dirty="0" smtClean="0">
                <a:solidFill>
                  <a:srgbClr val="0000CC"/>
                </a:solidFill>
              </a:rPr>
              <a:t>SUNDAY</a:t>
            </a:r>
          </a:p>
          <a:p>
            <a:pPr lvl="1">
              <a:buNone/>
            </a:pPr>
            <a:r>
              <a:rPr lang="en-US" b="1" dirty="0" smtClean="0">
                <a:solidFill>
                  <a:srgbClr val="0000CC"/>
                </a:solidFill>
              </a:rPr>
              <a:t>9:00—11:00AM </a:t>
            </a:r>
            <a:r>
              <a:rPr lang="en-US" b="1" dirty="0" smtClean="0">
                <a:solidFill>
                  <a:srgbClr val="C00000"/>
                </a:solidFill>
              </a:rPr>
              <a:t> (MORNING WORSHIP)</a:t>
            </a:r>
          </a:p>
          <a:p>
            <a:pPr lvl="1">
              <a:buNone/>
            </a:pPr>
            <a:r>
              <a:rPr lang="en-US" b="1" dirty="0" smtClean="0">
                <a:solidFill>
                  <a:srgbClr val="0000CC"/>
                </a:solidFill>
              </a:rPr>
              <a:t>12:00PM -2:00PM</a:t>
            </a:r>
            <a:r>
              <a:rPr lang="en-US" b="1" dirty="0" smtClean="0">
                <a:solidFill>
                  <a:srgbClr val="C00000"/>
                </a:solidFill>
              </a:rPr>
              <a:t> (CTRC ENGLISH WORSHIP)</a:t>
            </a:r>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ctr">
              <a:buNone/>
            </a:pPr>
            <a:r>
              <a:rPr lang="fr-FR" sz="4800" b="1" u="sng" dirty="0" smtClean="0">
                <a:solidFill>
                  <a:srgbClr val="0033CC"/>
                </a:solidFill>
              </a:rPr>
              <a:t>FLASH! </a:t>
            </a:r>
            <a:r>
              <a:rPr lang="fr-FR" sz="4800" b="1" u="sng" dirty="0" smtClean="0">
                <a:solidFill>
                  <a:srgbClr val="FF3300"/>
                </a:solidFill>
              </a:rPr>
              <a:t>FLASH! </a:t>
            </a:r>
            <a:r>
              <a:rPr lang="fr-FR" sz="4800" b="1" u="sng" dirty="0" smtClean="0">
                <a:solidFill>
                  <a:srgbClr val="0033CC"/>
                </a:solidFill>
              </a:rPr>
              <a:t>FLASH!</a:t>
            </a:r>
          </a:p>
          <a:p>
            <a:pPr algn="ctr">
              <a:buNone/>
            </a:pPr>
            <a:r>
              <a:rPr lang="fr-FR" sz="4000" b="1" dirty="0" smtClean="0">
                <a:solidFill>
                  <a:srgbClr val="0033CC"/>
                </a:solidFill>
              </a:rPr>
              <a:t>SUNDAY SERVICES</a:t>
            </a:r>
          </a:p>
          <a:p>
            <a:pPr algn="ctr">
              <a:buNone/>
            </a:pPr>
            <a:r>
              <a:rPr lang="fr-FR" sz="4000" b="1" dirty="0" smtClean="0">
                <a:solidFill>
                  <a:srgbClr val="460000"/>
                </a:solidFill>
              </a:rPr>
              <a:t>AM CREOLE FRENCH SERVICE 9-11 AM</a:t>
            </a:r>
          </a:p>
          <a:p>
            <a:pPr algn="ctr">
              <a:buNone/>
            </a:pPr>
            <a:r>
              <a:rPr lang="fr-FR" sz="4000" b="1" dirty="0" smtClean="0">
                <a:solidFill>
                  <a:srgbClr val="FF0000"/>
                </a:solidFill>
              </a:rPr>
              <a:t>SECOND ENGLISH WORSHIP SERVICE </a:t>
            </a:r>
          </a:p>
          <a:p>
            <a:pPr algn="ctr">
              <a:buNone/>
            </a:pPr>
            <a:r>
              <a:rPr lang="fr-FR" sz="4000" b="1" dirty="0" smtClean="0">
                <a:solidFill>
                  <a:srgbClr val="FF0000"/>
                </a:solidFill>
              </a:rPr>
              <a:t>12:00PM TO 2:00PM</a:t>
            </a:r>
          </a:p>
          <a:p>
            <a:pPr algn="ctr">
              <a:buNone/>
            </a:pPr>
            <a:r>
              <a:rPr lang="fr-FR" sz="4000" b="1" dirty="0" smtClean="0">
                <a:solidFill>
                  <a:srgbClr val="460000"/>
                </a:solidFill>
              </a:rPr>
              <a:t>15 CARY ST, BROCKTON MASS 02302</a:t>
            </a:r>
          </a:p>
          <a:p>
            <a:pPr algn="ctr">
              <a:buNone/>
            </a:pPr>
            <a:r>
              <a:rPr lang="fr-FR" sz="4000" b="1" dirty="0" smtClean="0">
                <a:solidFill>
                  <a:srgbClr val="460000"/>
                </a:solidFill>
              </a:rPr>
              <a:t>TEL: 857-318-3307</a:t>
            </a:r>
          </a:p>
          <a:p>
            <a:r>
              <a:rPr lang="fr-FR" sz="5400" dirty="0" smtClean="0"/>
              <a:t>PRIÈRE FINALE</a:t>
            </a:r>
          </a:p>
          <a:p>
            <a:r>
              <a:rPr lang="fr-FR" sz="5400" dirty="0" smtClean="0"/>
              <a:t>BENEDICTION</a:t>
            </a:r>
            <a:endParaRPr lang="en-US" sz="5400" dirty="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36636</TotalTime>
  <Words>2386</Words>
  <Application>Microsoft Office PowerPoint</Application>
  <PresentationFormat>On-screen Show (4:3)</PresentationFormat>
  <Paragraphs>171</Paragraphs>
  <Slides>53</Slides>
  <Notes>2</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Office Theme</vt:lpstr>
      <vt:lpstr>CHRIST THE ROCK CONGREGATION PRÉSENTE ÉTUDIONS LA BIBLE 61ÈME SESSION  ORATEUR: PASTEUR MARC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330</cp:revision>
  <dcterms:created xsi:type="dcterms:W3CDTF">2022-04-13T13:36:19Z</dcterms:created>
  <dcterms:modified xsi:type="dcterms:W3CDTF">2024-01-17T16:38:33Z</dcterms:modified>
</cp:coreProperties>
</file>