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81" r:id="rId3"/>
    <p:sldId id="334" r:id="rId4"/>
    <p:sldId id="344" r:id="rId5"/>
    <p:sldId id="342" r:id="rId6"/>
    <p:sldId id="335" r:id="rId7"/>
    <p:sldId id="345" r:id="rId8"/>
    <p:sldId id="346" r:id="rId9"/>
    <p:sldId id="347" r:id="rId10"/>
    <p:sldId id="405" r:id="rId11"/>
    <p:sldId id="348" r:id="rId12"/>
    <p:sldId id="340" r:id="rId13"/>
    <p:sldId id="387" r:id="rId14"/>
    <p:sldId id="388" r:id="rId15"/>
    <p:sldId id="389" r:id="rId16"/>
    <p:sldId id="390" r:id="rId17"/>
    <p:sldId id="396" r:id="rId18"/>
    <p:sldId id="397" r:id="rId19"/>
    <p:sldId id="398" r:id="rId20"/>
    <p:sldId id="399" r:id="rId21"/>
    <p:sldId id="401" r:id="rId22"/>
    <p:sldId id="403" r:id="rId23"/>
    <p:sldId id="400" r:id="rId24"/>
    <p:sldId id="404" r:id="rId25"/>
    <p:sldId id="341" r:id="rId26"/>
    <p:sldId id="391" r:id="rId27"/>
    <p:sldId id="392" r:id="rId28"/>
    <p:sldId id="393" r:id="rId29"/>
    <p:sldId id="394" r:id="rId30"/>
    <p:sldId id="39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26" autoAdjust="0"/>
  </p:normalViewPr>
  <p:slideViewPr>
    <p:cSldViewPr>
      <p:cViewPr varScale="1">
        <p:scale>
          <a:sx n="64" d="100"/>
          <a:sy n="64" d="100"/>
        </p:scale>
        <p:origin x="-1260" y="-96"/>
      </p:cViewPr>
      <p:guideLst>
        <p:guide orient="horz" pos="2160"/>
        <p:guide pos="2880"/>
      </p:guideLst>
    </p:cSldViewPr>
  </p:slideViewPr>
  <p:outlineViewPr>
    <p:cViewPr>
      <p:scale>
        <a:sx n="33" d="100"/>
        <a:sy n="33" d="100"/>
      </p:scale>
      <p:origin x="48" y="1815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88D811-534E-46DC-895E-94F1D8EE8B56}" type="datetimeFigureOut">
              <a:rPr lang="en-US" smtClean="0"/>
              <a:pPr/>
              <a:t>1/19/2024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8E0AB8-8F2E-47F5-A215-35053825AE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F178B1-B40F-4CDA-9C0C-6979941DAE8E}"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F178B1-B40F-4CDA-9C0C-6979941DAE8E}"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F178B1-B40F-4CDA-9C0C-6979941DAE8E}"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F178B1-B40F-4CDA-9C0C-6979941DAE8E}"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178B1-B40F-4CDA-9C0C-6979941DAE8E}"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F178B1-B40F-4CDA-9C0C-6979941DAE8E}"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F178B1-B40F-4CDA-9C0C-6979941DAE8E}"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66AAC-50C9-4A95-90F4-6E51775620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F178B1-B40F-4CDA-9C0C-6979941DAE8E}"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566AAC-50C9-4A95-90F4-6E51775620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p:spPr>
        <p:txBody>
          <a:bodyPr>
            <a:normAutofit fontScale="90000"/>
          </a:bodyPr>
          <a:lstStyle/>
          <a:p>
            <a:r>
              <a:rPr lang="en-US" b="1" dirty="0">
                <a:solidFill>
                  <a:srgbClr val="C000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JANUARY </a:t>
            </a:r>
            <a:r>
              <a:rPr lang="en-US" b="1" dirty="0" smtClean="0">
                <a:solidFill>
                  <a:srgbClr val="002060"/>
                </a:solidFill>
              </a:rPr>
              <a:t>21</a:t>
            </a:r>
            <a:r>
              <a:rPr lang="en-US" b="1" baseline="30000" dirty="0" smtClean="0">
                <a:solidFill>
                  <a:srgbClr val="002060"/>
                </a:solidFill>
              </a:rPr>
              <a:t>st</a:t>
            </a:r>
            <a:r>
              <a:rPr lang="en-US" b="1" dirty="0" smtClean="0">
                <a:solidFill>
                  <a:srgbClr val="002060"/>
                </a:solidFill>
              </a:rPr>
              <a:t> </a:t>
            </a:r>
            <a:r>
              <a:rPr lang="en-US" b="1" dirty="0" smtClean="0">
                <a:solidFill>
                  <a:srgbClr val="002060"/>
                </a:solidFill>
              </a:rPr>
              <a:t> 2024 </a:t>
            </a:r>
            <a:r>
              <a:rPr lang="en-US" b="1" dirty="0"/>
              <a:t/>
            </a:r>
            <a:br>
              <a:rPr lang="en-US" b="1" dirty="0"/>
            </a:br>
            <a:r>
              <a:rPr lang="en-US" b="1" dirty="0">
                <a:solidFill>
                  <a:srgbClr val="C00000"/>
                </a:solidFill>
              </a:rPr>
              <a:t>Sermon by Pastor </a:t>
            </a:r>
            <a:r>
              <a:rPr lang="en-US" b="1" dirty="0" smtClean="0">
                <a:solidFill>
                  <a:srgbClr val="C00000"/>
                </a:solidFill>
              </a:rPr>
              <a:t>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chemeClr val="accent6">
              <a:lumMod val="60000"/>
              <a:lumOff val="40000"/>
            </a:schemeClr>
          </a:solidFill>
        </p:spPr>
        <p:txBody>
          <a:bodyPr>
            <a:normAutofit fontScale="92500"/>
          </a:bodyPr>
          <a:lstStyle/>
          <a:p>
            <a:r>
              <a:rPr lang="fr-FR" sz="4800" dirty="0" smtClean="0">
                <a:solidFill>
                  <a:srgbClr val="0000FF"/>
                </a:solidFill>
                <a:latin typeface="Arial Rounded MT Bold" pitchFamily="34" charset="0"/>
              </a:rPr>
              <a:t>EFFORÇONS-NOUS A MINTENIR L’UNITÉ AU SEIN DU CORPS DE CHRIST.</a:t>
            </a:r>
          </a:p>
          <a:p>
            <a:pPr algn="just"/>
            <a:r>
              <a:rPr lang="fr-FR" sz="3900" dirty="0" smtClean="0">
                <a:solidFill>
                  <a:schemeClr val="tx1"/>
                </a:solidFill>
                <a:latin typeface="Arial Rounded MT Bold" pitchFamily="34" charset="0"/>
              </a:rPr>
              <a:t>« Vous </a:t>
            </a:r>
            <a:r>
              <a:rPr lang="fr-FR" sz="3900" dirty="0" smtClean="0">
                <a:solidFill>
                  <a:schemeClr val="tx1"/>
                </a:solidFill>
                <a:latin typeface="Arial Rounded MT Bold" pitchFamily="34" charset="0"/>
              </a:rPr>
              <a:t>efforçant de conserver l'unité de l'esprit par le lien de la paix</a:t>
            </a:r>
            <a:r>
              <a:rPr lang="fr-FR" sz="3900" dirty="0" smtClean="0">
                <a:solidFill>
                  <a:schemeClr val="tx1"/>
                </a:solidFill>
                <a:latin typeface="Arial Rounded MT Bold" pitchFamily="34" charset="0"/>
              </a:rPr>
              <a:t>. » </a:t>
            </a:r>
            <a:r>
              <a:rPr lang="fr-FR" sz="3900" dirty="0" err="1" smtClean="0">
                <a:solidFill>
                  <a:srgbClr val="0000FF"/>
                </a:solidFill>
                <a:latin typeface="Arial Rounded MT Bold" pitchFamily="34" charset="0"/>
              </a:rPr>
              <a:t>Eph</a:t>
            </a:r>
            <a:r>
              <a:rPr lang="fr-FR" sz="3900" dirty="0" smtClean="0">
                <a:solidFill>
                  <a:srgbClr val="0000FF"/>
                </a:solidFill>
                <a:latin typeface="Arial Rounded MT Bold" pitchFamily="34" charset="0"/>
              </a:rPr>
              <a:t> 4:3</a:t>
            </a:r>
            <a:r>
              <a:rPr lang="fr-FR" sz="3900" dirty="0" smtClean="0">
                <a:solidFill>
                  <a:schemeClr val="tx1"/>
                </a:solidFill>
                <a:latin typeface="Arial Rounded MT Bold" pitchFamily="34" charset="0"/>
              </a:rPr>
              <a:t>  </a:t>
            </a:r>
            <a:endParaRPr lang="fr-FR" sz="3900" b="1" dirty="0" smtClean="0">
              <a:solidFill>
                <a:schemeClr val="bg1"/>
              </a:solidFill>
              <a:latin typeface="Arial Rounded MT Bold" pitchFamily="34" charset="0"/>
            </a:endParaRPr>
          </a:p>
          <a:p>
            <a:pPr algn="r"/>
            <a:r>
              <a:rPr lang="fr-FR" sz="4800" b="1" dirty="0" smtClean="0">
                <a:solidFill>
                  <a:srgbClr val="FF0000"/>
                </a:solidFill>
              </a:rPr>
              <a:t>Sermon #4</a:t>
            </a:r>
            <a:endParaRPr lang="en-US" sz="48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fontScale="92500" lnSpcReduction="20000"/>
          </a:bodyPr>
          <a:lstStyle/>
          <a:p>
            <a:pPr marL="857250" indent="-857250" algn="just">
              <a:buFont typeface="+mj-lt"/>
              <a:buAutoNum type="romanUcPeriod"/>
            </a:pPr>
            <a:r>
              <a:rPr lang="fr-FR" sz="4000" b="1" dirty="0" smtClean="0"/>
              <a:t>L’UNITÉ DES SAINTS SON MANDAT ET SA FRAGLITÉ </a:t>
            </a:r>
            <a:endParaRPr lang="en-US" sz="4000" dirty="0" smtClean="0"/>
          </a:p>
          <a:p>
            <a:pPr marL="857250" indent="-857250" algn="just">
              <a:buFont typeface="+mj-lt"/>
              <a:buAutoNum type="romanUcPeriod"/>
            </a:pPr>
            <a:r>
              <a:rPr lang="fr-FR" sz="4000" b="1" dirty="0" smtClean="0">
                <a:solidFill>
                  <a:srgbClr val="0000FF"/>
                </a:solidFill>
              </a:rPr>
              <a:t>LES MENACES DE L’UNITÉ DES SAINTS</a:t>
            </a:r>
          </a:p>
          <a:p>
            <a:pPr marL="857250" indent="-857250" algn="just">
              <a:buFont typeface="+mj-lt"/>
              <a:buAutoNum type="romanUcPeriod"/>
            </a:pPr>
            <a:r>
              <a:rPr lang="fr-FR" sz="4000" b="1" dirty="0" smtClean="0">
                <a:solidFill>
                  <a:srgbClr val="0000FF"/>
                </a:solidFill>
              </a:rPr>
              <a:t>L’UNITE DANS LA DIVERSITE</a:t>
            </a:r>
            <a:endParaRPr lang="en-US" sz="4000" dirty="0" smtClean="0">
              <a:solidFill>
                <a:srgbClr val="0000FF"/>
              </a:solidFill>
            </a:endParaRPr>
          </a:p>
          <a:p>
            <a:pPr marL="857250" indent="-857250" algn="just">
              <a:buFont typeface="+mj-lt"/>
              <a:buAutoNum type="romanUcPeriod"/>
            </a:pPr>
            <a:r>
              <a:rPr lang="fr-FR" sz="4000" b="1" dirty="0" smtClean="0"/>
              <a:t>UNITÉ DES SAINTS ET NON CONFORMITÉ AVEC LES IMPIES QUI SE DISENT CHRÉTIENS</a:t>
            </a:r>
            <a:r>
              <a:rPr lang="fr-FR" sz="4000" dirty="0" smtClean="0"/>
              <a:t> </a:t>
            </a:r>
            <a:endParaRPr lang="en-US" sz="4000" dirty="0" smtClean="0"/>
          </a:p>
          <a:p>
            <a:pPr>
              <a:buNone/>
            </a:pPr>
            <a:r>
              <a:rPr lang="fr-FR" sz="4000" dirty="0" smtClean="0"/>
              <a:t> </a:t>
            </a:r>
            <a:endParaRPr lang="en-US" sz="4000" dirty="0" smtClean="0"/>
          </a:p>
          <a:p>
            <a:r>
              <a:rPr lang="fr-FR" sz="4000" b="1" dirty="0" smtClean="0"/>
              <a:t>LECTURE </a:t>
            </a:r>
            <a:r>
              <a:rPr lang="fr-FR" sz="4000" dirty="0" smtClean="0"/>
              <a:t>: </a:t>
            </a:r>
          </a:p>
          <a:p>
            <a:pPr lvl="3"/>
            <a:r>
              <a:rPr lang="fr-FR" sz="4400" b="1" dirty="0" smtClean="0">
                <a:solidFill>
                  <a:srgbClr val="FF0000"/>
                </a:solidFill>
              </a:rPr>
              <a:t>EPHESIENS 4 : 1-6 ; </a:t>
            </a:r>
          </a:p>
          <a:p>
            <a:pPr lvl="3"/>
            <a:r>
              <a:rPr lang="fr-FR" sz="4400" b="1" dirty="0" smtClean="0">
                <a:solidFill>
                  <a:srgbClr val="FF0000"/>
                </a:solidFill>
              </a:rPr>
              <a:t>GALATES 3 :28, </a:t>
            </a:r>
          </a:p>
          <a:p>
            <a:pPr lvl="3"/>
            <a:r>
              <a:rPr lang="fr-FR" sz="4400" b="1" dirty="0" smtClean="0">
                <a:solidFill>
                  <a:srgbClr val="FF0000"/>
                </a:solidFill>
              </a:rPr>
              <a:t>1 CORINTHIENS 12 :13</a:t>
            </a:r>
            <a:endParaRPr lang="en-US" sz="4400"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a:bodyPr>
          <a:lstStyle/>
          <a:p>
            <a:pPr algn="ctr">
              <a:buNone/>
            </a:pPr>
            <a:r>
              <a:rPr lang="fr-FR" sz="4000" b="1" dirty="0" smtClean="0">
                <a:solidFill>
                  <a:srgbClr val="0000FF"/>
                </a:solidFill>
                <a:latin typeface="Arial Rounded MT Bold" pitchFamily="34" charset="0"/>
              </a:rPr>
              <a:t>LECTURE </a:t>
            </a:r>
            <a:r>
              <a:rPr lang="fr-FR" sz="4000" dirty="0" smtClean="0">
                <a:solidFill>
                  <a:srgbClr val="0000FF"/>
                </a:solidFill>
                <a:latin typeface="Arial Rounded MT Bold" pitchFamily="34" charset="0"/>
              </a:rPr>
              <a:t>: </a:t>
            </a:r>
            <a:r>
              <a:rPr lang="fr-FR" sz="4000" b="1" dirty="0" smtClean="0">
                <a:solidFill>
                  <a:srgbClr val="0000FF"/>
                </a:solidFill>
                <a:latin typeface="Arial Rounded MT Bold" pitchFamily="34" charset="0"/>
              </a:rPr>
              <a:t>EPHESIENS 4 : 1-6 </a:t>
            </a:r>
            <a:endParaRPr lang="en-US" sz="4000" dirty="0" smtClean="0">
              <a:solidFill>
                <a:srgbClr val="0000FF"/>
              </a:solidFill>
              <a:latin typeface="Arial Rounded MT Bold" pitchFamily="34" charset="0"/>
            </a:endParaRPr>
          </a:p>
          <a:p>
            <a:pPr algn="just"/>
            <a:r>
              <a:rPr lang="fr-FR" sz="4000" b="1" dirty="0" err="1" smtClean="0">
                <a:latin typeface="Arial Rounded MT Bold" pitchFamily="34" charset="0"/>
              </a:rPr>
              <a:t>Eph</a:t>
            </a:r>
            <a:r>
              <a:rPr lang="fr-FR" sz="4000" b="1" dirty="0" smtClean="0">
                <a:latin typeface="Arial Rounded MT Bold" pitchFamily="34" charset="0"/>
              </a:rPr>
              <a:t> 4:1</a:t>
            </a:r>
            <a:r>
              <a:rPr lang="fr-FR" sz="4000" dirty="0" smtClean="0">
                <a:latin typeface="Arial Rounded MT Bold" pitchFamily="34" charset="0"/>
              </a:rPr>
              <a:t> ¶ Je vous exhorte donc, moi, le prisonnier dans le Seigneur, à marcher d'une manière digne de la vocation qui vous a été adressée,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 ¶ en toute humilité et douceur, avec patience, vous supportant les uns les autres avec charité,</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3 vous efforçant de conserver l'unité de l'esprit par le lien de la paix.</a:t>
            </a:r>
            <a:endParaRPr lang="en-US" sz="40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smtClean="0">
                <a:latin typeface="Arial Rounded MT Bold" pitchFamily="34" charset="0"/>
              </a:rPr>
              <a:t>4 Il y a un seul corps et un seul Esprit, comme aussi vous avez été appelés à une seule espérance par votre vocation;</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5 il y a un seul Seigneur, une seule foi, un seul baptême,</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6 un seul Dieu et Père de tous, qui est au-dessus de tous, et parmi tous, et en tous.</a:t>
            </a: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buNone/>
            </a:pPr>
            <a:r>
              <a:rPr lang="fr-FR" sz="4000" b="1" dirty="0" smtClean="0">
                <a:solidFill>
                  <a:srgbClr val="0000FF"/>
                </a:solidFill>
                <a:latin typeface="Arial Rounded MT Bold" pitchFamily="34" charset="0"/>
              </a:rPr>
              <a:t>GALATES 3 :28, </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Il n'y a plus ni Juif ni Grec, il n'y a plus ni esclave ni libre, il n'y a plus ni homme ni femme; car tous vous êtes un en Jésus-Christ.</a:t>
            </a:r>
            <a:endParaRPr lang="en-US" sz="4000" dirty="0" smtClean="0">
              <a:latin typeface="Arial Rounded MT Bold" pitchFamily="34" charset="0"/>
            </a:endParaRPr>
          </a:p>
          <a:p>
            <a:pPr algn="just">
              <a:buNone/>
            </a:pPr>
            <a:r>
              <a:rPr lang="fr-FR" sz="4000" b="1" dirty="0" smtClean="0">
                <a:solidFill>
                  <a:srgbClr val="0000FF"/>
                </a:solidFill>
                <a:latin typeface="Arial Rounded MT Bold" pitchFamily="34" charset="0"/>
              </a:rPr>
              <a:t>CORINTHIENS 12 :13</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Nous avons tous, en effet, été baptisés dans un seul Esprit, pour former un seul corps, soit Juifs, soit Grecs, soit esclaves, soit libres, et nous avons tous été abreuvés d'un seul Esprit</a:t>
            </a:r>
            <a:r>
              <a:rPr lang="fr-FR" sz="4000" dirty="0" smtClean="0">
                <a:latin typeface="Arial Rounded MT Bold" pitchFamily="34" charset="0"/>
              </a:rPr>
              <a:t>.</a:t>
            </a:r>
          </a:p>
          <a:p>
            <a:pPr algn="just">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000" b="1"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Ephésiens 4:3 </a:t>
            </a:r>
            <a:r>
              <a:rPr lang="fr-FR" sz="4000" dirty="0" smtClean="0">
                <a:latin typeface="Arial Rounded MT Bold" pitchFamily="34" charset="0"/>
              </a:rPr>
              <a:t>vous efforçant de conserver l'unité de l'esprit par le lien de la paix. </a:t>
            </a:r>
            <a:endParaRPr lang="fr-FR" sz="4000" dirty="0" smtClean="0">
              <a:latin typeface="Arial Rounded MT Bold" pitchFamily="34" charset="0"/>
            </a:endParaRPr>
          </a:p>
          <a:p>
            <a:pPr lvl="0" algn="just"/>
            <a:r>
              <a:rPr lang="fr-FR" sz="4000" dirty="0" smtClean="0">
                <a:solidFill>
                  <a:srgbClr val="FF0000"/>
                </a:solidFill>
                <a:latin typeface="Arial Rounded MT Bold" pitchFamily="34" charset="0"/>
              </a:rPr>
              <a:t>Ephésiens </a:t>
            </a:r>
            <a:r>
              <a:rPr lang="fr-FR" sz="4000" dirty="0" smtClean="0">
                <a:solidFill>
                  <a:srgbClr val="FF0000"/>
                </a:solidFill>
                <a:latin typeface="Arial Rounded MT Bold" pitchFamily="34" charset="0"/>
              </a:rPr>
              <a:t>4:3  nous lance un défi et même une supplication.</a:t>
            </a:r>
          </a:p>
          <a:p>
            <a:pPr lvl="0" algn="just"/>
            <a:r>
              <a:rPr lang="fr-FR" sz="4000" dirty="0" smtClean="0">
                <a:solidFill>
                  <a:srgbClr val="002060"/>
                </a:solidFill>
                <a:latin typeface="Arial Rounded MT Bold" pitchFamily="34" charset="0"/>
              </a:rPr>
              <a:t>Le verbe efforcer nous fait penser à violence et tâtonnement.</a:t>
            </a:r>
          </a:p>
          <a:p>
            <a:pPr lvl="0" algn="just"/>
            <a:r>
              <a:rPr lang="fr-FR" sz="4000" dirty="0" smtClean="0">
                <a:solidFill>
                  <a:srgbClr val="FF0000"/>
                </a:solidFill>
                <a:latin typeface="Arial Rounded MT Bold" pitchFamily="34" charset="0"/>
              </a:rPr>
              <a:t>Efforcer c’est affronter ou surmonter une obstacle.  </a:t>
            </a:r>
            <a:endParaRPr lang="en-US" sz="40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002060"/>
                </a:solidFill>
                <a:latin typeface="Arial Rounded MT Bold" pitchFamily="34" charset="0"/>
              </a:rPr>
              <a:t>L’unité dans le corps de Christ sera toujours combattu</a:t>
            </a:r>
            <a:r>
              <a:rPr lang="fr-FR" sz="4000" dirty="0" smtClean="0">
                <a:solidFill>
                  <a:srgbClr val="002060"/>
                </a:solidFill>
                <a:latin typeface="Arial Rounded MT Bold" pitchFamily="34" charset="0"/>
              </a:rPr>
              <a:t>e par le diable.</a:t>
            </a:r>
            <a:endParaRPr lang="fr-FR"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L’unité fait la force comme dit le proverbe haïtien.</a:t>
            </a:r>
          </a:p>
          <a:p>
            <a:pPr lvl="0" algn="just"/>
            <a:r>
              <a:rPr lang="fr-FR" sz="4000" dirty="0" smtClean="0">
                <a:solidFill>
                  <a:srgbClr val="0000FF"/>
                </a:solidFill>
                <a:latin typeface="Arial Rounded MT Bold" pitchFamily="34" charset="0"/>
              </a:rPr>
              <a:t>JEAN 17:20-21 </a:t>
            </a:r>
          </a:p>
          <a:p>
            <a:pPr lvl="0" algn="just"/>
            <a:r>
              <a:rPr lang="fr-FR" sz="4000" dirty="0" smtClean="0">
                <a:solidFill>
                  <a:srgbClr val="002060"/>
                </a:solidFill>
                <a:latin typeface="Arial Rounded MT Bold" pitchFamily="34" charset="0"/>
              </a:rPr>
              <a:t>20 ¶ </a:t>
            </a:r>
            <a:r>
              <a:rPr lang="fr-FR" sz="4000" dirty="0" smtClean="0">
                <a:solidFill>
                  <a:srgbClr val="002060"/>
                </a:solidFill>
                <a:latin typeface="Arial Rounded MT Bold" pitchFamily="34" charset="0"/>
              </a:rPr>
              <a:t>Ce n'est pas pour eux seulement que je prie, mais encore pour ceux qui croiront en moi par leur parole,</a:t>
            </a:r>
          </a:p>
          <a:p>
            <a:pPr lvl="0" algn="just"/>
            <a:endParaRPr lang="en-US" sz="4000" dirty="0" smtClean="0">
              <a:solidFill>
                <a:srgbClr val="00206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FF0000"/>
                </a:solidFill>
                <a:latin typeface="Arial Rounded MT Bold" pitchFamily="34" charset="0"/>
              </a:rPr>
              <a:t> 21 afin que tous soient un, comme toi, Père, tu es en moi, et comme je suis en toi, afin qu'eux aussi soient un en nous, pour que le monde croie que tu m'as envoyé.</a:t>
            </a:r>
          </a:p>
          <a:p>
            <a:pPr algn="just"/>
            <a:r>
              <a:rPr lang="fr-FR" sz="4000" dirty="0" err="1" smtClean="0">
                <a:solidFill>
                  <a:srgbClr val="002060"/>
                </a:solidFill>
                <a:latin typeface="Arial Rounded MT Bold" pitchFamily="34" charset="0"/>
              </a:rPr>
              <a:t>Ro</a:t>
            </a:r>
            <a:r>
              <a:rPr lang="fr-FR" sz="4000" dirty="0" smtClean="0">
                <a:solidFill>
                  <a:srgbClr val="002060"/>
                </a:solidFill>
                <a:latin typeface="Arial Rounded MT Bold" pitchFamily="34" charset="0"/>
              </a:rPr>
              <a:t> </a:t>
            </a:r>
            <a:r>
              <a:rPr lang="fr-FR" sz="4000" dirty="0" smtClean="0">
                <a:solidFill>
                  <a:srgbClr val="002060"/>
                </a:solidFill>
                <a:latin typeface="Arial Rounded MT Bold" pitchFamily="34" charset="0"/>
              </a:rPr>
              <a:t>12:5 ainsi, nous qui sommes plusieurs, nous formons un seul corps en Christ, et nous sommes tous membres les uns des autres.</a:t>
            </a:r>
            <a:endParaRPr lang="en-US" sz="4000" dirty="0" smtClean="0">
              <a:solidFill>
                <a:srgbClr val="FF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002060"/>
                </a:solidFill>
                <a:latin typeface="Arial Rounded MT Bold" pitchFamily="34" charset="0"/>
              </a:rPr>
              <a:t>1Co </a:t>
            </a:r>
            <a:r>
              <a:rPr lang="fr-FR" sz="4000" dirty="0" smtClean="0">
                <a:solidFill>
                  <a:srgbClr val="002060"/>
                </a:solidFill>
                <a:latin typeface="Arial Rounded MT Bold" pitchFamily="34" charset="0"/>
              </a:rPr>
              <a:t>10:17 Puisqu'il y a un seul pain, nous qui sommes plusieurs, nous formons un seul corps; car nous participons tous à un même pain</a:t>
            </a:r>
            <a:r>
              <a:rPr lang="fr-FR" sz="4000" dirty="0" smtClean="0">
                <a:solidFill>
                  <a:srgbClr val="002060"/>
                </a:solidFill>
                <a:latin typeface="Arial Rounded MT Bold" pitchFamily="34" charset="0"/>
              </a:rPr>
              <a:t>.</a:t>
            </a:r>
          </a:p>
          <a:p>
            <a:pPr lvl="0" algn="just"/>
            <a:r>
              <a:rPr lang="fr-FR" sz="4000" dirty="0" smtClean="0">
                <a:solidFill>
                  <a:srgbClr val="FF0000"/>
                </a:solidFill>
                <a:latin typeface="Arial Rounded MT Bold" pitchFamily="34" charset="0"/>
              </a:rPr>
              <a:t>1Co </a:t>
            </a:r>
            <a:r>
              <a:rPr lang="fr-FR" sz="4000" dirty="0" smtClean="0">
                <a:solidFill>
                  <a:srgbClr val="FF0000"/>
                </a:solidFill>
                <a:latin typeface="Arial Rounded MT Bold" pitchFamily="34" charset="0"/>
              </a:rPr>
              <a:t>12:20-22 </a:t>
            </a:r>
            <a:r>
              <a:rPr lang="fr-FR" sz="4000" dirty="0" smtClean="0">
                <a:solidFill>
                  <a:srgbClr val="FF0000"/>
                </a:solidFill>
                <a:latin typeface="Arial Rounded MT Bold" pitchFamily="34" charset="0"/>
              </a:rPr>
              <a:t>Maintenant donc il y a plusieurs membres, et un seul corps</a:t>
            </a:r>
            <a:r>
              <a:rPr lang="fr-FR" sz="4000" dirty="0" smtClean="0">
                <a:solidFill>
                  <a:srgbClr val="FF0000"/>
                </a:solidFill>
                <a:latin typeface="Arial Rounded MT Bold" pitchFamily="34" charset="0"/>
              </a:rPr>
              <a:t>.</a:t>
            </a:r>
            <a:endParaRPr lang="fr-FR" sz="4000" dirty="0" smtClean="0">
              <a:solidFill>
                <a:srgbClr val="FF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smtClean="0">
                <a:solidFill>
                  <a:srgbClr val="002060"/>
                </a:solidFill>
                <a:latin typeface="Arial Rounded MT Bold" pitchFamily="34" charset="0"/>
              </a:rPr>
              <a:t>21 L‘œil </a:t>
            </a:r>
            <a:r>
              <a:rPr lang="fr-FR" sz="4800" dirty="0" smtClean="0">
                <a:solidFill>
                  <a:srgbClr val="002060"/>
                </a:solidFill>
                <a:latin typeface="Arial Rounded MT Bold" pitchFamily="34" charset="0"/>
              </a:rPr>
              <a:t>ne peut pas dire à la main: Je n'ai pas besoin de toi; ni la tête dire aux pieds: Je n'ai pas besoin de vous.</a:t>
            </a:r>
          </a:p>
          <a:p>
            <a:pPr lvl="0" algn="just"/>
            <a:r>
              <a:rPr lang="fr-FR" sz="4800" dirty="0" smtClean="0">
                <a:solidFill>
                  <a:srgbClr val="FF0000"/>
                </a:solidFill>
                <a:latin typeface="Arial Rounded MT Bold" pitchFamily="34" charset="0"/>
              </a:rPr>
              <a:t> 22 Mais bien plutôt, les membres du corps qui paraissent être les plus faibles sont nécessaires;</a:t>
            </a:r>
            <a:endParaRPr lang="en-US" sz="4800" dirty="0" smtClean="0">
              <a:solidFill>
                <a:srgbClr val="00206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FF0000"/>
                </a:solidFill>
                <a:latin typeface="Arial Rounded MT Bold" pitchFamily="34" charset="0"/>
              </a:rPr>
              <a:t>1Co </a:t>
            </a:r>
            <a:r>
              <a:rPr lang="fr-FR" sz="4000" dirty="0" smtClean="0">
                <a:solidFill>
                  <a:srgbClr val="FF0000"/>
                </a:solidFill>
                <a:latin typeface="Arial Rounded MT Bold" pitchFamily="34" charset="0"/>
              </a:rPr>
              <a:t>12:26-27</a:t>
            </a:r>
          </a:p>
          <a:p>
            <a:pPr lvl="0" algn="just"/>
            <a:r>
              <a:rPr lang="fr-FR" sz="4000" dirty="0" smtClean="0">
                <a:solidFill>
                  <a:srgbClr val="FF0000"/>
                </a:solidFill>
                <a:latin typeface="Arial Rounded MT Bold" pitchFamily="34" charset="0"/>
              </a:rPr>
              <a:t> 26 </a:t>
            </a:r>
            <a:r>
              <a:rPr lang="fr-FR" sz="4000" dirty="0" smtClean="0">
                <a:solidFill>
                  <a:srgbClr val="002060"/>
                </a:solidFill>
                <a:latin typeface="Arial Rounded MT Bold" pitchFamily="34" charset="0"/>
              </a:rPr>
              <a:t>Et </a:t>
            </a:r>
            <a:r>
              <a:rPr lang="fr-FR" sz="4000" dirty="0" smtClean="0">
                <a:solidFill>
                  <a:srgbClr val="002060"/>
                </a:solidFill>
                <a:latin typeface="Arial Rounded MT Bold" pitchFamily="34" charset="0"/>
              </a:rPr>
              <a:t>si un membre souffre, tous les membres souffrent avec lui; si un membre est honoré, tous les membres se réjouissent avec lui.</a:t>
            </a:r>
          </a:p>
          <a:p>
            <a:pPr lvl="0" algn="just"/>
            <a:r>
              <a:rPr lang="fr-FR" sz="4000" dirty="0" smtClean="0">
                <a:solidFill>
                  <a:srgbClr val="FF0000"/>
                </a:solidFill>
                <a:latin typeface="Arial Rounded MT Bold" pitchFamily="34" charset="0"/>
              </a:rPr>
              <a:t> 27 ¶ Vous êtes le corps de Christ, et vous êtes ses membres, chacun pour sa part</a:t>
            </a:r>
            <a:r>
              <a:rPr lang="fr-FR" sz="4000" dirty="0" smtClean="0">
                <a:solidFill>
                  <a:srgbClr val="FF0000"/>
                </a:solidFill>
                <a:latin typeface="Arial Rounded MT Bold" pitchFamily="3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b="1" dirty="0" smtClean="0">
                <a:solidFill>
                  <a:srgbClr val="0000FF"/>
                </a:solidFill>
                <a:latin typeface="Arial Rounded MT Bold" pitchFamily="34" charset="0"/>
              </a:rPr>
              <a:t>LA DIVERSITÉ DANS L’UNITÉ</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Il y aura toujours place pour la diversité dans l’unité.</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enfants issus de mêmes parents ont tous des différences.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Chaque chrétien a sa particularité dans son intimité avec Dieu.</a:t>
            </a:r>
            <a:endParaRPr lang="en-US" sz="44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000" dirty="0" err="1" smtClean="0">
                <a:solidFill>
                  <a:srgbClr val="0000FF"/>
                </a:solidFill>
                <a:latin typeface="Arial Rounded MT Bold" pitchFamily="34" charset="0"/>
              </a:rPr>
              <a:t>Ro</a:t>
            </a:r>
            <a:r>
              <a:rPr lang="fr-FR" sz="4000" dirty="0" smtClean="0">
                <a:solidFill>
                  <a:srgbClr val="0000FF"/>
                </a:solidFill>
                <a:latin typeface="Arial Rounded MT Bold" pitchFamily="34" charset="0"/>
              </a:rPr>
              <a:t> 14:1-7 </a:t>
            </a:r>
            <a:r>
              <a:rPr lang="fr-FR" sz="4000" dirty="0" smtClean="0">
                <a:latin typeface="Arial Rounded MT Bold" pitchFamily="34" charset="0"/>
              </a:rPr>
              <a:t>¶ Faites accueil à celui qui est faible dans la foi, et ne discutez pas sur les opinions.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2 Tel croit pouvoir manger de tout: tel autre, qui est faible, ne mange que des légumes.</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 3 Que celui qui mange ne méprise point celui qui ne mange pas, et que celui qui ne mange pas ne juge point ne méprise celui qui mange, car Dieu l'a accueilli.</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4 Qui es-tu, toi qui juges un serviteur d'autrui? S'il se tient debout, </a:t>
            </a:r>
            <a:r>
              <a:rPr lang="fr-FR" sz="4000" u="sng" dirty="0" smtClean="0">
                <a:latin typeface="Arial Rounded MT Bold" pitchFamily="34" charset="0"/>
              </a:rPr>
              <a:t>ou s'il tombe, cela regarde son maître.</a:t>
            </a:r>
            <a:r>
              <a:rPr lang="fr-FR" sz="4000" dirty="0" smtClean="0">
                <a:latin typeface="Arial Rounded MT Bold" pitchFamily="34" charset="0"/>
              </a:rPr>
              <a:t> Mais il se tiendra debout, car le Seigneur a le pouvoir de l'affermir.</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5</a:t>
            </a:r>
            <a:r>
              <a:rPr lang="fr-FR" sz="4000" b="1" u="sng" dirty="0" smtClean="0">
                <a:solidFill>
                  <a:srgbClr val="0000FF"/>
                </a:solidFill>
                <a:latin typeface="Arial Rounded MT Bold" pitchFamily="34" charset="0"/>
              </a:rPr>
              <a:t> Tel</a:t>
            </a:r>
            <a:r>
              <a:rPr lang="fr-FR" sz="4000" dirty="0" smtClean="0">
                <a:solidFill>
                  <a:srgbClr val="0000FF"/>
                </a:solidFill>
                <a:latin typeface="Arial Rounded MT Bold" pitchFamily="34" charset="0"/>
              </a:rPr>
              <a:t> fait une distinction entre les jours; </a:t>
            </a:r>
            <a:r>
              <a:rPr lang="fr-FR" sz="4000" b="1" u="sng" dirty="0" smtClean="0">
                <a:solidFill>
                  <a:srgbClr val="0000FF"/>
                </a:solidFill>
                <a:latin typeface="Arial Rounded MT Bold" pitchFamily="34" charset="0"/>
              </a:rPr>
              <a:t>tel autre</a:t>
            </a:r>
            <a:r>
              <a:rPr lang="fr-FR" sz="4000" dirty="0" smtClean="0">
                <a:solidFill>
                  <a:srgbClr val="0000FF"/>
                </a:solidFill>
                <a:latin typeface="Arial Rounded MT Bold" pitchFamily="34" charset="0"/>
              </a:rPr>
              <a:t> les estime tous égaux. Que chacun ait en son esprit une pleine conviction.</a:t>
            </a:r>
            <a:endParaRPr lang="en-US" sz="4000" dirty="0" smtClean="0">
              <a:solidFill>
                <a:srgbClr val="0000FF"/>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6 Celui qui distingue entre les jours agit ainsi pour le Seigneur. Celui qui mange, c'est pour le Seigneur qu'il mange, car il rend grâces à Dieu; celui qui ne mange pas, c'est pour le Seigneur qu'il ne mange pas, et il rend grâces à Dieu.</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7 En effet, nul de nous ne vit pour lui-même, et nul ne meurt pour lui-même.</a:t>
            </a:r>
            <a:endParaRPr lang="en-US" sz="4000" dirty="0" smtClean="0">
              <a:solidFill>
                <a:srgbClr val="0000FF"/>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Chaque chrétien peut avoir des convictions fortes pour ou contre certaines choses qui n’affectent pas l’intimité d’un autre avec Dieu.</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Dieu veut que nous respections ces convictions, parce que, tout ce qui n’est pas produit de conviction est un péché.</a:t>
            </a:r>
            <a:endParaRPr lang="en-US" sz="4000" dirty="0" smtClean="0">
              <a:solidFill>
                <a:srgbClr val="0000FF"/>
              </a:solidFill>
              <a:latin typeface="Arial Rounded MT Bold" pitchFamily="34" charset="0"/>
            </a:endParaRPr>
          </a:p>
          <a:p>
            <a:pPr lvl="0" algn="just"/>
            <a:r>
              <a:rPr lang="en-US" sz="4000" dirty="0" smtClean="0">
                <a:latin typeface="Arial Rounded MT Bold" pitchFamily="34" charset="0"/>
              </a:rPr>
              <a:t>It’s like a special diet for different people according to their bodies.</a:t>
            </a:r>
            <a:endParaRPr lang="en-US" sz="40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marL="0" lvl="0" indent="0" algn="ctr">
              <a:buNone/>
            </a:pPr>
            <a:r>
              <a:rPr lang="en-US" sz="4000" dirty="0" smtClean="0">
                <a:solidFill>
                  <a:srgbClr val="FF0000"/>
                </a:solidFill>
                <a:latin typeface="Arial Rounded MT Bold" pitchFamily="34" charset="0"/>
              </a:rPr>
              <a:t>TELS  / TELS AUTRES</a:t>
            </a:r>
          </a:p>
          <a:p>
            <a:pPr lvl="0" algn="just"/>
            <a:r>
              <a:rPr lang="fr-FR" sz="4000" dirty="0" smtClean="0">
                <a:latin typeface="Arial Rounded MT Bold" pitchFamily="34" charset="0"/>
              </a:rPr>
              <a:t>Tous les chrétiens se retrouvent dans l’une ou l’autre de ces  deux catégories.</a:t>
            </a:r>
          </a:p>
          <a:p>
            <a:pPr lvl="0" algn="just"/>
            <a:r>
              <a:rPr lang="fr-FR" sz="4000" dirty="0" smtClean="0">
                <a:solidFill>
                  <a:srgbClr val="0000FF"/>
                </a:solidFill>
                <a:latin typeface="Arial Rounded MT Bold" pitchFamily="34" charset="0"/>
              </a:rPr>
              <a:t>Dieu veut que nous respections les sensibilités et les convictions de nos frères dans la foi.</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Bien que chaque chrétien doit s’adhérer complètement à la parole de Dieu, chacun développera sa propre intimité envers Dieu de manière distincte.</a:t>
            </a:r>
            <a:endParaRPr lang="fr-FR" sz="40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Certains auront une sensibilité qui affecte même sa nutrition.</a:t>
            </a:r>
          </a:p>
          <a:p>
            <a:pPr lvl="0" algn="just"/>
            <a:r>
              <a:rPr lang="fr-FR" sz="4000" dirty="0" smtClean="0">
                <a:solidFill>
                  <a:srgbClr val="0000FF"/>
                </a:solidFill>
                <a:latin typeface="Arial Rounded MT Bold" pitchFamily="34" charset="0"/>
              </a:rPr>
              <a:t>Un autre Chrétien ne fait aucune exception dans son alimentation et cela n’affecte pas son intimité avec Dieu.</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Dieu est personnel, c’est pourquoi chaque chrétien doit être en pleine conviction de ce qu’il fait.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On ne doit pas chercher à plaire premièrement aux hommes quand on veut s’accrocher à Dieu.</a:t>
            </a:r>
          </a:p>
          <a:p>
            <a:pPr lvl="0" algn="just"/>
            <a:r>
              <a:rPr lang="fr-FR" sz="4000" dirty="0" smtClean="0">
                <a:solidFill>
                  <a:srgbClr val="0000FF"/>
                </a:solidFill>
                <a:latin typeface="Arial Rounded MT Bold" pitchFamily="34" charset="0"/>
              </a:rPr>
              <a:t>Chaque chrétien est encouragé à trouver sa propre particularité dans son intimité avec Dieu.</a:t>
            </a:r>
          </a:p>
          <a:p>
            <a:pPr lvl="0" algn="just"/>
            <a:r>
              <a:rPr lang="fr-FR" sz="4000" dirty="0" smtClean="0">
                <a:latin typeface="Arial Rounded MT Bold" pitchFamily="34" charset="0"/>
              </a:rPr>
              <a:t>On doit pouvoir épurer les convictions des autres et adopter ses propres, mais ce doit être toujours sous la tutelle de la Parole de Dieu.</a:t>
            </a:r>
            <a:endParaRPr lang="fr-FR" sz="40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err="1" smtClean="0">
                <a:latin typeface="Arial Rounded MT Bold" pitchFamily="34" charset="0"/>
              </a:rPr>
              <a:t>Ro</a:t>
            </a:r>
            <a:r>
              <a:rPr lang="fr-FR" sz="4000" dirty="0" smtClean="0">
                <a:latin typeface="Arial Rounded MT Bold" pitchFamily="34" charset="0"/>
              </a:rPr>
              <a:t> 14:17 Car le royaume de Dieu, ce n'est pas le manger et le boire, mais la justice, la paix et la joie, par le Saint-Esprit.</a:t>
            </a:r>
          </a:p>
          <a:p>
            <a:pPr lvl="0" algn="just"/>
            <a:r>
              <a:rPr lang="fr-FR" sz="4000" dirty="0" err="1" smtClean="0">
                <a:solidFill>
                  <a:srgbClr val="0000FF"/>
                </a:solidFill>
                <a:latin typeface="Arial Rounded MT Bold" pitchFamily="34" charset="0"/>
              </a:rPr>
              <a:t>Ro</a:t>
            </a:r>
            <a:r>
              <a:rPr lang="fr-FR" sz="4000" dirty="0" smtClean="0">
                <a:solidFill>
                  <a:srgbClr val="0000FF"/>
                </a:solidFill>
                <a:latin typeface="Arial Rounded MT Bold" pitchFamily="34" charset="0"/>
              </a:rPr>
              <a:t> 14:21 Il est bien de ne pas manger de viande, de ne pas boire de vin, et de s'abstenir de ce qui peut être pour ton frère une occasion de chute, de scandale ou de faiblesse.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dirty="0" smtClean="0">
                <a:solidFill>
                  <a:srgbClr val="0000FF"/>
                </a:solidFill>
                <a:latin typeface="Arial Rounded MT Bold" pitchFamily="34" charset="0"/>
              </a:rPr>
              <a:t>Col 2:8 </a:t>
            </a:r>
          </a:p>
          <a:p>
            <a:pPr algn="just"/>
            <a:r>
              <a:rPr lang="fr-FR" sz="4800" dirty="0" smtClean="0">
                <a:latin typeface="Arial Rounded MT Bold" pitchFamily="34" charset="0"/>
              </a:rPr>
              <a:t>Prenez garde que personne ne fasse de vous sa proie par la philosophie et par une vaine tromperie, s'appuyant sur la tradition des hommes, sur les rudiments du monde, et non sur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Col 2:16 ¶ Que personne donc ne vous juge au sujet du manger ou du boire, ou au sujet d'une fête, d'une nouvelle lune, ou des sabbats:</a:t>
            </a:r>
          </a:p>
          <a:p>
            <a:pPr lvl="0" algn="just"/>
            <a:r>
              <a:rPr lang="fr-FR" sz="4400" dirty="0" smtClean="0">
                <a:solidFill>
                  <a:srgbClr val="0000FF"/>
                </a:solidFill>
                <a:latin typeface="Arial Rounded MT Bold" pitchFamily="34" charset="0"/>
              </a:rPr>
              <a:t>Col 2:17 c'était l'ombre des choses à venir, mais le corps est en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800" dirty="0" smtClean="0">
                <a:solidFill>
                  <a:srgbClr val="0000FF"/>
                </a:solidFill>
                <a:latin typeface="Arial Rounded MT Bold" pitchFamily="34" charset="0"/>
              </a:rPr>
              <a:t>Col 2:20-23 </a:t>
            </a:r>
          </a:p>
          <a:p>
            <a:pPr lvl="0" algn="just"/>
            <a:r>
              <a:rPr lang="fr-FR" sz="4800" dirty="0" smtClean="0">
                <a:latin typeface="Arial Rounded MT Bold" pitchFamily="34" charset="0"/>
              </a:rPr>
              <a:t>20 Si vous êtes morts avec Christ aux rudiments du monde, pourquoi, comme si vous viviez dans le monde, vous impose-t-on ces préceptes:</a:t>
            </a:r>
          </a:p>
          <a:p>
            <a:pPr lvl="0" algn="just"/>
            <a:r>
              <a:rPr lang="fr-FR" sz="4800" dirty="0" smtClean="0">
                <a:latin typeface="Arial Rounded MT Bold" pitchFamily="34" charset="0"/>
              </a:rPr>
              <a:t> </a:t>
            </a:r>
            <a:r>
              <a:rPr lang="fr-FR" sz="4800" dirty="0" smtClean="0">
                <a:solidFill>
                  <a:srgbClr val="0000FF"/>
                </a:solidFill>
                <a:latin typeface="Arial Rounded MT Bold" pitchFamily="34" charset="0"/>
              </a:rPr>
              <a:t>21 Ne prends pas! ne goûte pas! ne touche pas!</a:t>
            </a:r>
          </a:p>
          <a:p>
            <a:pPr lvl="0" algn="just">
              <a:buNone/>
            </a:pPr>
            <a:endParaRPr lang="fr-FR"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22 préceptes qui tous deviennent pernicieux par l'abus, et qui ne sont fondés que sur les ordonnances et les doctrines des hommes?</a:t>
            </a:r>
          </a:p>
          <a:p>
            <a:pPr lvl="0" algn="just"/>
            <a:r>
              <a:rPr lang="fr-FR" sz="4000" dirty="0" smtClean="0">
                <a:latin typeface="Arial Rounded MT Bold" pitchFamily="34" charset="0"/>
              </a:rPr>
              <a:t> </a:t>
            </a:r>
            <a:r>
              <a:rPr lang="fr-FR" sz="4000" dirty="0" smtClean="0">
                <a:solidFill>
                  <a:srgbClr val="0000FF"/>
                </a:solidFill>
                <a:latin typeface="Arial Rounded MT Bold" pitchFamily="34" charset="0"/>
              </a:rPr>
              <a:t>23 Ils ont, à la vérité, </a:t>
            </a:r>
            <a:r>
              <a:rPr lang="fr-FR" sz="4000" u="sng" dirty="0" smtClean="0">
                <a:solidFill>
                  <a:srgbClr val="0000FF"/>
                </a:solidFill>
                <a:latin typeface="Arial Rounded MT Bold" pitchFamily="34" charset="0"/>
              </a:rPr>
              <a:t>une apparence de sagesse</a:t>
            </a:r>
            <a:r>
              <a:rPr lang="fr-FR" sz="4000" dirty="0" smtClean="0">
                <a:solidFill>
                  <a:srgbClr val="0000FF"/>
                </a:solidFill>
                <a:latin typeface="Arial Rounded MT Bold" pitchFamily="34" charset="0"/>
              </a:rPr>
              <a:t>, en ce qu'ils indiquent un </a:t>
            </a:r>
            <a:r>
              <a:rPr lang="fr-FR" sz="4000" u="sng" dirty="0" smtClean="0">
                <a:solidFill>
                  <a:srgbClr val="0000FF"/>
                </a:solidFill>
                <a:latin typeface="Arial Rounded MT Bold" pitchFamily="34" charset="0"/>
              </a:rPr>
              <a:t>culte volontaire</a:t>
            </a:r>
            <a:r>
              <a:rPr lang="fr-FR" sz="4000" dirty="0" smtClean="0">
                <a:solidFill>
                  <a:srgbClr val="0000FF"/>
                </a:solidFill>
                <a:latin typeface="Arial Rounded MT Bold" pitchFamily="34" charset="0"/>
              </a:rPr>
              <a:t>, de </a:t>
            </a:r>
            <a:r>
              <a:rPr lang="fr-FR" sz="4000" u="sng" dirty="0" smtClean="0">
                <a:solidFill>
                  <a:srgbClr val="0000FF"/>
                </a:solidFill>
                <a:latin typeface="Arial Rounded MT Bold" pitchFamily="34" charset="0"/>
              </a:rPr>
              <a:t>l'humilité, et le mépris du corps</a:t>
            </a:r>
            <a:r>
              <a:rPr lang="fr-FR" sz="4000" dirty="0" smtClean="0">
                <a:solidFill>
                  <a:srgbClr val="0000FF"/>
                </a:solidFill>
                <a:latin typeface="Arial Rounded MT Bold" pitchFamily="34" charset="0"/>
              </a:rPr>
              <a:t>, </a:t>
            </a:r>
            <a:r>
              <a:rPr lang="fr-FR" sz="4000" dirty="0" smtClean="0">
                <a:latin typeface="Arial Rounded MT Bold" pitchFamily="34" charset="0"/>
              </a:rPr>
              <a:t>mais ils sont sans aucun mérite et contribuent à la satisfaction de la chair.</a:t>
            </a:r>
            <a:endParaRPr lang="fr-FR" sz="40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fontScale="92500" lnSpcReduction="10000"/>
          </a:bodyPr>
          <a:lstStyle/>
          <a:p>
            <a:pPr algn="ctr">
              <a:buNone/>
            </a:pPr>
            <a:r>
              <a:rPr lang="fr-FR" sz="4000" b="1" dirty="0" smtClean="0">
                <a:solidFill>
                  <a:schemeClr val="bg1"/>
                </a:solidFill>
                <a:latin typeface="Arial Rounded MT Bold" pitchFamily="34" charset="0"/>
              </a:rPr>
              <a:t>UNITÉ DES SAINTS ET NON CONFORMITÉ AVEC LES IMPIES QUI SE DISENT CHRÉTIENS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Maintenir l’unité des saints n’a jamais été facile, mais les chrétiens du premier siècle ont honoré le mandat du Seigneur pour que son église </a:t>
            </a:r>
            <a:r>
              <a:rPr lang="fr-FR" sz="4000" dirty="0" smtClean="0">
                <a:latin typeface="Arial Rounded MT Bold" pitchFamily="34" charset="0"/>
              </a:rPr>
              <a:t>soit </a:t>
            </a:r>
            <a:r>
              <a:rPr lang="fr-FR" sz="4000" dirty="0" smtClean="0">
                <a:latin typeface="Arial Rounded MT Bold" pitchFamily="34" charset="0"/>
              </a:rPr>
              <a:t>unie.</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Ils ont tout fait pour protéger cette unité si chancelante et combattue.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L’unité des saints doit être maintenue sous l’autorité de la parole de Dieu.</a:t>
            </a:r>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a:bodyPr>
          <a:lstStyle/>
          <a:p>
            <a:pPr lvl="0" algn="just"/>
            <a:r>
              <a:rPr lang="fr-FR" sz="4000" dirty="0" smtClean="0">
                <a:solidFill>
                  <a:schemeClr val="bg1"/>
                </a:solidFill>
                <a:latin typeface="Arial Rounded MT Bold" pitchFamily="34" charset="0"/>
              </a:rPr>
              <a:t>1Co 5:9-11 </a:t>
            </a:r>
            <a:r>
              <a:rPr lang="fr-FR" sz="4000" dirty="0" smtClean="0">
                <a:latin typeface="Arial Rounded MT Bold" pitchFamily="34" charset="0"/>
              </a:rPr>
              <a:t>¶ Je vous ai écrit dans ma lettre de ne pas avoir des relations avec les impudiques, -</a:t>
            </a:r>
            <a:endParaRPr lang="en-US" sz="4000" dirty="0" smtClean="0">
              <a:latin typeface="Arial Rounded MT Bold" pitchFamily="34" charset="0"/>
            </a:endParaRPr>
          </a:p>
          <a:p>
            <a:pPr lvl="0" algn="just"/>
            <a:r>
              <a:rPr lang="fr-FR" sz="4000" dirty="0" smtClean="0">
                <a:latin typeface="Arial Rounded MT Bold" pitchFamily="34" charset="0"/>
              </a:rPr>
              <a:t> </a:t>
            </a:r>
            <a:r>
              <a:rPr lang="fr-FR" sz="4000" dirty="0" smtClean="0">
                <a:solidFill>
                  <a:schemeClr val="bg1"/>
                </a:solidFill>
                <a:latin typeface="Arial Rounded MT Bold" pitchFamily="34" charset="0"/>
              </a:rPr>
              <a:t>10 non pas d'une manière absolue avec les impudiques de ce monde, ou avec les cupides et les ravisseurs, ou avec les idolâtres; autrement, </a:t>
            </a:r>
            <a:r>
              <a:rPr lang="fr-FR" sz="4000" u="sng" dirty="0" smtClean="0">
                <a:solidFill>
                  <a:schemeClr val="bg1"/>
                </a:solidFill>
                <a:latin typeface="Arial Rounded MT Bold" pitchFamily="34" charset="0"/>
              </a:rPr>
              <a:t>il vous faudrait sortir du monde.</a:t>
            </a:r>
            <a:endParaRPr lang="en-US" sz="4000" dirty="0" smtClean="0">
              <a:solidFill>
                <a:schemeClr val="bg1"/>
              </a:solidFill>
              <a:latin typeface="Arial Rounded MT Bold" pitchFamily="34" charset="0"/>
            </a:endParaRPr>
          </a:p>
          <a:p>
            <a:pPr lvl="0" algn="just">
              <a:buNone/>
            </a:pPr>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lnSpcReduction="10000"/>
          </a:bodyPr>
          <a:lstStyle/>
          <a:p>
            <a:pPr algn="just"/>
            <a:r>
              <a:rPr lang="fr-FR" sz="4000" dirty="0" smtClean="0">
                <a:latin typeface="Arial Rounded MT Bold" pitchFamily="34" charset="0"/>
              </a:rPr>
              <a:t>11 Maintenant, ce que je vous ai écrit, c'est </a:t>
            </a:r>
            <a:r>
              <a:rPr lang="fr-FR" sz="4000" u="sng" dirty="0" smtClean="0">
                <a:latin typeface="Arial Rounded MT Bold" pitchFamily="34" charset="0"/>
              </a:rPr>
              <a:t>de ne pas avoir des relations avec quelqu'un qui, se nommant frère</a:t>
            </a:r>
            <a:r>
              <a:rPr lang="fr-FR" sz="4000" dirty="0" smtClean="0">
                <a:latin typeface="Arial Rounded MT Bold" pitchFamily="34" charset="0"/>
              </a:rPr>
              <a:t>, est impudique, ou cupide, ou idolâtre, ou outrageux, ou ivrogne, ou ravisseur, de ne pas même manger avec un tel homme.</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L’unité des saints réclame la tolérance de certaines indifférences avec nos frères dans la foi et non la tolérance au péché.</a:t>
            </a:r>
            <a:endParaRPr lang="en-US" sz="4000" dirty="0" smtClean="0">
              <a:solidFill>
                <a:schemeClr val="bg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lnSpcReduction="10000"/>
          </a:bodyPr>
          <a:lstStyle/>
          <a:p>
            <a:pPr lvl="0" algn="ctr"/>
            <a:r>
              <a:rPr lang="fr-FR" sz="4000" dirty="0" smtClean="0">
                <a:solidFill>
                  <a:schemeClr val="bg1"/>
                </a:solidFill>
                <a:latin typeface="Arial Rounded MT Bold" pitchFamily="34" charset="0"/>
              </a:rPr>
              <a:t>CONCLUSION</a:t>
            </a:r>
          </a:p>
          <a:p>
            <a:pPr lvl="0" algn="just"/>
            <a:r>
              <a:rPr lang="fr-FR" sz="4000" dirty="0" smtClean="0">
                <a:latin typeface="Arial Rounded MT Bold" pitchFamily="34" charset="0"/>
              </a:rPr>
              <a:t>Cessons de fragmenter l’Eglise du Seigneur au profit de notre dénomination.</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Rapprochons-nous de ceux qui servent l’Eternel d’un cœur sincère.</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Toutes les sept Eglises de l’Asie Mineure avaient de vrais chrétiens dedans en dépits de l’état général de l’église. </a:t>
            </a:r>
            <a:endParaRPr lang="en-US" sz="40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a:bodyPr>
          <a:lstStyle/>
          <a:p>
            <a:pPr lvl="0" algn="just"/>
            <a:r>
              <a:rPr lang="fr-FR" sz="4400" dirty="0" smtClean="0">
                <a:latin typeface="Arial Rounded MT Bold" pitchFamily="34" charset="0"/>
              </a:rPr>
              <a:t>Rappelons-nous que l’église est la personne et non sa dénomination d’appartenance.</a:t>
            </a:r>
            <a:endParaRPr lang="en-US" sz="4400" dirty="0" smtClean="0">
              <a:latin typeface="Arial Rounded MT Bold" pitchFamily="34" charset="0"/>
            </a:endParaRPr>
          </a:p>
          <a:p>
            <a:pPr lvl="0" algn="just"/>
            <a:r>
              <a:rPr lang="fr-FR" sz="4400" dirty="0" smtClean="0">
                <a:solidFill>
                  <a:schemeClr val="bg1"/>
                </a:solidFill>
                <a:latin typeface="Arial Rounded MT Bold" pitchFamily="34" charset="0"/>
              </a:rPr>
              <a:t>Combattons encore pour l’unité de l’Eglise de Jésus Christ car nous avons un seul ciel à gagner et un seul enfer à éviter.</a:t>
            </a:r>
            <a:endParaRPr lang="en-US" sz="4400" dirty="0" smtClean="0">
              <a:solidFill>
                <a:schemeClr val="bg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75000"/>
            </a:schemeClr>
          </a:solidFill>
        </p:spPr>
        <p:txBody>
          <a:bodyPr>
            <a:normAutofit/>
          </a:bodyPr>
          <a:lstStyle/>
          <a:p>
            <a:pPr lvl="0" algn="just"/>
            <a:r>
              <a:rPr lang="fr-FR" sz="4000" dirty="0" smtClean="0">
                <a:solidFill>
                  <a:schemeClr val="bg1"/>
                </a:solidFill>
                <a:latin typeface="Arial Rounded MT Bold" pitchFamily="34" charset="0"/>
              </a:rPr>
              <a:t>Jean 17:11 </a:t>
            </a:r>
            <a:r>
              <a:rPr lang="fr-FR" sz="4000" i="1" dirty="0" smtClean="0">
                <a:latin typeface="Arial Rounded MT Bold" pitchFamily="34" charset="0"/>
              </a:rPr>
              <a:t>¶ Je ne suis plus dans le monde, et ils sont dans le monde, et je vais à toi. Père saint, garde en ton nom ceux que tu m'as donnés, </a:t>
            </a:r>
            <a:r>
              <a:rPr lang="fr-FR" sz="4000" i="1" u="sng" dirty="0" smtClean="0">
                <a:latin typeface="Arial Rounded MT Bold" pitchFamily="34" charset="0"/>
              </a:rPr>
              <a:t>afin qu'ils soient un comme nous.</a:t>
            </a:r>
            <a:endParaRPr lang="en-US" sz="4000" dirty="0" smtClean="0">
              <a:latin typeface="Arial Rounded MT Bold" pitchFamily="34" charset="0"/>
            </a:endParaRPr>
          </a:p>
          <a:p>
            <a:pPr algn="just"/>
            <a:endParaRPr lang="en-US" sz="4000" dirty="0" smtClean="0">
              <a:latin typeface="Arial Rounded MT Bold" pitchFamily="34" charset="0"/>
            </a:endParaRPr>
          </a:p>
          <a:p>
            <a:pPr lvl="0" algn="r"/>
            <a:r>
              <a:rPr lang="fr-FR" sz="4000" dirty="0" smtClean="0">
                <a:solidFill>
                  <a:schemeClr val="bg1"/>
                </a:solidFill>
                <a:latin typeface="Arial Rounded MT Bold" pitchFamily="34" charset="0"/>
              </a:rPr>
              <a:t>AMEN !</a:t>
            </a:r>
            <a:endParaRPr lang="en-US" sz="4000" dirty="0">
              <a:solidFill>
                <a:schemeClr val="bg1"/>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53799</TotalTime>
  <Words>1503</Words>
  <Application>Microsoft Office PowerPoint</Application>
  <PresentationFormat>On-screen Show (4:3)</PresentationFormat>
  <Paragraphs>94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CHRIST THE ROCK CONGREGATION SUNDAY JANUARY 21st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19TH  2020  Sermon by Pastor Marc E Simeon</dc:title>
  <dc:creator>MARC EDOUARD SIMEON</dc:creator>
  <cp:lastModifiedBy>MARC EDOUARD SIMEON</cp:lastModifiedBy>
  <cp:revision>30</cp:revision>
  <dcterms:created xsi:type="dcterms:W3CDTF">2020-07-18T15:32:49Z</dcterms:created>
  <dcterms:modified xsi:type="dcterms:W3CDTF">2024-01-19T20:12:55Z</dcterms:modified>
</cp:coreProperties>
</file>