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1"/>
  </p:notesMasterIdLst>
  <p:sldIdLst>
    <p:sldId id="256" r:id="rId2"/>
    <p:sldId id="667" r:id="rId3"/>
    <p:sldId id="2106" r:id="rId4"/>
    <p:sldId id="2314" r:id="rId5"/>
    <p:sldId id="2315" r:id="rId6"/>
    <p:sldId id="2316" r:id="rId7"/>
    <p:sldId id="936" r:id="rId8"/>
    <p:sldId id="2319" r:id="rId9"/>
    <p:sldId id="2310" r:id="rId10"/>
    <p:sldId id="2317" r:id="rId11"/>
    <p:sldId id="2318" r:id="rId12"/>
    <p:sldId id="2154" r:id="rId13"/>
    <p:sldId id="2320" r:id="rId14"/>
    <p:sldId id="2321" r:id="rId15"/>
    <p:sldId id="2324" r:id="rId16"/>
    <p:sldId id="2322" r:id="rId17"/>
    <p:sldId id="2325" r:id="rId18"/>
    <p:sldId id="2323" r:id="rId19"/>
    <p:sldId id="2326" r:id="rId20"/>
    <p:sldId id="1788" r:id="rId21"/>
    <p:sldId id="1691" r:id="rId22"/>
    <p:sldId id="1622" r:id="rId23"/>
    <p:sldId id="2327" r:id="rId24"/>
    <p:sldId id="2328" r:id="rId25"/>
    <p:sldId id="2329" r:id="rId26"/>
    <p:sldId id="2207" r:id="rId27"/>
    <p:sldId id="2330" r:id="rId28"/>
    <p:sldId id="2331" r:id="rId29"/>
    <p:sldId id="2332" r:id="rId30"/>
    <p:sldId id="2333" r:id="rId31"/>
    <p:sldId id="2334" r:id="rId32"/>
    <p:sldId id="2335" r:id="rId33"/>
    <p:sldId id="2107" r:id="rId34"/>
    <p:sldId id="2336" r:id="rId35"/>
    <p:sldId id="2337" r:id="rId36"/>
    <p:sldId id="2338" r:id="rId37"/>
    <p:sldId id="1716" r:id="rId38"/>
    <p:sldId id="2311" r:id="rId39"/>
    <p:sldId id="2339" r:id="rId40"/>
    <p:sldId id="2340" r:id="rId41"/>
    <p:sldId id="2341" r:id="rId42"/>
    <p:sldId id="1365" r:id="rId43"/>
    <p:sldId id="1366" r:id="rId44"/>
    <p:sldId id="1367" r:id="rId45"/>
    <p:sldId id="1711" r:id="rId46"/>
    <p:sldId id="2229" r:id="rId47"/>
    <p:sldId id="2276" r:id="rId48"/>
    <p:sldId id="2277" r:id="rId49"/>
    <p:sldId id="2202" r:id="rId50"/>
    <p:sldId id="461" r:id="rId51"/>
    <p:sldId id="949" r:id="rId52"/>
    <p:sldId id="634" r:id="rId53"/>
    <p:sldId id="2280" r:id="rId54"/>
    <p:sldId id="2281" r:id="rId55"/>
    <p:sldId id="2304" r:id="rId56"/>
    <p:sldId id="2305" r:id="rId57"/>
    <p:sldId id="2306" r:id="rId58"/>
    <p:sldId id="2346" r:id="rId59"/>
    <p:sldId id="2342" r:id="rId60"/>
    <p:sldId id="2343" r:id="rId61"/>
    <p:sldId id="2344" r:id="rId62"/>
    <p:sldId id="2347" r:id="rId63"/>
    <p:sldId id="2307" r:id="rId64"/>
    <p:sldId id="2308" r:id="rId65"/>
    <p:sldId id="2309" r:id="rId66"/>
    <p:sldId id="2260" r:id="rId67"/>
    <p:sldId id="2312" r:id="rId68"/>
    <p:sldId id="2313" r:id="rId69"/>
    <p:sldId id="1650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CCFF33"/>
    <a:srgbClr val="003300"/>
    <a:srgbClr val="0D069A"/>
    <a:srgbClr val="FC0AFC"/>
    <a:srgbClr val="66FFFF"/>
    <a:srgbClr val="FF66FF"/>
    <a:srgbClr val="0000CC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4" autoAdjust="0"/>
    <p:restoredTop sz="94530" autoAdjust="0"/>
  </p:normalViewPr>
  <p:slideViewPr>
    <p:cSldViewPr>
      <p:cViewPr varScale="1">
        <p:scale>
          <a:sx n="83" d="100"/>
          <a:sy n="83" d="100"/>
        </p:scale>
        <p:origin x="19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1/27/24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641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97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612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86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836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383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52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96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0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336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2120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119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18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7834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1/27/24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1/27/24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1/27/24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1/27/24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1/27/24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5052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Agency FB" pitchFamily="34" charset="0"/>
              </a:rPr>
              <a:t>JANUARY 28</a:t>
            </a:r>
            <a:r>
              <a:rPr lang="en-US" sz="5400" b="1" baseline="30000" dirty="0">
                <a:solidFill>
                  <a:schemeClr val="tx1"/>
                </a:solidFill>
                <a:latin typeface="Agency FB" pitchFamily="34" charset="0"/>
              </a:rPr>
              <a:t>TH</a:t>
            </a:r>
            <a:r>
              <a:rPr lang="en-US" sz="5400" b="1" dirty="0">
                <a:solidFill>
                  <a:schemeClr val="tx1"/>
                </a:solidFill>
                <a:latin typeface="Agency FB" pitchFamily="34" charset="0"/>
              </a:rPr>
              <a:t> 2024</a:t>
            </a:r>
          </a:p>
          <a:p>
            <a:pPr algn="ctr"/>
            <a:r>
              <a:rPr lang="en-US" sz="2800" b="1" dirty="0">
                <a:solidFill>
                  <a:srgbClr val="0D069A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>
                <a:solidFill>
                  <a:schemeClr val="tx1"/>
                </a:solidFill>
                <a:latin typeface="Agency FB" pitchFamily="34" charset="0"/>
              </a:rPr>
              <a:t>Sr DAMBREVILLE CHERY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"/>
            <a:ext cx="2286000" cy="70173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@@@@@@@@@@@</a:t>
            </a:r>
            <a:r>
              <a:rPr lang="en-US" dirty="0">
                <a:solidFill>
                  <a:schemeClr val="bg1"/>
                </a:solidFill>
              </a:rPr>
              <a:t>@@@@@@@@@@@@@@@@@@@@@@@@@@@@@</a:t>
            </a:r>
            <a:r>
              <a:rPr lang="en-US" dirty="0">
                <a:solidFill>
                  <a:srgbClr val="FF00FF"/>
                </a:solidFill>
              </a:rPr>
              <a:t>@@@@@@@@@@@@@@@@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rgbClr val="99FF33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99FF33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endParaRPr lang="en-US" dirty="0">
              <a:solidFill>
                <a:srgbClr val="99FF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CHRIST THE ROCK CONGREGATION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WORSHIP SERVICE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2286000" cy="15234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100" b="1" dirty="0">
                <a:solidFill>
                  <a:srgbClr val="003300"/>
                </a:solidFill>
              </a:rPr>
              <a:t>JESUS</a:t>
            </a:r>
          </a:p>
          <a:p>
            <a:pPr algn="ctr"/>
            <a:r>
              <a:rPr lang="en-US" sz="3100" b="1" dirty="0">
                <a:solidFill>
                  <a:srgbClr val="003300"/>
                </a:solidFill>
              </a:rPr>
              <a:t>IS</a:t>
            </a:r>
          </a:p>
          <a:p>
            <a:pPr algn="ctr"/>
            <a:r>
              <a:rPr lang="en-US" sz="3100" b="1" dirty="0">
                <a:solidFill>
                  <a:srgbClr val="003300"/>
                </a:solidFill>
              </a:rPr>
              <a:t>LORD!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32000" contras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u="sng" dirty="0">
                <a:solidFill>
                  <a:srgbClr val="009900"/>
                </a:solidFill>
                <a:effectLst/>
                <a:latin typeface="Abadi MT Condensed Light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216 Fr </a:t>
            </a:r>
            <a:r>
              <a:rPr lang="fr-FR" sz="4000" u="sng" dirty="0" err="1">
                <a:solidFill>
                  <a:srgbClr val="009900"/>
                </a:solidFill>
                <a:effectLst/>
                <a:latin typeface="Abadi MT Condensed Light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Cht</a:t>
            </a:r>
            <a:r>
              <a:rPr lang="fr-FR" sz="4000" u="sng" dirty="0">
                <a:solidFill>
                  <a:srgbClr val="009900"/>
                </a:solidFill>
                <a:effectLst/>
                <a:latin typeface="Abadi MT Condensed Light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 Esp : Le Signal de la Victoire </a:t>
            </a:r>
            <a:endParaRPr lang="en-US" sz="4000" dirty="0">
              <a:solidFill>
                <a:srgbClr val="009900"/>
              </a:solidFill>
              <a:effectLst/>
              <a:latin typeface="Abadi MT Condensed Light" panose="020B0306030101010103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1-</a:t>
            </a:r>
            <a:endParaRPr lang="en-US" sz="40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Le signal de la victoire 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Déjà brille aux cieux; 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La couronne de la gloire 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Parait à nos yeux.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Refrain</a:t>
            </a:r>
            <a:endParaRPr lang="en-US" sz="40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Je viens, combattez encore! 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Dit Jésus a tous.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Oui, mon Sauveur, je t'implore, 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Je tutte à genoux.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endParaRPr lang="en-US" sz="40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Que l'ennemi, plein de rage,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Redouble ses coups,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Nous ne perdons point courage: 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Christ est avec nous.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Refrain</a:t>
            </a:r>
            <a:endParaRPr lang="en-US" sz="40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Je viens, combattez encore! 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Dit Jésus a tous.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Oui, mon Sauveur, je t'implore, 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Je tutte à genoux.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buNone/>
            </a:pPr>
            <a:endParaRPr lang="en-US" sz="18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625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endParaRPr lang="en-US" sz="40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Suivons, amis, la bannière 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Du Sauveur en croix,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Et que notre armée entière, 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Se range à sa voix.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Refrain</a:t>
            </a:r>
            <a:endParaRPr lang="en-US" sz="40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Je viens, combattez encore! 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Dit Jésus a tous.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Oui, mon Sauveur, je t'implore, 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Je tutte à genoux</a:t>
            </a:r>
            <a:r>
              <a:rPr lang="fr-FR" sz="18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8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buNone/>
            </a:pPr>
            <a:endParaRPr lang="en-US" sz="18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181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endParaRPr lang="en-US" sz="40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Rude et longue est la  mêlée: 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Voici le secours :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Dans nos mains prenons l’épée 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Qui vainquit toujours!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Refrain</a:t>
            </a:r>
            <a:endParaRPr lang="en-US" sz="40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Je viens, combattez encore! 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Dit Jésus a tous.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Oui, mon Sauveur, je t'implore, 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Je tutte à genoux.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buNone/>
            </a:pPr>
            <a:endParaRPr lang="en-US" sz="18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08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257800"/>
            <a:ext cx="9144000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 Rounded MT Bold" pitchFamily="34" charset="0"/>
              </a:rPr>
              <a:t>28 JANVIER 2024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rgbClr val="0000FF"/>
                </a:solidFill>
                <a:effectLst/>
                <a:latin typeface="Abadi MT Condensed Light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17 Fr CE : Oh! Quel Bonheur de le Connaître</a:t>
            </a:r>
            <a:endParaRPr lang="en-US" sz="4000" b="1" dirty="0">
              <a:solidFill>
                <a:srgbClr val="0000FF"/>
              </a:solidFill>
              <a:effectLst/>
              <a:latin typeface="Abadi MT Condensed Light" panose="020B0306030101010103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n-US" sz="40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Oh ! Quel bonheur de le connaître,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L’Ami qui ne saurait changer,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De l’avoir ici-bas pour Maître,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Pour défenseur et pour berger !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Refrain</a:t>
            </a:r>
            <a:endParaRPr lang="en-US" sz="40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Chantons, chantons d’un cœur joyeux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Le grand amour du Rédempteur,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Qui vint à nous du haut des cieux,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Et nous sauva du destructeur !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buNone/>
            </a:pPr>
            <a:endParaRPr lang="en-US" sz="18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189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24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Dans la misère et l’ignorance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Nous nous débattions sans espoir,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La mort au cœur, l’âme en souffrance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Quand à nos yeux Il se fit voir.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Refrain</a:t>
            </a:r>
            <a:endParaRPr lang="en-US" sz="16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Chantons, chantons d’un cœur joyeux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Le grand amour du Rédempteur,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Qui vint à nous du haut des cieux,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Et nous sauva du destructeur !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buNone/>
            </a:pPr>
            <a:endParaRPr lang="en-US" sz="18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161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Il nous apporta la lumière,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La victoire et la liberté ;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L’ennemi mordit la poussière,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Pour toujours Satan fut dompté.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Refrain</a:t>
            </a:r>
            <a:endParaRPr lang="en-US" sz="20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Chantons, chantons d’un cœur joyeux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Le grand amour du Rédempteur,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Qui vint à nous du haut des cieux,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Et nous sauva du destructeur !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buNone/>
            </a:pPr>
            <a:endParaRPr lang="en-US" sz="18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26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US" sz="18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Vers l’avenir marchons sans crainte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Et sans souci du lendemain,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Pas à pas, nos pieds dans l’empreinte</a:t>
            </a:r>
            <a:endParaRPr lang="en-US" sz="4000" dirty="0">
              <a:solidFill>
                <a:srgbClr val="0033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33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De ses pies sur notre chemin</a:t>
            </a:r>
            <a:r>
              <a:rPr lang="fr-FR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99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Refrain</a:t>
            </a:r>
            <a:endParaRPr lang="en-US" sz="2400" dirty="0">
              <a:solidFill>
                <a:srgbClr val="0099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Chantons, chantons d’un cœur joyeux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Le grand amour du Rédempteur,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Qui vint à nous du haut des cieux,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Et nous sauva du destructeur !</a:t>
            </a:r>
            <a:endParaRPr lang="en-US" sz="4000" dirty="0">
              <a:solidFill>
                <a:srgbClr val="C00000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buNone/>
            </a:pPr>
            <a:endParaRPr lang="en-US" sz="1800" dirty="0">
              <a:solidFill>
                <a:schemeClr val="bg2">
                  <a:lumMod val="10000"/>
                </a:schemeClr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875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66FF">
                  <a:tint val="66000"/>
                  <a:satMod val="160000"/>
                </a:srgbClr>
              </a:gs>
              <a:gs pos="50000">
                <a:srgbClr val="FF66FF">
                  <a:tint val="44500"/>
                  <a:satMod val="160000"/>
                </a:srgbClr>
              </a:gs>
              <a:gs pos="100000">
                <a:srgbClr val="FF66FF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67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kcd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  Le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Mwen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 Te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Chache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BonDye</a:t>
            </a:r>
            <a:endParaRPr lang="en-US" sz="40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1.</a:t>
            </a:r>
            <a:endParaRPr lang="en-US" sz="40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Lè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te chèche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Bondye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Gnou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pòv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pechè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pèdu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Pou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mande-l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padon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peche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O non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Sovè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Li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koute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tout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kri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kè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Tout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swit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li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fè</a:t>
            </a:r>
            <a:r>
              <a:rPr lang="fr-FR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-n </a:t>
            </a:r>
            <a:r>
              <a:rPr lang="fr-FR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kontan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Paske</a:t>
            </a:r>
            <a:r>
              <a:rPr lang="en-US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en-US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en-US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fado</a:t>
            </a:r>
            <a:r>
              <a:rPr lang="en-US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 li </a:t>
            </a:r>
            <a:r>
              <a:rPr lang="en-US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te</a:t>
            </a:r>
            <a:r>
              <a:rPr lang="en-US" sz="40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ban-m you </a:t>
            </a:r>
            <a:r>
              <a:rPr lang="en-US" sz="40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chan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66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Kè</a:t>
            </a:r>
            <a:endParaRPr lang="en-US" sz="4400" dirty="0">
              <a:solidFill>
                <a:srgbClr val="FF0000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Wi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te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fado-m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pat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kapab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pote,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Wi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te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fado-m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peye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dèt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peche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Tout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krent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te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sòti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fè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kè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kontan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;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Paske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fado-m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 li te ban-m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chan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algn="ctr">
              <a:buNone/>
            </a:pPr>
            <a:endParaRPr lang="en-US" sz="43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072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66FF">
                  <a:tint val="66000"/>
                  <a:satMod val="160000"/>
                </a:srgbClr>
              </a:gs>
              <a:gs pos="50000">
                <a:srgbClr val="FF66FF">
                  <a:tint val="44500"/>
                  <a:satMod val="160000"/>
                </a:srgbClr>
              </a:gs>
              <a:gs pos="100000">
                <a:srgbClr val="FF66FF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2.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Pafwa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chemen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an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glisan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Gen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pa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ki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difisil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Pafwa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fèb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bouke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Zeprèv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pa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fasil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Men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lè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ajenouye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Seyè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jouk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ki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tan?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Lè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sa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fado-m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Toujou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li ban-m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you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chan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619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Kè</a:t>
            </a:r>
            <a:endParaRPr lang="en-US" sz="4400" dirty="0">
              <a:solidFill>
                <a:srgbClr val="FF0000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Wi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te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fado-m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pat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kapab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pote,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Wi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te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fado-m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peye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dèt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peche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Tout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krent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te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sòti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fè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kè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kontan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;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Paske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fado-m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 li te ban-m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chan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algn="ctr">
              <a:buNone/>
            </a:pPr>
            <a:endParaRPr lang="en-US" sz="43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338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66FF">
                  <a:tint val="66000"/>
                  <a:satMod val="160000"/>
                </a:srgbClr>
              </a:gs>
              <a:gs pos="50000">
                <a:srgbClr val="FF66FF">
                  <a:tint val="44500"/>
                  <a:satMod val="160000"/>
                </a:srgbClr>
              </a:gs>
              <a:gs pos="100000">
                <a:srgbClr val="FF66FF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3.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Gnou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jou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tristès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te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kraze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pèdu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tout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espwa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Chaj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doulè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ak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touman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Te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sanble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tròp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mil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fwa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Lè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sa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you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vwa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vi-n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pale-m,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Ou pou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sètènman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Lè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sa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fado-m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 li te ban-m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you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chan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597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Kè</a:t>
            </a:r>
            <a:endParaRPr lang="en-US" sz="4400" dirty="0">
              <a:solidFill>
                <a:srgbClr val="FF0000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Wi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te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fado-m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pat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kapab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pote,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Wi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te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fado-m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peye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dèt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peche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Tout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krent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te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sòti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fè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kè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kontan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;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Paske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fado-m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 li te ban-m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chan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algn="ctr">
              <a:buNone/>
            </a:pPr>
            <a:endParaRPr lang="en-US" sz="43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811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66FF">
                  <a:tint val="66000"/>
                  <a:satMod val="160000"/>
                </a:srgbClr>
              </a:gs>
              <a:gs pos="50000">
                <a:srgbClr val="FF66FF">
                  <a:tint val="44500"/>
                  <a:satMod val="160000"/>
                </a:srgbClr>
              </a:gs>
              <a:gs pos="100000">
                <a:srgbClr val="FF66FF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4.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Ma met tout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konfyans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nan li,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Li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konnen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tout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chemen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Li va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gide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ak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je li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Nan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pelerinaj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 ma pale nan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sièl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la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Pou tout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sièk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ak</a:t>
            </a:r>
            <a:r>
              <a:rPr lang="fr-FR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tout tan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Koman</a:t>
            </a:r>
            <a:r>
              <a:rPr lang="en-US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en-US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en-US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fado</a:t>
            </a:r>
            <a:r>
              <a:rPr lang="en-US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 </a:t>
            </a:r>
            <a:r>
              <a:rPr lang="en-US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plen</a:t>
            </a:r>
            <a:r>
              <a:rPr lang="en-US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kè</a:t>
            </a:r>
            <a:r>
              <a:rPr lang="en-US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 </a:t>
            </a:r>
            <a:r>
              <a:rPr lang="en-US" sz="4400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ak</a:t>
            </a:r>
            <a:r>
              <a:rPr lang="en-US" sz="44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you chan.</a:t>
            </a:r>
          </a:p>
          <a:p>
            <a:pPr algn="ctr">
              <a:buNone/>
            </a:pPr>
            <a:endParaRPr lang="en-US" sz="43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385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Kè</a:t>
            </a:r>
            <a:endParaRPr lang="en-US" sz="4400" dirty="0">
              <a:solidFill>
                <a:srgbClr val="FF0000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Wi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te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fado-m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pat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kapab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pote,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Wi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te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fado-m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peye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dèt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peche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Tout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krent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mwen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te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sòti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Li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fè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kè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kontan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;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Paske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Jezu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pran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fado-m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 li te ban-m </a:t>
            </a:r>
            <a:r>
              <a:rPr lang="fr-FR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you</a:t>
            </a:r>
            <a:r>
              <a:rPr lang="fr-FR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chan</a:t>
            </a:r>
            <a:endParaRPr lang="en-US" sz="44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algn="ctr">
              <a:buNone/>
            </a:pPr>
            <a:endParaRPr lang="en-US" sz="43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9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ntercessory Prayer — Knit Pray Share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381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00FF"/>
                </a:solidFill>
                <a:latin typeface="Algerian" pitchFamily="82" charset="0"/>
              </a:rPr>
              <a:t>PRIÈRE D’INTERCESSION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marR="0" indent="0" algn="ctr">
              <a:buNone/>
            </a:pPr>
            <a:r>
              <a:rPr lang="fr-FR" sz="18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54 </a:t>
            </a:r>
            <a:r>
              <a:rPr lang="fr-FR" sz="18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kr</a:t>
            </a:r>
            <a:r>
              <a:rPr lang="fr-FR" sz="18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LEVE NANM</a:t>
            </a:r>
            <a:endParaRPr lang="en-US" sz="18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1.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Lévé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nam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mouin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ak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solèy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la,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Konmansé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tach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ou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jodi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a.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Prémié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bagay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ou gin pu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fè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Sé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loué Bon-Dieu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ak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tout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kè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2.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Pi-n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ga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ou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gaspiyé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tan ou!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Viv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jodi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a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kou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dènié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jou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;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Anplouayé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talan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ou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biin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Nou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tout va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jujé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a la fin.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marR="0" indent="0" algn="ctr">
              <a:buNone/>
            </a:pP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3.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Tout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paròl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ou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doué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sinsè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Konsians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ou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dou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Toujou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klè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;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Paské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Dieu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ouè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sa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ouap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fè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Li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konn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tout panes nan tout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kè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4.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Kè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mouin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sé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pou ou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lévé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Tout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anj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y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ova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chanté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ak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ou.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en-US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Yo-minm</a:t>
            </a:r>
            <a:r>
              <a:rPr lang="en-US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</a:t>
            </a:r>
            <a:r>
              <a:rPr lang="en-US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yo</a:t>
            </a:r>
            <a:r>
              <a:rPr lang="en-US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pap </a:t>
            </a:r>
            <a:r>
              <a:rPr lang="en-US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janm</a:t>
            </a:r>
            <a:r>
              <a:rPr lang="en-US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fatigé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Loué, béni,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sèvi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Bon-Dieu.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algn="ctr">
              <a:buNone/>
            </a:pPr>
            <a:endParaRPr lang="en-US" sz="4000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097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marR="0" indent="0" algn="ctr">
              <a:buNone/>
            </a:pP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5.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Bon-Dieu,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mouin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vlé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di Ou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mèsi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Ou té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protéjé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lè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dòmi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Lè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mouin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dòmi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pou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dènié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foua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Fè-m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lévé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dévan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Ou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ak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joua.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6.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Mouin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vlé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rémèt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mouin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nan min Ou,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Nétouayé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kè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ak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léspri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Gidé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volanté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achak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kou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ranpli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mouin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ak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Léspri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Ou.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algn="ctr">
              <a:buNone/>
            </a:pPr>
            <a:endParaRPr lang="en-US" sz="4000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103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marR="0" indent="0" algn="ctr">
              <a:buNone/>
            </a:pP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7.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Gidé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-m,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Ségnè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m-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vlé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Ou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kondui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sa-m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pou pansé,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fè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ou di.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Pou tout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fòs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mouin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kapab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sèvi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Pou la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gloua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Ou,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Dégnè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Jézu</a:t>
            </a:r>
            <a:r>
              <a:rPr lang="fr-FR" sz="4000" b="1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</a:t>
            </a:r>
            <a:endParaRPr lang="en-US" sz="4000" b="1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8.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Béni Bon-Dieu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kap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rinmin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nou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Béni Li tout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moun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patou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Béni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Pitit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Li,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Jézu-Kri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Béni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Pè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Fis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é</a:t>
            </a:r>
            <a:r>
              <a:rPr lang="fr-FR" sz="4000" b="1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fr-FR" sz="4000" b="1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Sint-Éspri</a:t>
            </a:r>
            <a:endParaRPr lang="en-US" sz="4000" b="1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algn="ctr">
              <a:buNone/>
            </a:pPr>
            <a:endParaRPr lang="en-US" sz="4000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27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indent="0" algn="ctr">
              <a:buNone/>
            </a:pPr>
            <a:r>
              <a:rPr lang="fr-FR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LECTURE PSAUME 33</a:t>
            </a:r>
            <a:endParaRPr lang="en-US" sz="40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1 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Justes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réjouissez-vous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l'Éternel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!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louange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sied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aux hommes droits.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000" b="1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2</a:t>
            </a:r>
            <a:r>
              <a:rPr lang="en-US" sz="4000" b="1" baseline="30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 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Célébrez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l'Éternel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avec la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harpe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Célébrez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-le sur le luth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à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dix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cordes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</a:t>
            </a: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000" b="1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3 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Chantez-lui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un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cantique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nouveau!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Faites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retentir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vos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instruments et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vos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voix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!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200" b="1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4 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Car la parole de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l'Éternel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est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droite, Et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toutes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ses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oeuvres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s'accomplissent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avec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fidélité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;</a:t>
            </a:r>
            <a:endParaRPr lang="en-US" sz="42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200" b="1" baseline="30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5 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Il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aime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la justice et la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droiture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; La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bonté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de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l'Éternel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remplit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la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terre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</a:t>
            </a: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200" b="1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6 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Les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cieux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ont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été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faits par la parole de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l'Éternel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Et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toute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leur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armée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par le souffle de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sa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bouche.</a:t>
            </a:r>
            <a:endParaRPr lang="en-US" sz="42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26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000" b="1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7 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Il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amoncelle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un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tas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eaux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de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mer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Il met dans des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réservoirs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abîmes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000" b="1" baseline="30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8 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Que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toute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la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terre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craigne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l'Éternel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! Que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tous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les habitants du monde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tremblent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devant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lui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!</a:t>
            </a: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000" b="1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9 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Car il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dit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et la chose arrive; Il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ordonne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et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elle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existe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000" b="1" baseline="30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10 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L'Éternel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renverse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les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desseins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des nations, Il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anéantit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les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projets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des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peuples</a:t>
            </a:r>
            <a:r>
              <a:rPr lang="en-US" sz="18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745711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000" b="1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11 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desseins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l'Éternel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subsistent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à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toujours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Et les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projets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de son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coeur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génération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génération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000" b="1" baseline="30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12 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Heureuse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la nation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dont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l'Éternel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est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le Dieu!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Heureux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le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peuple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qu'il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choisit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pour son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héritage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!</a:t>
            </a: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000" b="1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13 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L'Éternel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regarde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du haut des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cieux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Il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voit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tous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fils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l'homme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;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827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200" b="1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14 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Du lieu de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sa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demeure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il observe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Tous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les habitants de la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terre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  <a:endParaRPr lang="en-US" sz="42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200" b="1" baseline="30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15 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Lui qui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forme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leur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coeur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à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tous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Qui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est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attentif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à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toutes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leurs</a:t>
            </a:r>
            <a:r>
              <a:rPr lang="en-US" sz="42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actions.</a:t>
            </a: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200" b="1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16 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Ce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n'est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pas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une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grande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armée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qui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sauve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le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roi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Ce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n'est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pas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une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grande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force qui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délivre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le </a:t>
            </a:r>
            <a:r>
              <a:rPr lang="en-US" sz="42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héros</a:t>
            </a:r>
            <a:r>
              <a:rPr lang="en-US" sz="4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;</a:t>
            </a:r>
            <a:endParaRPr lang="en-US" sz="42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5302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000" b="1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17 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Le cheval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est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impuissant pour assurer le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salut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Et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toute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sa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vigueur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ne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donne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pas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délivrance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000" b="1" baseline="30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18 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Voici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l'oeil de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l'Éternel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est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sur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ceux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qui le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craignent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 Sur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ceux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qui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espèrent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en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sa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bonté</a:t>
            </a:r>
            <a:r>
              <a:rPr lang="en-US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,</a:t>
            </a: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000" b="1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19 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Afin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d'arracher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leur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âme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à</a:t>
            </a:r>
            <a:r>
              <a:rPr lang="en-US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la mort Et de les faire vivre au milieu de la famine.</a:t>
            </a:r>
            <a:endParaRPr lang="en-US" sz="40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9765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400" b="1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20 </a:t>
            </a:r>
            <a:r>
              <a:rPr lang="en-US" sz="4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Notre âme </a:t>
            </a:r>
            <a:r>
              <a:rPr lang="en-US" sz="44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espère</a:t>
            </a:r>
            <a:r>
              <a:rPr lang="en-US" sz="4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en</a:t>
            </a:r>
            <a:r>
              <a:rPr lang="en-US" sz="4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l'Éternel</a:t>
            </a:r>
            <a:r>
              <a:rPr lang="en-US" sz="4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; Il </a:t>
            </a:r>
            <a:r>
              <a:rPr lang="en-US" sz="44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est</a:t>
            </a:r>
            <a:r>
              <a:rPr lang="en-US" sz="4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notre</a:t>
            </a:r>
            <a:r>
              <a:rPr lang="en-US" sz="4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secours et </a:t>
            </a:r>
            <a:r>
              <a:rPr lang="en-US" sz="44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notre</a:t>
            </a:r>
            <a:r>
              <a:rPr lang="en-US" sz="4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bouclier</a:t>
            </a:r>
            <a:r>
              <a:rPr lang="en-US" sz="4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.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400" b="1" baseline="30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21 </a:t>
            </a:r>
            <a:r>
              <a:rPr lang="en-US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Car </a:t>
            </a:r>
            <a:r>
              <a:rPr lang="en-US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notre</a:t>
            </a:r>
            <a:r>
              <a:rPr lang="en-US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coeur</a:t>
            </a:r>
            <a:r>
              <a:rPr lang="en-US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met </a:t>
            </a:r>
            <a:r>
              <a:rPr lang="en-US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en</a:t>
            </a:r>
            <a:r>
              <a:rPr lang="en-US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lui</a:t>
            </a:r>
            <a:r>
              <a:rPr lang="en-US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sa</a:t>
            </a:r>
            <a:r>
              <a:rPr lang="en-US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joie, Car nous </a:t>
            </a:r>
            <a:r>
              <a:rPr lang="en-US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avons</a:t>
            </a:r>
            <a:r>
              <a:rPr lang="en-US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confiance</a:t>
            </a:r>
            <a:r>
              <a:rPr lang="en-US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en</a:t>
            </a:r>
            <a:r>
              <a:rPr lang="en-US" sz="44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son saint nom.</a:t>
            </a:r>
          </a:p>
          <a:p>
            <a:pPr marL="0" marR="0" algn="just">
              <a:spcBef>
                <a:spcPts val="1200"/>
              </a:spcBef>
              <a:spcAft>
                <a:spcPts val="0"/>
              </a:spcAft>
            </a:pPr>
            <a:r>
              <a:rPr lang="en-US" sz="4400" b="1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22 </a:t>
            </a:r>
            <a:r>
              <a:rPr lang="en-US" sz="44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Éternel</a:t>
            </a:r>
            <a:r>
              <a:rPr lang="en-US" sz="4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! que ta grâce </a:t>
            </a:r>
            <a:r>
              <a:rPr lang="en-US" sz="44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soit</a:t>
            </a:r>
            <a:r>
              <a:rPr lang="en-US" sz="4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sur nous, Comme nous </a:t>
            </a:r>
            <a:r>
              <a:rPr lang="en-US" sz="44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espérons</a:t>
            </a:r>
            <a:r>
              <a:rPr lang="en-US" sz="4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en</a:t>
            </a:r>
            <a:r>
              <a:rPr lang="en-US" sz="4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toi</a:t>
            </a:r>
            <a:r>
              <a:rPr lang="en-US" sz="4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!</a:t>
            </a:r>
            <a:endParaRPr lang="en-US" sz="44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2673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marR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4000" b="1" dirty="0">
                <a:solidFill>
                  <a:srgbClr val="FF0000"/>
                </a:solidFill>
                <a:effectLst/>
                <a:latin typeface="Copperplate" panose="02000504000000020004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136 Fr CE - Tout joyeux...</a:t>
            </a:r>
            <a:endParaRPr lang="en-US" sz="4000" b="1" dirty="0">
              <a:solidFill>
                <a:srgbClr val="FF0000"/>
              </a:solidFill>
              <a:effectLst/>
              <a:latin typeface="Copperplate" panose="02000504000000020004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Tout joyeux, bénissons le Seigneur,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Chantons et célébrons ses louanges,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Adorons avec foi le Sauveur,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Nous joignant aux célestes phalanges.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Refrain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Gloire à Dieu! Gloire à Dieu! </a:t>
            </a:r>
            <a:b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ce chant retentisse en tout lieu! </a:t>
            </a:r>
            <a:b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Gloire à Dieu! Gloire à Dieu! </a:t>
            </a:r>
            <a:b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ce chant retentisse en tout lieu! </a:t>
            </a:r>
            <a:br>
              <a:rPr lang="fr-F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br>
              <a:rPr lang="fr-F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Dieu, dans son incomparable amour,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ciel envoya son Fils unique,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la terre et les cieux, dans ce jour,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S'unissent pour chanter ce cantique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Refrain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Gloire à Dieu! Gloire à Dieu! </a:t>
            </a:r>
            <a:b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ce chant retentisse en tout lieu! </a:t>
            </a:r>
            <a:b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Gloire à Dieu! Gloire à Dieu! </a:t>
            </a:r>
            <a:b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ce chant retentisse en tout lieu! </a:t>
            </a:r>
            <a:br>
              <a:rPr lang="fr-FR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2474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châtiment qui produit la paix,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Jésus-Christ l'a subi pour mon âme;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voulut expier nos forfaits,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mourant, Lui, sur le bois infâme. </a:t>
            </a:r>
            <a:br>
              <a:rPr lang="fr-FR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Refrain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Gloire à Dieu! Gloire à Dieu! </a:t>
            </a:r>
            <a:b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ce chant retentisse en tout lieu! </a:t>
            </a:r>
            <a:b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Gloire à Dieu! Gloire à Dieu! </a:t>
            </a:r>
            <a:b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ce chant retentisse en tout lieu! </a:t>
            </a:r>
            <a:br>
              <a:rPr lang="fr-FR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0465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marR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Nous voulons en retour, bon Sauveur,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T'aimer par dessus toute autre chose,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Forme ton amour dans notre cœur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puis, de chacun de nous, dispose!</a:t>
            </a:r>
          </a:p>
          <a:p>
            <a:pPr marL="0" marR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Refrain </a:t>
            </a:r>
            <a:br>
              <a:rPr lang="fr-F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Gloire à Dieu! Gloire à Dieu! </a:t>
            </a:r>
            <a:b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ce chant retentisse en tout lieu! </a:t>
            </a:r>
            <a:b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Gloire à Dieu! Gloire à Dieu! </a:t>
            </a:r>
            <a:b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0099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ce chant retentisse en tout lieu! </a:t>
            </a:r>
            <a:br>
              <a:rPr lang="fr-FR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607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/>
              <a:t>GRANDE  PRIÈRE</a:t>
            </a:r>
            <a:endParaRPr lang="en-US" sz="6600" dirty="0"/>
          </a:p>
          <a:p>
            <a:r>
              <a:rPr lang="fr-FR" sz="4400" dirty="0"/>
              <a:t> </a:t>
            </a:r>
            <a:endParaRPr lang="en-US" sz="4400" dirty="0"/>
          </a:p>
        </p:txBody>
      </p:sp>
      <p:pic>
        <p:nvPicPr>
          <p:cNvPr id="7" name="Picture 6" descr="6 Types Of People At Prayer Sessions In Nigerian Churches | Zikoko!"/>
          <p:cNvPicPr/>
          <p:nvPr/>
        </p:nvPicPr>
        <p:blipFill>
          <a:blip r:embed="rId3">
            <a:lum bright="32000" contrast="16000"/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badi MT Condensed Light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126 Fr CE:  </a:t>
            </a:r>
            <a:r>
              <a:rPr lang="fr-FR" sz="4000" b="1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badi MT Condensed Light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Quand Le Vol De La Tempête</a:t>
            </a: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badi MT Condensed Light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Quand le vol de la tempête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Vient assombrir ton ciel bleu,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Au lieu de baisser la tête,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Compte les bienfaits de Dieu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Refrain</a:t>
            </a:r>
            <a:endParaRPr lang="en-US" sz="4000" b="1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Compte les bienfaits de Dieu,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Mets-les tous devant tes yeux,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Tu verras, en adorant,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Combien le nombre en est grand.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endParaRPr lang="en-US" sz="18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5200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2-</a:t>
            </a:r>
            <a:endParaRPr lang="en-US" sz="4000" b="1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Quand sur la route glissante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Tu chancelles sous ta croix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Pense à cette main puissante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Qui t’a béni tant de fois.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Refrain</a:t>
            </a:r>
            <a:endParaRPr lang="en-US" sz="4000" b="1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Compte les bienfaits de Dieu,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Mets-les tous devant tes yeux,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Tu verras, en adorant,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Combien le nombre en est grand.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endParaRPr lang="en-US" sz="18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9935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800" b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3-</a:t>
            </a:r>
            <a:endParaRPr lang="en-US" sz="1800" b="1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Si tu perds dans le voyage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Plus d’un cher et doux trésor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Pense au divin héritage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Qui là-haut te reste encore.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Refrain</a:t>
            </a:r>
            <a:endParaRPr lang="en-US" sz="4000" b="1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Compte les bienfaits de Dieu,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Mets-les tous devant tes yeux,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Tu verras, en adorant,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Combien le nombre en est grand.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2165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4-</a:t>
            </a:r>
            <a:endParaRPr lang="en-US" sz="4000" b="1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Bénis donc, bénis sans cesse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Ce Père qui, chaque jour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Répand sur toi la richesse</a:t>
            </a:r>
            <a:endParaRPr lang="en-US" sz="40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De son merveilleux amour.</a:t>
            </a: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Refrain</a:t>
            </a:r>
            <a:endParaRPr lang="en-US" sz="4000" b="1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Compte les bienfaits de Dieu,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Mets-les tous devant tes yeux,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Tu verras, en adorant,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CCFF33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Combien le nombre en est grand.</a:t>
            </a:r>
            <a:endParaRPr lang="en-US" sz="4000" b="1" dirty="0">
              <a:solidFill>
                <a:srgbClr val="CCFF33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endParaRPr lang="en-US" sz="1800" b="1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1243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00FF00"/>
                </a:solidFill>
              </a:rPr>
              <a:t>VISITORS 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FF00"/>
          </a:solidFill>
        </p:spPr>
        <p:txBody>
          <a:bodyPr/>
          <a:lstStyle/>
          <a:p>
            <a:r>
              <a:rPr lang="en-US" sz="6600" dirty="0"/>
              <a:t>ANNOUNCEMENT</a:t>
            </a:r>
          </a:p>
          <a:p>
            <a:r>
              <a:rPr lang="en-US" sz="6600" dirty="0"/>
              <a:t>MUSICAL PROGRAM</a:t>
            </a:r>
          </a:p>
          <a:p>
            <a:pPr>
              <a:buNone/>
            </a:pPr>
            <a:endParaRPr lang="en-US" sz="4400" dirty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00CC"/>
                </a:solidFill>
              </a:rPr>
              <a:t>VISITORS 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900" dirty="0">
                <a:solidFill>
                  <a:srgbClr val="C00000"/>
                </a:solidFill>
              </a:rPr>
              <a:t>ANNOUNCEMENTS FOR DECEMBER 2023</a:t>
            </a:r>
          </a:p>
          <a:p>
            <a:pPr algn="ctr">
              <a:buNone/>
            </a:pPr>
            <a:r>
              <a:rPr lang="en-US" sz="3600" b="1" dirty="0">
                <a:latin typeface="Agency FB" pitchFamily="34" charset="0"/>
              </a:rPr>
              <a:t>(Mon, Wed) 7:30-9:30PM  </a:t>
            </a:r>
            <a:r>
              <a:rPr lang="en-US" sz="3600" dirty="0">
                <a:latin typeface="Agency FB" pitchFamily="34" charset="0"/>
              </a:rPr>
              <a:t>PRAYER MEETING LINE #</a:t>
            </a:r>
          </a:p>
          <a:p>
            <a:pPr algn="ctr">
              <a:buNone/>
            </a:pPr>
            <a:r>
              <a:rPr lang="en-US" sz="3600" dirty="0">
                <a:latin typeface="Agency FB" pitchFamily="34" charset="0"/>
              </a:rPr>
              <a:t> </a:t>
            </a:r>
            <a:r>
              <a:rPr lang="en-US" sz="3600" b="1" u="sng" dirty="0">
                <a:solidFill>
                  <a:srgbClr val="0000CC"/>
                </a:solidFill>
                <a:latin typeface="Agency FB" pitchFamily="34" charset="0"/>
              </a:rPr>
              <a:t>(774) 217 6502</a:t>
            </a:r>
            <a:endParaRPr lang="en-US" sz="3600" b="1" dirty="0">
              <a:latin typeface="Agency FB" pitchFamily="34" charset="0"/>
            </a:endParaRPr>
          </a:p>
          <a:p>
            <a:pPr lvl="1"/>
            <a:r>
              <a:rPr lang="en-US" sz="3600" b="1" dirty="0">
                <a:solidFill>
                  <a:srgbClr val="003300"/>
                </a:solidFill>
                <a:latin typeface="Agency FB" pitchFamily="34" charset="0"/>
              </a:rPr>
              <a:t>FRIDAY</a:t>
            </a:r>
            <a:r>
              <a:rPr lang="en-US" sz="3600" b="1" dirty="0">
                <a:latin typeface="Agency FB" pitchFamily="34" charset="0"/>
              </a:rPr>
              <a:t>: 7:30-9:00pm-----Bible Study (</a:t>
            </a:r>
            <a:r>
              <a:rPr lang="en-US" sz="3600" b="1" dirty="0">
                <a:solidFill>
                  <a:srgbClr val="002060"/>
                </a:solidFill>
                <a:latin typeface="Agency FB" pitchFamily="34" charset="0"/>
              </a:rPr>
              <a:t>YOU TUBE</a:t>
            </a:r>
            <a:r>
              <a:rPr lang="en-US" sz="3600" b="1" dirty="0">
                <a:latin typeface="Agency FB" pitchFamily="34" charset="0"/>
              </a:rPr>
              <a:t>)</a:t>
            </a:r>
            <a:endParaRPr lang="en-US" sz="3600" b="1" dirty="0">
              <a:solidFill>
                <a:srgbClr val="003300"/>
              </a:solidFill>
              <a:latin typeface="Agency FB" pitchFamily="34" charset="0"/>
            </a:endParaRPr>
          </a:p>
          <a:p>
            <a:r>
              <a:rPr lang="en-US" sz="3600" dirty="0"/>
              <a:t>SATURDAY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1:30—3;00 PM </a:t>
            </a:r>
            <a:r>
              <a:rPr lang="en-US" sz="3600" dirty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3:00—5PM </a:t>
            </a:r>
            <a:r>
              <a:rPr lang="en-US" sz="3600" dirty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7:00—9:PM </a:t>
            </a:r>
            <a:r>
              <a:rPr lang="en-US" sz="3600" dirty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OFFRANDE</a:t>
            </a:r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/>
              <a:t>.</a:t>
            </a:r>
            <a:endParaRPr lang="en-US" i="1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b="1" dirty="0"/>
              <a:t>MOMENT D’ADORATION</a:t>
            </a:r>
            <a:br>
              <a:rPr lang="en-US" b="1" dirty="0"/>
            </a:br>
            <a:r>
              <a:rPr lang="en-US" b="1" dirty="0"/>
              <a:t>AVEC </a:t>
            </a:r>
            <a:br>
              <a:rPr lang="en-US" b="1" dirty="0"/>
            </a:br>
            <a:r>
              <a:rPr lang="en-US" b="1" dirty="0"/>
              <a:t>MAESTRO</a:t>
            </a:r>
            <a:br>
              <a:rPr lang="en-US" b="1" dirty="0"/>
            </a:br>
            <a:r>
              <a:rPr lang="en-US" b="1" dirty="0"/>
              <a:t>RENAUD TERZIER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FFFF00"/>
                </a:solidFill>
                <a:latin typeface="Arial Rounded MT Bold" pitchFamily="34" charset="0"/>
              </a:rPr>
              <a:t>22 </a:t>
            </a:r>
            <a:r>
              <a:rPr lang="fr-FR" b="1" dirty="0" err="1">
                <a:solidFill>
                  <a:srgbClr val="FFFF00"/>
                </a:solidFill>
                <a:latin typeface="Arial Rounded MT Bold" pitchFamily="34" charset="0"/>
              </a:rPr>
              <a:t>Creol</a:t>
            </a:r>
            <a:r>
              <a:rPr lang="fr-FR" b="1" dirty="0">
                <a:solidFill>
                  <a:srgbClr val="FFFF00"/>
                </a:solidFill>
                <a:latin typeface="Arial Rounded MT Bold" pitchFamily="34" charset="0"/>
              </a:rPr>
              <a:t> CE:  </a:t>
            </a:r>
            <a:r>
              <a:rPr lang="fr-FR" b="1" u="sng" dirty="0" err="1">
                <a:solidFill>
                  <a:srgbClr val="FFFF00"/>
                </a:solidFill>
                <a:latin typeface="Arial Rounded MT Bold" pitchFamily="34" charset="0"/>
              </a:rPr>
              <a:t>Segnè</a:t>
            </a:r>
            <a:r>
              <a:rPr lang="fr-FR" b="1" u="sng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b="1" u="sng" dirty="0" err="1">
                <a:solidFill>
                  <a:srgbClr val="FFFF00"/>
                </a:solidFill>
                <a:latin typeface="Arial Rounded MT Bold" pitchFamily="34" charset="0"/>
              </a:rPr>
              <a:t>Bondieu</a:t>
            </a:r>
            <a:endParaRPr lang="en-US" b="1" dirty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1-</a:t>
            </a: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Segnè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Bon-Dieu,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vle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la vi-m </a:t>
            </a: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Ka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ranpli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louanj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,</a:t>
            </a: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Nan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tou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sa-m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ye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tou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sa-m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fè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plè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tankou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lè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zanj</a:t>
            </a: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2-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Se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pa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selman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louanj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lev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Ni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selman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louanj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Kè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,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mande ou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ede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-m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ofri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Louanj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tout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Kè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bg1"/>
                </a:solidFill>
                <a:latin typeface="Arial Rounded MT Bold" pitchFamily="34" charset="0"/>
              </a:rPr>
              <a:t>3-</a:t>
            </a:r>
            <a:endParaRPr lang="en-US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vle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loue Ou tout tan, </a:t>
            </a: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minm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nan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bagay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odinè</a:t>
            </a: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Chak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kou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soti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rantre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Epi nan tout sa-m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fè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4-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Fè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ke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tout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pati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nan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minm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; 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kò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nanm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avek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lespri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,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Kap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chante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louanj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ou,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Segnè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malgre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feb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e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piti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bg1"/>
                </a:solidFill>
                <a:latin typeface="Arial Rounded MT Bold" pitchFamily="34" charset="0"/>
              </a:rPr>
              <a:t>5-</a:t>
            </a:r>
            <a:endParaRPr lang="en-US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Se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konsa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Segnè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minm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minm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va glorifie-Ou,</a:t>
            </a: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E-m va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komance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sou la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tè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Chant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ki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pou le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siel</a:t>
            </a: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chemeClr val="bg1"/>
                </a:solidFill>
                <a:latin typeface="Arial Rounded MT Bold" pitchFamily="34" charset="0"/>
              </a:rPr>
              <a:t>tou</a:t>
            </a: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6-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Tout la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jounin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avek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lanuit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Va sin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lè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-m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fè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konsa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,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M-va gin gnou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komunion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pafè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ou,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minm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 ici </a:t>
            </a:r>
            <a:r>
              <a:rPr lang="fr-FR" sz="4000" b="1" dirty="0" err="1">
                <a:solidFill>
                  <a:srgbClr val="FFFF00"/>
                </a:solidFill>
                <a:latin typeface="Arial Rounded MT Bold" pitchFamily="34" charset="0"/>
              </a:rPr>
              <a:t>ba</a:t>
            </a:r>
            <a:r>
              <a:rPr lang="fr-FR" sz="4000" b="1" dirty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b="1" dirty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fr-FR" sz="1200" b="1" dirty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>
                <a:latin typeface="Arial Rounded MT Bold" pitchFamily="34" charset="0"/>
              </a:rPr>
              <a:t>Pako </a:t>
            </a:r>
            <a:r>
              <a:rPr lang="fr-FR" sz="4400" dirty="0" err="1">
                <a:latin typeface="Arial Rounded MT Bold" pitchFamily="34" charset="0"/>
              </a:rPr>
              <a:t>janm</a:t>
            </a:r>
            <a:r>
              <a:rPr lang="fr-FR" sz="4400" dirty="0">
                <a:latin typeface="Arial Rounded MT Bold" pitchFamily="34" charset="0"/>
              </a:rPr>
              <a:t> </a:t>
            </a:r>
            <a:r>
              <a:rPr lang="fr-FR" sz="4400" dirty="0" err="1">
                <a:latin typeface="Arial Rounded MT Bold" pitchFamily="34" charset="0"/>
              </a:rPr>
              <a:t>gen</a:t>
            </a:r>
            <a:r>
              <a:rPr lang="fr-FR" sz="4400" dirty="0">
                <a:latin typeface="Arial Rounded MT Bold" pitchFamily="34" charset="0"/>
              </a:rPr>
              <a:t> </a:t>
            </a:r>
            <a:r>
              <a:rPr lang="fr-FR" sz="4400" dirty="0" err="1">
                <a:latin typeface="Arial Rounded MT Bold" pitchFamily="34" charset="0"/>
              </a:rPr>
              <a:t>moun</a:t>
            </a:r>
            <a:endParaRPr lang="en-US" sz="4400" dirty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>
                <a:latin typeface="Arial Rounded MT Bold" pitchFamily="34" charset="0"/>
              </a:rPr>
              <a:t>Ki</a:t>
            </a:r>
            <a:r>
              <a:rPr lang="fr-FR" sz="4400" dirty="0">
                <a:latin typeface="Arial Rounded MT Bold" pitchFamily="34" charset="0"/>
              </a:rPr>
              <a:t> </a:t>
            </a:r>
            <a:r>
              <a:rPr lang="fr-FR" sz="4400" dirty="0" err="1">
                <a:latin typeface="Arial Rounded MT Bold" pitchFamily="34" charset="0"/>
              </a:rPr>
              <a:t>pran</a:t>
            </a:r>
            <a:r>
              <a:rPr lang="fr-FR" sz="4400" dirty="0">
                <a:latin typeface="Arial Rounded MT Bold" pitchFamily="34" charset="0"/>
              </a:rPr>
              <a:t> </a:t>
            </a:r>
            <a:r>
              <a:rPr lang="fr-FR" sz="4400" dirty="0" err="1">
                <a:latin typeface="Arial Rounded MT Bold" pitchFamily="34" charset="0"/>
              </a:rPr>
              <a:t>desizyon</a:t>
            </a:r>
            <a:r>
              <a:rPr lang="fr-FR" sz="4400" dirty="0"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4400" dirty="0">
                <a:latin typeface="Arial Rounded MT Bold" pitchFamily="34" charset="0"/>
              </a:rPr>
              <a:t>Pou </a:t>
            </a:r>
            <a:r>
              <a:rPr lang="fr-FR" sz="4400" dirty="0" err="1">
                <a:latin typeface="Arial Rounded MT Bold" pitchFamily="34" charset="0"/>
              </a:rPr>
              <a:t>sèvi</a:t>
            </a:r>
            <a:r>
              <a:rPr lang="fr-FR" sz="4400" dirty="0">
                <a:latin typeface="Arial Rounded MT Bold" pitchFamily="34" charset="0"/>
              </a:rPr>
              <a:t> </a:t>
            </a:r>
            <a:r>
              <a:rPr lang="fr-FR" sz="4400" dirty="0" err="1">
                <a:latin typeface="Arial Rounded MT Bold" pitchFamily="34" charset="0"/>
              </a:rPr>
              <a:t>BonDye</a:t>
            </a:r>
            <a:endParaRPr lang="en-US" sz="4400" dirty="0"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400" dirty="0" err="1">
                <a:latin typeface="Arial Rounded MT Bold" pitchFamily="34" charset="0"/>
              </a:rPr>
              <a:t>Pou</a:t>
            </a:r>
            <a:r>
              <a:rPr lang="en-US" sz="4400" dirty="0">
                <a:latin typeface="Arial Rounded MT Bold" pitchFamily="34" charset="0"/>
              </a:rPr>
              <a:t> </a:t>
            </a:r>
            <a:r>
              <a:rPr lang="en-US" sz="4400" dirty="0" err="1">
                <a:latin typeface="Arial Rounded MT Bold" pitchFamily="34" charset="0"/>
              </a:rPr>
              <a:t>yo</a:t>
            </a:r>
            <a:r>
              <a:rPr lang="en-US" sz="4400" dirty="0">
                <a:latin typeface="Arial Rounded MT Bold" pitchFamily="34" charset="0"/>
              </a:rPr>
              <a:t> </a:t>
            </a:r>
            <a:r>
              <a:rPr lang="en-US" sz="4400" dirty="0" err="1">
                <a:latin typeface="Arial Rounded MT Bold" pitchFamily="34" charset="0"/>
              </a:rPr>
              <a:t>soti</a:t>
            </a:r>
            <a:r>
              <a:rPr lang="en-US" sz="4400" dirty="0">
                <a:latin typeface="Arial Rounded MT Bold" pitchFamily="34" charset="0"/>
              </a:rPr>
              <a:t> wont</a:t>
            </a:r>
          </a:p>
          <a:p>
            <a:pPr algn="ctr">
              <a:buNone/>
            </a:pPr>
            <a:r>
              <a:rPr lang="en-US" sz="4400" dirty="0" err="1">
                <a:latin typeface="Arial Rounded MT Bold" pitchFamily="34" charset="0"/>
              </a:rPr>
              <a:t>Lè</a:t>
            </a:r>
            <a:r>
              <a:rPr lang="en-US" sz="4400" dirty="0">
                <a:latin typeface="Arial Rounded MT Bold" pitchFamily="34" charset="0"/>
              </a:rPr>
              <a:t> </a:t>
            </a:r>
            <a:r>
              <a:rPr lang="en-US" sz="4400" dirty="0" err="1">
                <a:latin typeface="Arial Rounded MT Bold" pitchFamily="34" charset="0"/>
              </a:rPr>
              <a:t>yo</a:t>
            </a:r>
            <a:r>
              <a:rPr lang="en-US" sz="4400" dirty="0">
                <a:latin typeface="Arial Rounded MT Bold" pitchFamily="34" charset="0"/>
              </a:rPr>
              <a:t> </a:t>
            </a:r>
            <a:r>
              <a:rPr lang="en-US" sz="4400" dirty="0" err="1">
                <a:latin typeface="Arial Rounded MT Bold" pitchFamily="34" charset="0"/>
              </a:rPr>
              <a:t>imilye</a:t>
            </a:r>
            <a:r>
              <a:rPr lang="en-US" sz="4400" dirty="0">
                <a:latin typeface="Arial Rounded MT Bold" pitchFamily="34" charset="0"/>
              </a:rPr>
              <a:t>-w ‘</a:t>
            </a:r>
          </a:p>
          <a:p>
            <a:pPr algn="ctr">
              <a:buNone/>
            </a:pPr>
            <a:r>
              <a:rPr lang="en-US" sz="4400" dirty="0" err="1">
                <a:latin typeface="Arial Rounded MT Bold" pitchFamily="34" charset="0"/>
              </a:rPr>
              <a:t>Lè</a:t>
            </a:r>
            <a:r>
              <a:rPr lang="en-US" sz="4400" dirty="0">
                <a:latin typeface="Arial Rounded MT Bold" pitchFamily="34" charset="0"/>
              </a:rPr>
              <a:t> </a:t>
            </a:r>
            <a:r>
              <a:rPr lang="en-US" sz="4400" dirty="0" err="1">
                <a:latin typeface="Arial Rounded MT Bold" pitchFamily="34" charset="0"/>
              </a:rPr>
              <a:t>yo</a:t>
            </a:r>
            <a:r>
              <a:rPr lang="en-US" sz="4400" dirty="0">
                <a:latin typeface="Arial Rounded MT Bold" pitchFamily="34" charset="0"/>
              </a:rPr>
              <a:t> </a:t>
            </a:r>
            <a:r>
              <a:rPr lang="en-US" sz="4400" dirty="0" err="1">
                <a:latin typeface="Arial Rounded MT Bold" pitchFamily="34" charset="0"/>
              </a:rPr>
              <a:t>fe</a:t>
            </a:r>
            <a:r>
              <a:rPr lang="en-US" sz="4400" dirty="0">
                <a:latin typeface="Arial Rounded MT Bold" pitchFamily="34" charset="0"/>
              </a:rPr>
              <a:t>-w </a:t>
            </a:r>
            <a:r>
              <a:rPr lang="en-US" sz="4400" dirty="0" err="1">
                <a:latin typeface="Arial Rounded MT Bold" pitchFamily="34" charset="0"/>
              </a:rPr>
              <a:t>desepsyon</a:t>
            </a:r>
            <a:endParaRPr lang="en-US" sz="4400" dirty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>
                <a:latin typeface="Arial Rounded MT Bold" pitchFamily="34" charset="0"/>
              </a:rPr>
              <a:t>BonDye</a:t>
            </a:r>
            <a:r>
              <a:rPr lang="fr-FR" sz="4400" dirty="0">
                <a:latin typeface="Arial Rounded MT Bold" pitchFamily="34" charset="0"/>
              </a:rPr>
              <a:t> </a:t>
            </a:r>
            <a:r>
              <a:rPr lang="fr-FR" sz="4400" dirty="0" err="1">
                <a:latin typeface="Arial Rounded MT Bold" pitchFamily="34" charset="0"/>
              </a:rPr>
              <a:t>ap</a:t>
            </a:r>
            <a:r>
              <a:rPr lang="fr-FR" sz="4400" dirty="0">
                <a:latin typeface="Arial Rounded MT Bold" pitchFamily="34" charset="0"/>
              </a:rPr>
              <a:t> </a:t>
            </a:r>
            <a:r>
              <a:rPr lang="fr-FR" sz="4400" dirty="0" err="1">
                <a:latin typeface="Arial Rounded MT Bold" pitchFamily="34" charset="0"/>
              </a:rPr>
              <a:t>sevi</a:t>
            </a:r>
            <a:r>
              <a:rPr lang="fr-FR" sz="4400" dirty="0">
                <a:latin typeface="Arial Rounded MT Bold" pitchFamily="34" charset="0"/>
              </a:rPr>
              <a:t> </a:t>
            </a:r>
            <a:r>
              <a:rPr lang="fr-FR" sz="4400" dirty="0" err="1">
                <a:latin typeface="Arial Rounded MT Bold" pitchFamily="34" charset="0"/>
              </a:rPr>
              <a:t>ak</a:t>
            </a:r>
            <a:r>
              <a:rPr lang="fr-FR" sz="4400" dirty="0">
                <a:latin typeface="Arial Rounded MT Bold" pitchFamily="34" charset="0"/>
              </a:rPr>
              <a:t> sa </a:t>
            </a:r>
          </a:p>
          <a:p>
            <a:pPr algn="ctr">
              <a:buNone/>
            </a:pPr>
            <a:r>
              <a:rPr lang="fr-FR" sz="4400" dirty="0">
                <a:latin typeface="Arial Rounded MT Bold" pitchFamily="34" charset="0"/>
              </a:rPr>
              <a:t>Pou li </a:t>
            </a:r>
            <a:r>
              <a:rPr lang="fr-FR" sz="4400" dirty="0" err="1">
                <a:latin typeface="Arial Rounded MT Bold" pitchFamily="34" charset="0"/>
              </a:rPr>
              <a:t>delivre’w</a:t>
            </a:r>
            <a:endParaRPr lang="en-US" sz="4400" dirty="0"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2379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/>
              <a:t>DEBUT</a:t>
            </a:r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>
                <a:solidFill>
                  <a:srgbClr val="C00000"/>
                </a:solidFill>
              </a:rPr>
              <a:t>Habakuk</a:t>
            </a:r>
            <a:r>
              <a:rPr lang="fr-FR" sz="2800" dirty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C00000"/>
                </a:solidFill>
              </a:rPr>
              <a:t>Hab</a:t>
            </a:r>
            <a:r>
              <a:rPr lang="en-US" sz="2800" dirty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/>
              <a:t>."</a:t>
            </a:r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PRIÈRE  POUR  L’OFFRANDE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ET LE SERMON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rgbClr val="0033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b="1" dirty="0"/>
          </a:p>
          <a:p>
            <a:pPr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SERMON </a:t>
            </a:r>
          </a:p>
          <a:p>
            <a:pPr algn="ctr">
              <a:buNone/>
            </a:pPr>
            <a:r>
              <a:rPr lang="en-US" sz="5400" b="1" dirty="0">
                <a:solidFill>
                  <a:srgbClr val="FF3399"/>
                </a:solidFill>
              </a:rPr>
              <a:t>PAR </a:t>
            </a:r>
          </a:p>
          <a:p>
            <a:pPr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PASTEUR  </a:t>
            </a:r>
          </a:p>
          <a:p>
            <a:pPr algn="ctr">
              <a:buNone/>
            </a:pPr>
            <a:r>
              <a:rPr lang="en-US" sz="5400" b="1" dirty="0">
                <a:solidFill>
                  <a:srgbClr val="FC0AFC"/>
                </a:solidFill>
              </a:rPr>
              <a:t>MARC  E  SIMEON</a:t>
            </a:r>
          </a:p>
          <a:p>
            <a:pPr>
              <a:buNone/>
            </a:pP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CCFF33"/>
          </a:solidFill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CHRIST THE ROCK CONGREGATION</a:t>
            </a:r>
            <a:br>
              <a:rPr lang="en-US" b="1" dirty="0"/>
            </a:br>
            <a:r>
              <a:rPr lang="en-US" b="1" dirty="0">
                <a:solidFill>
                  <a:srgbClr val="002060"/>
                </a:solidFill>
              </a:rPr>
              <a:t>SUNDAY JANUARY 28</a:t>
            </a:r>
            <a:r>
              <a:rPr lang="en-US" b="1" baseline="30000" dirty="0">
                <a:solidFill>
                  <a:srgbClr val="002060"/>
                </a:solidFill>
              </a:rPr>
              <a:t>TH</a:t>
            </a:r>
            <a:r>
              <a:rPr lang="en-US" b="1" dirty="0">
                <a:solidFill>
                  <a:srgbClr val="002060"/>
                </a:solidFill>
              </a:rPr>
              <a:t> 2024 </a:t>
            </a:r>
            <a:br>
              <a:rPr lang="en-US" b="1" dirty="0"/>
            </a:br>
            <a:r>
              <a:rPr lang="en-US" b="1" dirty="0">
                <a:solidFill>
                  <a:srgbClr val="C00000"/>
                </a:solidFill>
              </a:rPr>
              <a:t>Sermon by Pastor MARC SIMEON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rgbClr val="0000FF"/>
          </a:solidFill>
        </p:spPr>
        <p:txBody>
          <a:bodyPr>
            <a:normAutofit/>
          </a:bodyPr>
          <a:lstStyle/>
          <a:p>
            <a:r>
              <a:rPr lang="fr-FR" sz="4800" b="1" dirty="0">
                <a:solidFill>
                  <a:schemeClr val="bg1"/>
                </a:solidFill>
              </a:rPr>
              <a:t>UNITÉ DES SAINTS ET NON CONFORMITÉ AVEC LES IMPIES QUI SE DISENT CHRÉTIENS</a:t>
            </a:r>
            <a:r>
              <a:rPr lang="fr-FR" sz="4800" dirty="0">
                <a:solidFill>
                  <a:schemeClr val="bg1"/>
                </a:solidFill>
              </a:rPr>
              <a:t> </a:t>
            </a:r>
            <a:endParaRPr lang="en-US" sz="4800" dirty="0">
              <a:solidFill>
                <a:schemeClr val="bg1"/>
              </a:solidFill>
            </a:endParaRPr>
          </a:p>
          <a:p>
            <a:pPr algn="r"/>
            <a:r>
              <a:rPr lang="fr-FR" sz="4800" b="1" dirty="0">
                <a:solidFill>
                  <a:srgbClr val="FF0000"/>
                </a:solidFill>
              </a:rPr>
              <a:t>Sermon #5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857250" indent="-857250" algn="just">
              <a:buFont typeface="+mj-lt"/>
              <a:buAutoNum type="romanUcPeriod"/>
            </a:pPr>
            <a:r>
              <a:rPr lang="fr-FR" sz="4000" b="1" dirty="0"/>
              <a:t>L’UNITÉ DES SAINTS SON MANDAT ET SA FRAGILITÉ </a:t>
            </a:r>
            <a:endParaRPr lang="en-US" sz="4000" dirty="0"/>
          </a:p>
          <a:p>
            <a:pPr marL="857250" indent="-857250" algn="just">
              <a:buFont typeface="+mj-lt"/>
              <a:buAutoNum type="romanUcPeriod"/>
            </a:pPr>
            <a:r>
              <a:rPr lang="fr-FR" sz="4000" b="1" dirty="0">
                <a:solidFill>
                  <a:srgbClr val="0000FF"/>
                </a:solidFill>
              </a:rPr>
              <a:t>LES MENACES DE L’UNITÉ DES SAINTS</a:t>
            </a:r>
          </a:p>
          <a:p>
            <a:pPr marL="857250" indent="-857250" algn="just">
              <a:buFont typeface="+mj-lt"/>
              <a:buAutoNum type="romanUcPeriod"/>
            </a:pPr>
            <a:r>
              <a:rPr lang="fr-FR" sz="4000" b="1" dirty="0">
                <a:solidFill>
                  <a:srgbClr val="0000FF"/>
                </a:solidFill>
              </a:rPr>
              <a:t>LA DIVERSITÉ DANS L’UNITÉ  </a:t>
            </a:r>
            <a:endParaRPr lang="en-US" sz="4000" dirty="0">
              <a:solidFill>
                <a:srgbClr val="0000FF"/>
              </a:solidFill>
            </a:endParaRPr>
          </a:p>
          <a:p>
            <a:pPr marL="857250" indent="-857250" algn="just">
              <a:buFont typeface="+mj-lt"/>
              <a:buAutoNum type="romanUcPeriod"/>
            </a:pPr>
            <a:r>
              <a:rPr lang="fr-FR" sz="4000" b="1" dirty="0"/>
              <a:t>UNITÉ DES SAINTS ET NON CONFORMITÉ AVEC LES IMPIES QUI SE DISENT CHRÉTIENS</a:t>
            </a:r>
            <a:r>
              <a:rPr lang="fr-FR" sz="4000" dirty="0"/>
              <a:t> </a:t>
            </a:r>
            <a:endParaRPr lang="en-US" sz="4000" dirty="0"/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B0F0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>
                <a:solidFill>
                  <a:schemeClr val="bg1"/>
                </a:solidFill>
                <a:latin typeface="Arial Rounded MT Bold" pitchFamily="34" charset="0"/>
              </a:rPr>
              <a:t>UNITÉ DES SAINTS ET NON CONFORMITÉ AVEC LES IMPIES QUI SE DISENT CHRÉTIENS</a:t>
            </a: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Maintenir l’unité des saints n’a jamais été facile, mais les chrétiens du premier siècle ont honoré le mandat du Seigneur pour que son église soit unie.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chemeClr val="bg1"/>
                </a:solidFill>
                <a:latin typeface="Arial Rounded MT Bold" pitchFamily="34" charset="0"/>
              </a:rPr>
              <a:t>Ils ont tout fait pour protéger cette unité si chancelante et combattue.</a:t>
            </a: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L’unité des saints doit être maintenue sous l’autorité de la parole de Dieu.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>
                <a:solidFill>
                  <a:schemeClr val="bg1"/>
                </a:solidFill>
                <a:latin typeface="Arial Rounded MT Bold" pitchFamily="34" charset="0"/>
              </a:rPr>
              <a:t>1Co 5:9-13 </a:t>
            </a: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9</a:t>
            </a:r>
            <a:r>
              <a:rPr lang="fr-FR" sz="4000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>
                <a:latin typeface="Arial Rounded MT Bold" pitchFamily="34" charset="0"/>
              </a:rPr>
              <a:t>¶ Je vous ai écrit dans ma lettre de ne pas avoir des relations avec les impudiques, -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 </a:t>
            </a:r>
            <a:r>
              <a:rPr lang="fr-FR" sz="4000" dirty="0">
                <a:solidFill>
                  <a:schemeClr val="bg1"/>
                </a:solidFill>
                <a:latin typeface="Arial Rounded MT Bold" pitchFamily="34" charset="0"/>
              </a:rPr>
              <a:t>10 non pas d'une manière absolue avec les impudiques de ce monde, ou avec les cupides et les ravisseurs, ou avec les idolâtres; autrement, </a:t>
            </a:r>
            <a:r>
              <a:rPr lang="fr-FR" sz="4000" u="sng" dirty="0">
                <a:solidFill>
                  <a:schemeClr val="bg1"/>
                </a:solidFill>
                <a:latin typeface="Arial Rounded MT Bold" pitchFamily="34" charset="0"/>
              </a:rPr>
              <a:t>il vous faudrait sortir du monde.</a:t>
            </a: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400" dirty="0">
                <a:solidFill>
                  <a:schemeClr val="bg1"/>
                </a:solidFill>
                <a:latin typeface="Arial Rounded MT Bold" pitchFamily="34" charset="0"/>
              </a:rPr>
              <a:t>11</a:t>
            </a:r>
            <a:r>
              <a:rPr lang="fr-FR" sz="4400" dirty="0">
                <a:latin typeface="Arial Rounded MT Bold" pitchFamily="34" charset="0"/>
              </a:rPr>
              <a:t> Maintenant, ce que je vous ai écrit, c'est </a:t>
            </a:r>
            <a:r>
              <a:rPr lang="fr-FR" sz="4400" u="sng" dirty="0">
                <a:latin typeface="Arial Rounded MT Bold" pitchFamily="34" charset="0"/>
              </a:rPr>
              <a:t>de ne pas avoir des relations avec quelqu'un qui, se nommant frère</a:t>
            </a:r>
            <a:r>
              <a:rPr lang="fr-FR" sz="4400" dirty="0">
                <a:latin typeface="Arial Rounded MT Bold" pitchFamily="34" charset="0"/>
              </a:rPr>
              <a:t>, </a:t>
            </a:r>
            <a:r>
              <a:rPr lang="fr-FR" sz="4400" dirty="0">
                <a:solidFill>
                  <a:schemeClr val="bg1"/>
                </a:solidFill>
                <a:latin typeface="Arial Rounded MT Bold" pitchFamily="34" charset="0"/>
              </a:rPr>
              <a:t>est impudique, ou cupide, ou idolâtre, ou outrageux, ou ivrogne, ou ravisseur,</a:t>
            </a:r>
            <a:r>
              <a:rPr lang="fr-FR" sz="4400" dirty="0">
                <a:latin typeface="Arial Rounded MT Bold" pitchFamily="34" charset="0"/>
              </a:rPr>
              <a:t> de ne pas même manger avec un tel homme.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n-US" sz="4800" b="1" i="0" baseline="30000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</a:rPr>
              <a:t>12</a:t>
            </a:r>
            <a:r>
              <a:rPr lang="en-US" sz="4800" b="1" i="0" baseline="30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 </a:t>
            </a:r>
            <a:r>
              <a:rPr lang="en-US" sz="4800" b="0" i="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Qu'ai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-je, </a:t>
            </a:r>
            <a:r>
              <a:rPr lang="en-US" sz="4800" b="0" i="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en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800" b="0" i="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effet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, </a:t>
            </a:r>
            <a:r>
              <a:rPr lang="en-US" sz="4800" b="0" i="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à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 juger </a:t>
            </a:r>
            <a:r>
              <a:rPr lang="en-US" sz="4800" b="0" i="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ceux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 du dehors? </a:t>
            </a:r>
            <a:r>
              <a:rPr lang="en-US" sz="4800" b="0" i="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N'est-ce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 pas </a:t>
            </a:r>
            <a:r>
              <a:rPr lang="en-US" sz="4800" b="0" i="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ceux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 du dedans que </a:t>
            </a:r>
            <a:r>
              <a:rPr lang="en-US" sz="4800" b="0" i="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vous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800" b="0" i="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avez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800" b="0" i="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à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 juger?</a:t>
            </a:r>
          </a:p>
          <a:p>
            <a:pPr algn="just"/>
            <a:r>
              <a:rPr lang="en-US" sz="4800" b="1" i="0" baseline="30000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</a:rPr>
              <a:t>13 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</a:rPr>
              <a:t>Pour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Arial Rounded MT Bold" panose="020F0704030504030204" pitchFamily="34" charset="77"/>
              </a:rPr>
              <a:t>ceux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</a:rPr>
              <a:t> du dehors, Dieu les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Arial Rounded MT Bold" panose="020F0704030504030204" pitchFamily="34" charset="77"/>
              </a:rPr>
              <a:t>juge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</a:rPr>
              <a:t>.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Arial Rounded MT Bold" panose="020F0704030504030204" pitchFamily="34" charset="77"/>
              </a:rPr>
              <a:t>Otez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</a:rPr>
              <a:t> le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Arial Rounded MT Bold" panose="020F0704030504030204" pitchFamily="34" charset="77"/>
              </a:rPr>
              <a:t>méchant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</a:rPr>
              <a:t> du milieu de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Arial Rounded MT Bold" panose="020F0704030504030204" pitchFamily="34" charset="77"/>
              </a:rPr>
              <a:t>vous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92602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b="1" baseline="300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1 CORINT 5:9-13</a:t>
            </a:r>
            <a:endParaRPr lang="en-US" sz="4000" b="1" i="0" baseline="30000" dirty="0">
              <a:solidFill>
                <a:srgbClr val="FF0000"/>
              </a:solidFill>
              <a:effectLst/>
              <a:latin typeface="Arial Rounded MT Bold" panose="020F0704030504030204" pitchFamily="34" charset="77"/>
            </a:endParaRPr>
          </a:p>
          <a:p>
            <a:pPr algn="just"/>
            <a:r>
              <a:rPr lang="en-US" sz="4000" b="1" i="0" baseline="30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9 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¶ Nan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lèt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mwen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te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ekri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nou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an,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mwen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te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mande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pou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n' pa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mele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ak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moun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k'ap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viv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nan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imoralite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.</a:t>
            </a:r>
          </a:p>
          <a:p>
            <a:pPr algn="just"/>
            <a:r>
              <a:rPr lang="en-US" sz="4000" b="1" i="0" baseline="3000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10 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Lè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sa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a,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mwen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pa t' gen nan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lide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mande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nou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pou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n'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separe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ak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tout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moun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sou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latè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k'ap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viv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nan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dezòd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lachè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,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ki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gen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lanvi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plen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kè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yo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,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k'ap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vòlò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osinon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k'ap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sèvi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zidòl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.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Pou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n' ta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egzante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tout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moun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sa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yo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, se kite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pou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n' ta kite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tè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a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nèt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.</a:t>
            </a:r>
          </a:p>
          <a:p>
            <a:pPr algn="just"/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625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en-US" sz="4000" b="1" i="0" baseline="3000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11</a:t>
            </a:r>
            <a:r>
              <a:rPr lang="en-US" sz="4000" b="1" i="0" baseline="30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 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Mwen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te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vle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di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pou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n' pa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mele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ak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yon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nonm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ki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swadizan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frè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nou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nan Kris la, men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k'ap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viv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nan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dezòd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,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ki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gen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lanvi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plen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kè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l',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k'ap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sèvi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zidòl</a:t>
            </a:r>
            <a:r>
              <a:rPr lang="en-US" sz="40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,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k'ap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pale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moun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mal,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ki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tafyatè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,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osinon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ki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vòlò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. </a:t>
            </a:r>
          </a:p>
          <a:p>
            <a:pPr algn="just"/>
            <a:r>
              <a:rPr lang="en-US" sz="4000" dirty="0">
                <a:solidFill>
                  <a:srgbClr val="0000FF"/>
                </a:solidFill>
                <a:latin typeface="Arial Rounded MT Bold" panose="020F0704030504030204" pitchFamily="34" charset="77"/>
              </a:rPr>
              <a:t>11b</a:t>
            </a: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Nou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pa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dwe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menm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chita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sou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menm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tab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pou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n'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manje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ak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yon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nonm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0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konsa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.</a:t>
            </a:r>
          </a:p>
          <a:p>
            <a:pPr algn="just"/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3225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en-US" sz="4400" b="1" i="0" baseline="30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12 </a:t>
            </a:r>
            <a:r>
              <a:rPr lang="en-US" sz="44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Zafè</a:t>
            </a:r>
            <a:r>
              <a:rPr lang="en-US" sz="44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moun</a:t>
            </a:r>
            <a:r>
              <a:rPr lang="en-US" sz="44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deyò</a:t>
            </a:r>
            <a:r>
              <a:rPr lang="en-US" sz="44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pa </a:t>
            </a:r>
            <a:r>
              <a:rPr lang="en-US" sz="44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gade</a:t>
            </a:r>
            <a:r>
              <a:rPr lang="en-US" sz="44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m', </a:t>
            </a:r>
            <a:r>
              <a:rPr lang="en-US" sz="44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mwen</a:t>
            </a:r>
            <a:r>
              <a:rPr lang="en-US" sz="44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pa gen </a:t>
            </a:r>
            <a:r>
              <a:rPr lang="en-US" sz="44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dwa</a:t>
            </a:r>
            <a:r>
              <a:rPr lang="en-US" sz="44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jije</a:t>
            </a:r>
            <a:r>
              <a:rPr lang="en-US" sz="44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yo</a:t>
            </a:r>
            <a:r>
              <a:rPr lang="en-US" sz="44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. Se </a:t>
            </a:r>
            <a:r>
              <a:rPr lang="en-US" sz="44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Bondye</a:t>
            </a:r>
            <a:r>
              <a:rPr lang="en-US" sz="44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ki</a:t>
            </a:r>
            <a:r>
              <a:rPr lang="en-US" sz="44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va</a:t>
            </a:r>
            <a:r>
              <a:rPr lang="en-US" sz="44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jije</a:t>
            </a:r>
            <a:r>
              <a:rPr lang="en-US" sz="44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yo</a:t>
            </a:r>
            <a:r>
              <a:rPr lang="en-US" sz="4400" b="0" i="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</a:rPr>
              <a:t>.</a:t>
            </a:r>
          </a:p>
          <a:p>
            <a:pPr algn="just"/>
            <a:r>
              <a:rPr lang="en-US" sz="4400" b="1" i="0" baseline="3000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13 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Men,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èske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se pa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devwa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nou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pou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n'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jije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moun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ki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anndan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yo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,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moun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ki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ansanm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avè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n'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yo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?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Tankou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yo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di l' nan Liv la: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Wete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mechan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an nan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mitan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 </a:t>
            </a:r>
            <a:r>
              <a:rPr lang="en-US" sz="4400" b="0" i="0" dirty="0" err="1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nou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Arial Rounded MT Bold" panose="020F0704030504030204" pitchFamily="34" charset="77"/>
              </a:rPr>
              <a:t>.</a:t>
            </a:r>
          </a:p>
          <a:p>
            <a:pPr algn="just"/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5082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>
                <a:solidFill>
                  <a:schemeClr val="bg1"/>
                </a:solidFill>
                <a:latin typeface="Arial Rounded MT Bold" pitchFamily="34" charset="0"/>
              </a:rPr>
              <a:t>L’unité des saints réclame la tolérance de certaines indifférences avec nos frères dans la foi et non la tolérance au péché.</a:t>
            </a: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3515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6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lvl="0" algn="ctr"/>
            <a:r>
              <a:rPr lang="fr-FR" sz="4000" dirty="0">
                <a:solidFill>
                  <a:schemeClr val="bg1"/>
                </a:solidFill>
                <a:latin typeface="Arial Rounded MT Bold" pitchFamily="34" charset="0"/>
              </a:rPr>
              <a:t>CONCLUSION</a:t>
            </a: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Cessons de fragmenter l’Eglise du Seigneur au profit de notre dénomination.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chemeClr val="bg1"/>
                </a:solidFill>
                <a:latin typeface="Arial Rounded MT Bold" pitchFamily="34" charset="0"/>
              </a:rPr>
              <a:t>Rapprochons-nous de ceux qui servent l’Eternel d’un cœur sincère.</a:t>
            </a: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Toutes les sept Eglises de l’Asie Mineure avaient de vrais chrétiens dedans en dépits de l’état général de l’église. 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itchFamily="34" charset="0"/>
              </a:rPr>
              <a:t>Rappelons-nous que l’église est la personne et non sa dénomination d’appartenance.</a:t>
            </a:r>
            <a:endParaRPr lang="en-US" sz="4400" dirty="0"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solidFill>
                  <a:schemeClr val="bg1"/>
                </a:solidFill>
                <a:latin typeface="Arial Rounded MT Bold" pitchFamily="34" charset="0"/>
              </a:rPr>
              <a:t>Combattons encore pour l’unité de l’Eglise de Jésus Christ car nous avons un seul ciel à gagner et un seul enfer à éviter.</a:t>
            </a:r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>
                <a:solidFill>
                  <a:schemeClr val="bg1"/>
                </a:solidFill>
                <a:latin typeface="Arial Rounded MT Bold" pitchFamily="34" charset="0"/>
              </a:rPr>
              <a:t>Jean 17:11 </a:t>
            </a:r>
            <a:r>
              <a:rPr lang="fr-FR" sz="4000" i="1" dirty="0">
                <a:latin typeface="Arial Rounded MT Bold" pitchFamily="34" charset="0"/>
              </a:rPr>
              <a:t>¶ Je ne suis plus dans le monde, et ils sont dans le monde, et je vais à toi. Père saint, garde en ton nom ceux que tu m'as donnés, </a:t>
            </a:r>
            <a:r>
              <a:rPr lang="fr-FR" sz="4000" i="1" u="sng" dirty="0">
                <a:latin typeface="Arial Rounded MT Bold" pitchFamily="34" charset="0"/>
              </a:rPr>
              <a:t>afin qu'ils soient un comme nous.</a:t>
            </a:r>
            <a:endParaRPr lang="en-US" sz="4000" dirty="0">
              <a:latin typeface="Arial Rounded MT Bold" pitchFamily="34" charset="0"/>
            </a:endParaRPr>
          </a:p>
          <a:p>
            <a:pPr algn="just"/>
            <a:endParaRPr lang="en-US" sz="4000" dirty="0">
              <a:latin typeface="Arial Rounded MT Bold" pitchFamily="34" charset="0"/>
            </a:endParaRPr>
          </a:p>
          <a:p>
            <a:pPr lvl="0" algn="r"/>
            <a:r>
              <a:rPr lang="fr-FR" sz="4000" dirty="0">
                <a:solidFill>
                  <a:schemeClr val="bg1"/>
                </a:solidFill>
                <a:latin typeface="Arial Rounded MT Bold" pitchFamily="34" charset="0"/>
              </a:rPr>
              <a:t>AMEN !</a:t>
            </a: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FF"/>
                </a:solidFill>
                <a:effectLst/>
                <a:latin typeface="Copperplate" panose="02000504000000020004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31 Sur les pas du saint modèle-</a:t>
            </a:r>
            <a:endParaRPr lang="en-US" sz="4000" dirty="0">
              <a:solidFill>
                <a:srgbClr val="0000FF"/>
              </a:solidFill>
              <a:effectLst/>
              <a:latin typeface="Copperplate" panose="02000504000000020004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n-US" sz="40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Sur les pas du saint modèle,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Nous marchons, comptant sur lui,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Et son cœur toujours fidèle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Nous accorde son appui.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Il connaît notre faiblesse;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Lui toujours demeure fort,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Et nous livre avec largesse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Le meilleur de son trésor.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40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Il nous donne sa vaillance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Pour monter vers les sommets;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Si l’un tombe en défaillance,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De ce faible il vient plus près.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Sur le bord du précipice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Il nous tient plus fortement.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C’est ainsi que nul n’y glisse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Qui sur lui compte vraiment.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9325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FF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US" sz="4000" dirty="0">
              <a:solidFill>
                <a:srgbClr val="0000FF"/>
              </a:solidFill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Avec nous venez sans crainte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Sur les pas de ce Sauveur,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Suivons tous la route sainte,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Car déjà c’est le bonheur.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Et plus haut, plus loin des plaines,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Avec lui moutons toujours,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Car ses mains sont toujours pleines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Pour qui veut son grand secours.</a:t>
            </a:r>
            <a:endParaRPr lang="en-US" sz="4000" dirty="0">
              <a:effectLst/>
              <a:latin typeface="Arial Rounded MT Bold" panose="020F070403050403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636132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66FF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600" b="1" dirty="0">
                <a:solidFill>
                  <a:schemeClr val="tx1"/>
                </a:solidFill>
              </a:rPr>
              <a:t>PRIERE  FINALE</a:t>
            </a:r>
          </a:p>
          <a:p>
            <a:pPr algn="ctr">
              <a:buNone/>
            </a:pPr>
            <a:r>
              <a:rPr lang="en-US" sz="3600" b="1" dirty="0">
                <a:solidFill>
                  <a:schemeClr val="tx1"/>
                </a:solidFill>
              </a:rPr>
              <a:t>/BENEDICTION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80966</TotalTime>
  <Words>3150</Words>
  <Application>Microsoft Macintosh PowerPoint</Application>
  <PresentationFormat>On-screen Show (4:3)</PresentationFormat>
  <Paragraphs>433</Paragraphs>
  <Slides>69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80" baseType="lpstr">
      <vt:lpstr>Abadi MT Condensed Light</vt:lpstr>
      <vt:lpstr>Agency FB</vt:lpstr>
      <vt:lpstr>Algerian</vt:lpstr>
      <vt:lpstr>Arial</vt:lpstr>
      <vt:lpstr>Arial Rounded MT Bold</vt:lpstr>
      <vt:lpstr>Calibri</vt:lpstr>
      <vt:lpstr>Copperplate</vt:lpstr>
      <vt:lpstr>Franklin Gothic Book</vt:lpstr>
      <vt:lpstr>Perpetua</vt:lpstr>
      <vt:lpstr>Wingdings 2</vt:lpstr>
      <vt:lpstr>Equity</vt:lpstr>
      <vt:lpstr>CHRIST THE ROCK CONGREGATION WORSHIP SERVICE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VISITORS WELCOME</vt:lpstr>
      <vt:lpstr>VISITORS WELCOME</vt:lpstr>
      <vt:lpstr>OFFRANDE</vt:lpstr>
      <vt:lpstr>MOMENT D’ADORATION AVEC  MAESTRO RENAUD TERZIER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PRIÈRE  POUR  L’OFFRANDE  ET LE SERMON</vt:lpstr>
      <vt:lpstr>CHRIST THE ROCK CONGREGATION SUNDAY JANUARY 28TH 2024  Sermon by Pastor MARC SIMEON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Simeon</cp:lastModifiedBy>
  <cp:revision>523</cp:revision>
  <dcterms:created xsi:type="dcterms:W3CDTF">2012-11-25T13:28:17Z</dcterms:created>
  <dcterms:modified xsi:type="dcterms:W3CDTF">2024-01-27T12:25:38Z</dcterms:modified>
</cp:coreProperties>
</file>