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59" r:id="rId3"/>
    <p:sldId id="440" r:id="rId4"/>
    <p:sldId id="403" r:id="rId5"/>
    <p:sldId id="463" r:id="rId6"/>
    <p:sldId id="442" r:id="rId7"/>
    <p:sldId id="443" r:id="rId8"/>
    <p:sldId id="404" r:id="rId9"/>
    <p:sldId id="444" r:id="rId10"/>
    <p:sldId id="445" r:id="rId11"/>
    <p:sldId id="465" r:id="rId12"/>
    <p:sldId id="405" r:id="rId13"/>
    <p:sldId id="446" r:id="rId14"/>
    <p:sldId id="388" r:id="rId15"/>
    <p:sldId id="447" r:id="rId16"/>
    <p:sldId id="448" r:id="rId17"/>
    <p:sldId id="467" r:id="rId18"/>
    <p:sldId id="406" r:id="rId19"/>
    <p:sldId id="466" r:id="rId20"/>
    <p:sldId id="449" r:id="rId21"/>
    <p:sldId id="450" r:id="rId22"/>
    <p:sldId id="451" r:id="rId23"/>
    <p:sldId id="389" r:id="rId24"/>
    <p:sldId id="452" r:id="rId25"/>
    <p:sldId id="390" r:id="rId26"/>
    <p:sldId id="453" r:id="rId27"/>
    <p:sldId id="454" r:id="rId28"/>
    <p:sldId id="455" r:id="rId29"/>
    <p:sldId id="456" r:id="rId30"/>
    <p:sldId id="407" r:id="rId31"/>
    <p:sldId id="457" r:id="rId32"/>
    <p:sldId id="458" r:id="rId33"/>
    <p:sldId id="459" r:id="rId34"/>
    <p:sldId id="391" r:id="rId35"/>
    <p:sldId id="460" r:id="rId36"/>
    <p:sldId id="461" r:id="rId37"/>
    <p:sldId id="462" r:id="rId38"/>
    <p:sldId id="46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911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06342-519B-44B4-BD6C-43AA2680CE12}" type="datetimeFigureOut">
              <a:rPr lang="en-US" smtClean="0"/>
              <a:pPr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tabLst>
                <a:tab pos="1939925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r>
              <a:rPr lang="en-US" b="1" smtClean="0">
                <a:solidFill>
                  <a:schemeClr val="tx1"/>
                </a:solidFill>
              </a:rPr>
              <a:t/>
            </a:r>
            <a:br>
              <a:rPr lang="en-US" b="1" smtClean="0">
                <a:solidFill>
                  <a:schemeClr val="tx1"/>
                </a:solidFill>
              </a:rPr>
            </a:br>
            <a:r>
              <a:rPr lang="en-US" b="1" smtClean="0">
                <a:solidFill>
                  <a:schemeClr val="bg2">
                    <a:lumMod val="50000"/>
                  </a:schemeClr>
                </a:solidFill>
              </a:rPr>
              <a:t>NOVEMBER 29</a:t>
            </a:r>
            <a:r>
              <a:rPr lang="en-US" b="1" baseline="30000" smtClean="0">
                <a:solidFill>
                  <a:schemeClr val="bg2">
                    <a:lumMod val="50000"/>
                  </a:schemeClr>
                </a:solidFill>
              </a:rPr>
              <a:t>TH</a:t>
            </a:r>
            <a:r>
              <a:rPr lang="en-US" b="1" smtClean="0">
                <a:solidFill>
                  <a:schemeClr val="bg2">
                    <a:lumMod val="50000"/>
                  </a:schemeClr>
                </a:solidFill>
              </a:rPr>
              <a:t> 2023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Pasteur Marc E Simeon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bg1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6000" dirty="0" smtClean="0">
                <a:solidFill>
                  <a:schemeClr val="bg1"/>
                </a:solidFill>
              </a:rPr>
              <a:t>LE PRIX DE L’ORGUEUIL</a:t>
            </a:r>
            <a:endParaRPr lang="en-US" sz="6000" dirty="0" smtClean="0">
              <a:solidFill>
                <a:schemeClr val="bg1"/>
              </a:solidFill>
            </a:endParaRPr>
          </a:p>
          <a:p>
            <a:endParaRPr lang="fr-FR" sz="6000" dirty="0" smtClean="0">
              <a:solidFill>
                <a:schemeClr val="bg1"/>
              </a:solidFill>
            </a:endParaRPr>
          </a:p>
          <a:p>
            <a:r>
              <a:rPr lang="fr-FR" sz="6000" dirty="0" smtClean="0">
                <a:solidFill>
                  <a:schemeClr val="tx1"/>
                </a:solidFill>
              </a:rPr>
              <a:t>THE PRICE OF PRIDE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Actes 12:20-23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just"/>
            <a:r>
              <a:rPr lang="fr-FR" sz="4800" dirty="0" smtClean="0"/>
              <a:t>20 ¶ Hérode avait des dispositions hostiles à l'égard des </a:t>
            </a:r>
            <a:r>
              <a:rPr lang="fr-FR" sz="4800" dirty="0" err="1" smtClean="0"/>
              <a:t>Tyriens</a:t>
            </a:r>
            <a:r>
              <a:rPr lang="fr-FR" sz="4800" dirty="0" smtClean="0"/>
              <a:t> et des </a:t>
            </a:r>
            <a:r>
              <a:rPr lang="fr-FR" sz="4800" dirty="0" err="1" smtClean="0"/>
              <a:t>Sidoniens</a:t>
            </a:r>
            <a:r>
              <a:rPr lang="fr-FR" sz="4800" dirty="0" smtClean="0"/>
              <a:t>. Mais ils vinrent le trouver d'un commun accord; </a:t>
            </a:r>
          </a:p>
          <a:p>
            <a:pPr algn="just"/>
            <a:r>
              <a:rPr lang="fr-FR" sz="4800" dirty="0" smtClean="0">
                <a:solidFill>
                  <a:srgbClr val="FF0000"/>
                </a:solidFill>
              </a:rPr>
              <a:t>et, après avoir gagné Blaste, son chambellan, ils sollicitèrent la paix, parce que leur pays tirait sa subsistance de celui du roi.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/>
              <a:t>21 </a:t>
            </a:r>
            <a:r>
              <a:rPr lang="fr-FR" sz="4000" b="1" u="sng" dirty="0" smtClean="0"/>
              <a:t>A un jour fixé, Hérode, revêtu de ses habits royaux</a:t>
            </a:r>
            <a:r>
              <a:rPr lang="fr-FR" sz="4000" dirty="0" smtClean="0"/>
              <a:t>, et </a:t>
            </a:r>
            <a:r>
              <a:rPr lang="fr-FR" sz="4000" b="1" u="sng" dirty="0" smtClean="0"/>
              <a:t>assis sur son trône</a:t>
            </a:r>
            <a:r>
              <a:rPr lang="fr-FR" sz="4000" dirty="0" smtClean="0"/>
              <a:t>, les harangua, (</a:t>
            </a:r>
            <a:r>
              <a:rPr lang="fr-FR" sz="4000" dirty="0" err="1" smtClean="0"/>
              <a:t>blama</a:t>
            </a:r>
            <a:r>
              <a:rPr lang="fr-FR" sz="4000" dirty="0" smtClean="0"/>
              <a:t>, réprimanda, critiqua, sermonna   ) publiquement.</a:t>
            </a:r>
            <a:endParaRPr lang="en-US" sz="4000" dirty="0" smtClean="0"/>
          </a:p>
          <a:p>
            <a:pPr algn="just"/>
            <a:r>
              <a:rPr lang="fr-FR" sz="4000" dirty="0" smtClean="0">
                <a:solidFill>
                  <a:srgbClr val="FF0000"/>
                </a:solidFill>
              </a:rPr>
              <a:t> 22 Le peuple s'écria: Voix d'un dieu, et non d'un homme!</a:t>
            </a:r>
            <a:endParaRPr lang="en-US" sz="4000" dirty="0" smtClean="0">
              <a:solidFill>
                <a:srgbClr val="FF0000"/>
              </a:solidFill>
            </a:endParaRPr>
          </a:p>
          <a:p>
            <a:pPr algn="just"/>
            <a:r>
              <a:rPr lang="fr-FR" sz="4000" dirty="0" smtClean="0"/>
              <a:t> 23 Au même instant, </a:t>
            </a:r>
            <a:r>
              <a:rPr lang="fr-FR" sz="4000" b="1" dirty="0" smtClean="0"/>
              <a:t>un ange du Seigneur le frappa, parce qu'il n'avait pas donné gloire à Dieu</a:t>
            </a:r>
            <a:r>
              <a:rPr lang="fr-FR" sz="4000" dirty="0" smtClean="0"/>
              <a:t>. Et il expira, rongé des vers.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/>
              <a:t>INTRODUCTION</a:t>
            </a:r>
            <a:endParaRPr lang="en-US" sz="4400" dirty="0" smtClean="0"/>
          </a:p>
          <a:p>
            <a:pPr lvl="0" algn="just"/>
            <a:r>
              <a:rPr lang="fr-FR" sz="4400" dirty="0" smtClean="0"/>
              <a:t>Survol sur le passage Actes 12 : 20-23</a:t>
            </a:r>
            <a:endParaRPr lang="en-US" sz="4400" dirty="0" smtClean="0"/>
          </a:p>
          <a:p>
            <a:pPr lvl="0" algn="just"/>
            <a:r>
              <a:rPr lang="fr-FR" sz="4400" dirty="0" smtClean="0">
                <a:solidFill>
                  <a:schemeClr val="accent6">
                    <a:lumMod val="75000"/>
                  </a:schemeClr>
                </a:solidFill>
              </a:rPr>
              <a:t>Cet Hérode en question n’est pas le roi Hérode le Grand qui régnait sur Israël au temps de la naissance de Jésus.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algn="just"/>
            <a:r>
              <a:rPr lang="fr-FR" sz="4400" dirty="0" smtClean="0"/>
              <a:t>Ce Hérode en question se nomme </a:t>
            </a:r>
            <a:r>
              <a:rPr lang="fr-FR" sz="4400" dirty="0" err="1" smtClean="0"/>
              <a:t>Herode</a:t>
            </a:r>
            <a:r>
              <a:rPr lang="fr-FR" sz="4400" dirty="0" smtClean="0"/>
              <a:t> Agrippa supposément le petit fils ou le neveu d’Hérode le grand.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chemeClr val="accent6">
                    <a:lumMod val="75000"/>
                  </a:schemeClr>
                </a:solidFill>
              </a:rPr>
              <a:t>Hérode Agrippa persécutait les chrétiens pour gagner la faveur des Juifs.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algn="just"/>
            <a:r>
              <a:rPr lang="fr-FR" sz="4400" dirty="0" smtClean="0"/>
              <a:t>Hérode alla faire tuer l’apôtre Pierre mais L’Eternel le délivra miraculeusement de la prison dans la veille.</a:t>
            </a:r>
          </a:p>
          <a:p>
            <a:pPr lvl="0" algn="just"/>
            <a:r>
              <a:rPr lang="fr-FR" sz="4400" dirty="0" smtClean="0">
                <a:solidFill>
                  <a:schemeClr val="accent6">
                    <a:lumMod val="75000"/>
                  </a:schemeClr>
                </a:solidFill>
              </a:rPr>
              <a:t>Le nom Hérode devenait un nom commun pour ceux de la ligné d’Hérode Legrand.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/>
              <a:t>Etant fortifié, les </a:t>
            </a:r>
            <a:r>
              <a:rPr lang="fr-FR" sz="4400" dirty="0" err="1" smtClean="0"/>
              <a:t>Tyriens</a:t>
            </a:r>
            <a:r>
              <a:rPr lang="fr-FR" sz="4400" dirty="0" smtClean="0"/>
              <a:t> et les </a:t>
            </a:r>
            <a:r>
              <a:rPr lang="fr-FR" sz="4400" dirty="0" err="1" smtClean="0"/>
              <a:t>Sidoniens</a:t>
            </a:r>
            <a:r>
              <a:rPr lang="fr-FR" sz="4400" dirty="0" smtClean="0"/>
              <a:t> venaient vers Hérode en vue de traiter une alliance de paix avec lui.</a:t>
            </a:r>
          </a:p>
          <a:p>
            <a:pPr lvl="0" algn="just"/>
            <a:r>
              <a:rPr lang="fr-FR" sz="4400" dirty="0" err="1" smtClean="0">
                <a:solidFill>
                  <a:schemeClr val="accent6">
                    <a:lumMod val="75000"/>
                  </a:schemeClr>
                </a:solidFill>
              </a:rPr>
              <a:t>Tyre</a:t>
            </a:r>
            <a:r>
              <a:rPr lang="fr-FR" sz="4400" dirty="0" smtClean="0">
                <a:solidFill>
                  <a:schemeClr val="accent6">
                    <a:lumMod val="75000"/>
                  </a:schemeClr>
                </a:solidFill>
              </a:rPr>
              <a:t> et Sidon étaient sans doute des colonies romaines tout comme Israël, mais leurs provisions venaient de la partie ou dirigeait Hérode qui à son tour devenait très puissant dans la région.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/>
              <a:t>Hérode, saisissant l’occasion alla se comporter d’une manière telle à attirer la colère de Dieu qui le frappa d’une ulcère.</a:t>
            </a:r>
            <a:endParaRPr lang="en-US" sz="5400" dirty="0" smtClean="0"/>
          </a:p>
          <a:p>
            <a:pPr lvl="0" algn="just"/>
            <a:r>
              <a:rPr lang="fr-FR" sz="5400" dirty="0" smtClean="0">
                <a:solidFill>
                  <a:schemeClr val="accent6">
                    <a:lumMod val="75000"/>
                  </a:schemeClr>
                </a:solidFill>
              </a:rPr>
              <a:t>Il mourut couvert de vers à cause qu’il a accepté la gloire qui appartient à Dieu seul.</a:t>
            </a:r>
            <a:endParaRPr lang="en-US" sz="54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</a:rPr>
              <a:t>LE DISCOURS D’HERODE  </a:t>
            </a:r>
            <a:endParaRPr lang="en-US" sz="4800" dirty="0" smtClean="0">
              <a:solidFill>
                <a:srgbClr val="C00000"/>
              </a:solidFill>
            </a:endParaRPr>
          </a:p>
          <a:p>
            <a:pPr algn="just"/>
            <a:r>
              <a:rPr lang="fr-FR" sz="4800" dirty="0" smtClean="0"/>
              <a:t>21 </a:t>
            </a:r>
            <a:r>
              <a:rPr lang="fr-FR" sz="4800" b="1" u="sng" dirty="0" smtClean="0"/>
              <a:t>A un jour fixé, Hérode, revêtu de ses habits royaux</a:t>
            </a:r>
            <a:r>
              <a:rPr lang="fr-FR" sz="4800" dirty="0" smtClean="0"/>
              <a:t>, et </a:t>
            </a:r>
            <a:r>
              <a:rPr lang="fr-FR" sz="4800" b="1" u="sng" dirty="0" smtClean="0"/>
              <a:t>assis sur son trône</a:t>
            </a:r>
            <a:r>
              <a:rPr lang="fr-FR" sz="4800" dirty="0" smtClean="0"/>
              <a:t>, les harangua, (</a:t>
            </a:r>
            <a:r>
              <a:rPr lang="fr-FR" sz="4800" dirty="0" err="1" smtClean="0"/>
              <a:t>blama</a:t>
            </a:r>
            <a:r>
              <a:rPr lang="fr-FR" sz="4800" dirty="0" smtClean="0"/>
              <a:t>, réprimanda, critiqua, sermonna   ) publiquement.</a:t>
            </a:r>
            <a:endParaRPr lang="en-US" sz="4800" dirty="0" smtClean="0"/>
          </a:p>
          <a:p>
            <a:pPr algn="just"/>
            <a:r>
              <a:rPr lang="fr-FR" sz="4800" dirty="0" smtClean="0">
                <a:solidFill>
                  <a:srgbClr val="C00000"/>
                </a:solidFill>
              </a:rPr>
              <a:t> 22 Le peuple s'écria: Voix d'un dieu, et non d'un homme! </a:t>
            </a:r>
            <a:endParaRPr lang="en-US" sz="48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/>
              <a:t>Le discours qu’Hérode avait prononcé aux </a:t>
            </a:r>
            <a:r>
              <a:rPr lang="fr-FR" sz="5400" dirty="0" err="1" smtClean="0"/>
              <a:t>Tyriens</a:t>
            </a:r>
            <a:r>
              <a:rPr lang="fr-FR" sz="5400" dirty="0" smtClean="0"/>
              <a:t> et aux </a:t>
            </a:r>
            <a:r>
              <a:rPr lang="fr-FR" sz="5400" dirty="0" err="1" smtClean="0"/>
              <a:t>Sidoniens</a:t>
            </a:r>
            <a:r>
              <a:rPr lang="fr-FR" sz="5400" dirty="0" smtClean="0"/>
              <a:t> était :</a:t>
            </a:r>
            <a:endParaRPr lang="en-US" sz="5400" dirty="0" smtClean="0"/>
          </a:p>
          <a:p>
            <a:pPr lvl="1" algn="just"/>
            <a:r>
              <a:rPr lang="fr-FR" sz="5400" b="1" dirty="0" smtClean="0">
                <a:solidFill>
                  <a:srgbClr val="C00000"/>
                </a:solidFill>
              </a:rPr>
              <a:t>Un discours plein de haine</a:t>
            </a:r>
            <a:endParaRPr lang="en-US" sz="5400" b="1" dirty="0" smtClean="0">
              <a:solidFill>
                <a:srgbClr val="C00000"/>
              </a:solidFill>
            </a:endParaRPr>
          </a:p>
          <a:p>
            <a:pPr lvl="1" algn="just"/>
            <a:r>
              <a:rPr lang="fr-FR" sz="5400" b="1" dirty="0" smtClean="0"/>
              <a:t>Un discours très éloquent</a:t>
            </a:r>
            <a:endParaRPr lang="en-US" sz="5400" b="1" dirty="0" smtClean="0"/>
          </a:p>
          <a:p>
            <a:pPr lvl="1" algn="just"/>
            <a:r>
              <a:rPr lang="fr-FR" sz="5400" b="1" dirty="0" smtClean="0">
                <a:solidFill>
                  <a:srgbClr val="C00000"/>
                </a:solidFill>
              </a:rPr>
              <a:t>Un discours très arrogant</a:t>
            </a:r>
            <a:endParaRPr lang="en-US" sz="5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4400" b="1" dirty="0" smtClean="0"/>
              <a:t>Un discours très provoquant</a:t>
            </a:r>
            <a:endParaRPr lang="en-US" sz="4400" b="1" dirty="0" smtClean="0"/>
          </a:p>
          <a:p>
            <a:pPr lvl="1" algn="just"/>
            <a:r>
              <a:rPr lang="fr-FR" sz="4400" b="1" dirty="0" smtClean="0">
                <a:solidFill>
                  <a:srgbClr val="C00000"/>
                </a:solidFill>
              </a:rPr>
              <a:t>Un discours très pompant et ronflant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lvl="1" algn="just"/>
            <a:r>
              <a:rPr lang="fr-FR" sz="4400" b="1" dirty="0" smtClean="0"/>
              <a:t>Un discours très insultant</a:t>
            </a:r>
            <a:endParaRPr lang="en-US" sz="4400" b="1" dirty="0" smtClean="0"/>
          </a:p>
          <a:p>
            <a:pPr lvl="1" algn="just"/>
            <a:r>
              <a:rPr lang="fr-FR" sz="4400" b="1" dirty="0" smtClean="0">
                <a:solidFill>
                  <a:srgbClr val="C00000"/>
                </a:solidFill>
              </a:rPr>
              <a:t>Un discours très menaçant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lvl="1" algn="just"/>
            <a:r>
              <a:rPr lang="fr-FR" sz="4400" b="1" dirty="0" smtClean="0"/>
              <a:t>Un discours très dégradant, abaissant, avilissant, </a:t>
            </a:r>
            <a:endParaRPr lang="en-US" sz="4400" b="1" dirty="0" smtClean="0"/>
          </a:p>
          <a:p>
            <a:pPr lvl="1" algn="just"/>
            <a:r>
              <a:rPr lang="fr-FR" sz="4400" b="1" dirty="0" smtClean="0">
                <a:solidFill>
                  <a:srgbClr val="C00000"/>
                </a:solidFill>
              </a:rPr>
              <a:t>Un discours très déshonorant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b="1" dirty="0" smtClean="0">
                <a:solidFill>
                  <a:srgbClr val="FF0000"/>
                </a:solidFill>
              </a:rPr>
              <a:t>Ses partisans criaient c’est un dieu qui parle</a:t>
            </a:r>
          </a:p>
          <a:p>
            <a:pPr algn="just"/>
            <a:r>
              <a:rPr lang="fr-FR" sz="4400" dirty="0" smtClean="0">
                <a:solidFill>
                  <a:schemeClr val="tx1"/>
                </a:solidFill>
              </a:rPr>
              <a:t>Rien n’est pire que d’applaudir l’insensé pour sa folie.</a:t>
            </a:r>
          </a:p>
          <a:p>
            <a:pPr algn="just"/>
            <a:r>
              <a:rPr lang="fr-FR" sz="4400" dirty="0" smtClean="0">
                <a:solidFill>
                  <a:srgbClr val="FF0000"/>
                </a:solidFill>
              </a:rPr>
              <a:t>Ba </a:t>
            </a:r>
            <a:r>
              <a:rPr lang="fr-FR" sz="4400" dirty="0" err="1" smtClean="0">
                <a:solidFill>
                  <a:srgbClr val="FF0000"/>
                </a:solidFill>
              </a:rPr>
              <a:t>yo</a:t>
            </a:r>
            <a:r>
              <a:rPr lang="fr-FR" sz="4400" dirty="0" smtClean="0">
                <a:solidFill>
                  <a:srgbClr val="FF0000"/>
                </a:solidFill>
              </a:rPr>
              <a:t>! Se sa </a:t>
            </a:r>
            <a:r>
              <a:rPr lang="fr-FR" sz="4400" dirty="0" err="1" smtClean="0">
                <a:solidFill>
                  <a:srgbClr val="FF0000"/>
                </a:solidFill>
              </a:rPr>
              <a:t>menm</a:t>
            </a:r>
            <a:r>
              <a:rPr lang="fr-FR" sz="4400" dirty="0" smtClean="0">
                <a:solidFill>
                  <a:srgbClr val="FF0000"/>
                </a:solidFill>
              </a:rPr>
              <a:t>! Bravo, bravo!</a:t>
            </a:r>
          </a:p>
          <a:p>
            <a:pPr algn="just"/>
            <a:r>
              <a:rPr lang="fr-FR" sz="4400" dirty="0" smtClean="0">
                <a:solidFill>
                  <a:schemeClr val="tx1"/>
                </a:solidFill>
              </a:rPr>
              <a:t>Ou </a:t>
            </a:r>
            <a:r>
              <a:rPr lang="fr-FR" sz="4400" dirty="0" err="1" smtClean="0">
                <a:solidFill>
                  <a:schemeClr val="tx1"/>
                </a:solidFill>
              </a:rPr>
              <a:t>byen</a:t>
            </a:r>
            <a:r>
              <a:rPr lang="fr-FR" sz="4400" dirty="0" smtClean="0">
                <a:solidFill>
                  <a:schemeClr val="tx1"/>
                </a:solidFill>
              </a:rPr>
              <a:t> pale! </a:t>
            </a:r>
            <a:r>
              <a:rPr lang="fr-FR" sz="4400" dirty="0" err="1" smtClean="0">
                <a:solidFill>
                  <a:schemeClr val="tx1"/>
                </a:solidFill>
              </a:rPr>
              <a:t>Banm</a:t>
            </a:r>
            <a:r>
              <a:rPr lang="fr-FR" sz="4400" dirty="0" smtClean="0">
                <a:solidFill>
                  <a:schemeClr val="tx1"/>
                </a:solidFill>
              </a:rPr>
              <a:t> 5 ou! Good job!</a:t>
            </a:r>
          </a:p>
          <a:p>
            <a:pPr algn="just"/>
            <a:r>
              <a:rPr lang="fr-FR" sz="4400" dirty="0" err="1" smtClean="0">
                <a:solidFill>
                  <a:srgbClr val="FF0000"/>
                </a:solidFill>
              </a:rPr>
              <a:t>Woooooo</a:t>
            </a:r>
            <a:r>
              <a:rPr lang="fr-FR" sz="4400" dirty="0" smtClean="0">
                <a:solidFill>
                  <a:srgbClr val="FF0000"/>
                </a:solidFill>
              </a:rPr>
              <a:t>! </a:t>
            </a:r>
            <a:r>
              <a:rPr lang="fr-FR" sz="4400" dirty="0" err="1" smtClean="0">
                <a:solidFill>
                  <a:srgbClr val="FF0000"/>
                </a:solidFill>
              </a:rPr>
              <a:t>Herod</a:t>
            </a:r>
            <a:r>
              <a:rPr lang="fr-FR" sz="4400" dirty="0" smtClean="0">
                <a:solidFill>
                  <a:srgbClr val="FF0000"/>
                </a:solidFill>
              </a:rPr>
              <a:t>, </a:t>
            </a:r>
            <a:r>
              <a:rPr lang="fr-FR" sz="4400" dirty="0" err="1" smtClean="0">
                <a:solidFill>
                  <a:srgbClr val="FF0000"/>
                </a:solidFill>
              </a:rPr>
              <a:t>Herod</a:t>
            </a:r>
            <a:r>
              <a:rPr lang="fr-FR" sz="4400" dirty="0" smtClean="0">
                <a:solidFill>
                  <a:srgbClr val="FF0000"/>
                </a:solidFill>
              </a:rPr>
              <a:t>, </a:t>
            </a:r>
            <a:r>
              <a:rPr lang="fr-FR" sz="4400" dirty="0" err="1" smtClean="0">
                <a:solidFill>
                  <a:srgbClr val="FF0000"/>
                </a:solidFill>
              </a:rPr>
              <a:t>Herod</a:t>
            </a:r>
            <a:r>
              <a:rPr lang="fr-FR" sz="4400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fr-FR" sz="4400" dirty="0" smtClean="0">
                <a:solidFill>
                  <a:schemeClr val="tx1"/>
                </a:solidFill>
              </a:rPr>
              <a:t>Plus ils l’acclamaient, plus il indigna les visiteurs. 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dirty="0" smtClean="0"/>
              <a:t>Les distinctives d’un bon discours.</a:t>
            </a:r>
            <a:endParaRPr lang="en-US" sz="4400" dirty="0" smtClean="0"/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Sagesse</a:t>
            </a:r>
            <a:endParaRPr lang="en-US" sz="4400" b="1" dirty="0" smtClean="0">
              <a:solidFill>
                <a:srgbClr val="00B0F0"/>
              </a:solidFill>
            </a:endParaRPr>
          </a:p>
          <a:p>
            <a:pPr lvl="1"/>
            <a:r>
              <a:rPr lang="fr-FR" sz="4400" b="1" dirty="0" smtClean="0">
                <a:solidFill>
                  <a:srgbClr val="212911"/>
                </a:solidFill>
              </a:rPr>
              <a:t>Articulation</a:t>
            </a:r>
            <a:endParaRPr lang="en-US" sz="4400" b="1" dirty="0" smtClean="0">
              <a:solidFill>
                <a:srgbClr val="212911"/>
              </a:solidFill>
            </a:endParaRPr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Orchestration des mots</a:t>
            </a:r>
            <a:endParaRPr lang="en-US" sz="4400" b="1" dirty="0" smtClean="0">
              <a:solidFill>
                <a:srgbClr val="00B0F0"/>
              </a:solidFill>
            </a:endParaRPr>
          </a:p>
          <a:p>
            <a:pPr lvl="1"/>
            <a:r>
              <a:rPr lang="fr-FR" sz="4400" b="1" dirty="0" smtClean="0">
                <a:solidFill>
                  <a:srgbClr val="212911"/>
                </a:solidFill>
              </a:rPr>
              <a:t>Gestes</a:t>
            </a:r>
            <a:endParaRPr lang="en-US" sz="4400" b="1" dirty="0" smtClean="0">
              <a:solidFill>
                <a:srgbClr val="212911"/>
              </a:solidFill>
            </a:endParaRPr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Diction</a:t>
            </a:r>
          </a:p>
          <a:p>
            <a:pPr lvl="1"/>
            <a:r>
              <a:rPr lang="fr-FR" sz="4400" b="1" dirty="0" smtClean="0">
                <a:solidFill>
                  <a:schemeClr val="tx1"/>
                </a:solidFill>
              </a:rPr>
              <a:t>Evolution </a:t>
            </a:r>
          </a:p>
          <a:p>
            <a:pPr algn="just">
              <a:buNone/>
            </a:pP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fr-FR" sz="4400" b="1" dirty="0" smtClean="0"/>
              <a:t>Engagement avec l’audience</a:t>
            </a:r>
            <a:endParaRPr lang="en-US" sz="4400" b="1" dirty="0" smtClean="0"/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Substance, passion</a:t>
            </a:r>
            <a:endParaRPr lang="en-US" sz="4400" b="1" dirty="0" smtClean="0">
              <a:solidFill>
                <a:srgbClr val="00B0F0"/>
              </a:solidFill>
            </a:endParaRPr>
          </a:p>
          <a:p>
            <a:pPr lvl="1"/>
            <a:r>
              <a:rPr lang="fr-FR" sz="4400" b="1" dirty="0" smtClean="0"/>
              <a:t>Rhétorique</a:t>
            </a:r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diapason</a:t>
            </a:r>
            <a:endParaRPr lang="en-US" sz="4400" b="1" dirty="0" smtClean="0">
              <a:solidFill>
                <a:srgbClr val="00B0F0"/>
              </a:solidFill>
            </a:endParaRPr>
          </a:p>
          <a:p>
            <a:pPr lvl="1"/>
            <a:r>
              <a:rPr lang="fr-FR" sz="4400" b="1" dirty="0" smtClean="0"/>
              <a:t>Prestance </a:t>
            </a:r>
            <a:endParaRPr lang="en-US" sz="4400" b="1" dirty="0" smtClean="0"/>
          </a:p>
          <a:p>
            <a:pPr lvl="1"/>
            <a:r>
              <a:rPr lang="fr-FR" sz="4400" b="1" dirty="0" smtClean="0">
                <a:solidFill>
                  <a:srgbClr val="00B0F0"/>
                </a:solidFill>
              </a:rPr>
              <a:t>Tenue, tonalité</a:t>
            </a:r>
          </a:p>
          <a:p>
            <a:pPr lvl="1"/>
            <a:r>
              <a:rPr lang="fr-FR" sz="4400" b="1" dirty="0" smtClean="0"/>
              <a:t>Séquence, montage</a:t>
            </a:r>
          </a:p>
          <a:p>
            <a:pPr lvl="1"/>
            <a:r>
              <a:rPr lang="fr-FR" sz="4400" b="1" dirty="0" smtClean="0"/>
              <a:t>Durée, sommaire </a:t>
            </a:r>
          </a:p>
          <a:p>
            <a:pPr algn="just">
              <a:buNone/>
            </a:pP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/>
              <a:t>Sa réception de la gloire a provoquée la colère de Dieu.</a:t>
            </a:r>
            <a:endParaRPr lang="en-US" sz="4000" dirty="0" smtClean="0"/>
          </a:p>
          <a:p>
            <a:pPr lvl="0" algn="just"/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Les politiciens de nos jours sont de bons discoureurs.</a:t>
            </a:r>
            <a:endParaRPr lang="en-US" sz="40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Ils savent bien comment parler pour captiver leur audience.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70C0"/>
                </a:solidFill>
                <a:latin typeface="Arial Rounded MT Bold" pitchFamily="34" charset="0"/>
              </a:rPr>
              <a:t>Au cours des élections, les discours des politiciens peuvent électriser leurs partisans jusqu'à leur faire perdre le bon sens.</a:t>
            </a:r>
            <a:endParaRPr lang="en-US" sz="4000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on veut amuser la galerie, on peut tout dire et tout faire.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discours d’Hérode avait deux volets, le premier était d’insulter les </a:t>
            </a:r>
            <a:r>
              <a:rPr lang="fr-FR" sz="4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Tyriens</a:t>
            </a:r>
            <a:r>
              <a:rPr lang="fr-FR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les </a:t>
            </a:r>
            <a:r>
              <a:rPr lang="fr-FR" sz="4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Sidoniens</a:t>
            </a:r>
            <a:r>
              <a:rPr lang="fr-FR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le second était d’impressionner ses fanatiques.</a:t>
            </a:r>
            <a:endParaRPr lang="en-US" sz="4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Soulignez comment Hérode se présenta pour la séance.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Habits royaux comme pour une occasion exceptionnelle.</a:t>
            </a:r>
          </a:p>
          <a:p>
            <a:pPr lvl="1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L’historien Josèphe fait croire que l’occasion était pour souhaiter la bonne santé à l’empereur Claude.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S’asseyant sur son trône,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Herode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présentait comme un dieu sur son piédestal.</a:t>
            </a:r>
          </a:p>
          <a:p>
            <a:pPr lvl="1" algn="just"/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selon certains commentaires, cet habit était complètement en argent.</a:t>
            </a:r>
          </a:p>
          <a:p>
            <a:pPr lvl="1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soleil rayonnait la magnificence de l’habit pour faire plus d’impression sur l’audience.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même instant,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ange du Seigneur le frappa, parce qu'il n'avait pas donné gloire à Dieu</a:t>
            </a:r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Et il expira, rongé des vers.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Hérode absorbait toutes les flatteries des gens sans aucune réplique.</a:t>
            </a:r>
            <a:endParaRPr lang="en-US" sz="4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on acclame un discours haineux, cela redouble l’orgueil de l’orateur.   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</a:rPr>
              <a:t>Dieu cautionna afin qu’Hérode ne reçusse l’honneur des nobles à sa mort.</a:t>
            </a:r>
            <a:endParaRPr lang="en-US" sz="4400" dirty="0" smtClean="0">
              <a:solidFill>
                <a:schemeClr val="bg1"/>
              </a:solidFill>
            </a:endParaRP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</a:rPr>
              <a:t>Que faire pour un cadavre décomposé, plein de </a:t>
            </a:r>
            <a:r>
              <a:rPr lang="fr-FR" sz="4400" dirty="0" smtClean="0">
                <a:solidFill>
                  <a:srgbClr val="00B0F0"/>
                </a:solidFill>
              </a:rPr>
              <a:t>vers</a:t>
            </a:r>
            <a:r>
              <a:rPr lang="fr-FR" sz="4400" dirty="0" smtClean="0">
                <a:solidFill>
                  <a:srgbClr val="00B0F0"/>
                </a:solidFill>
              </a:rPr>
              <a:t>?</a:t>
            </a: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</a:rPr>
              <a:t>Le nom Hérode restera gravé dans l’histoire comme un symbole d’arrogance et de d’ironie.  </a:t>
            </a:r>
            <a:endParaRPr lang="en-US" sz="4400" dirty="0" smtClean="0">
              <a:solidFill>
                <a:schemeClr val="bg1"/>
              </a:solidFill>
            </a:endParaRPr>
          </a:p>
          <a:p>
            <a:pPr algn="just">
              <a:buNone/>
            </a:pP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Hérode était condamné à vivre dans une pseudo-réalité à cause de ces gens qui le glorifiaient à longueur de journée pour chacune de ses insanités.  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commençait à se sentir supérieur au reste des hommes.</a:t>
            </a:r>
            <a:endParaRPr lang="en-US" sz="4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se sentait méritoire de la gloire qui lui fut offerte,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doit se surveiller avec les adhérents, les partisans, les gens qui n’objectent jamais.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 une grande différence entre l’encouragement et la gloire.</a:t>
            </a:r>
            <a:endParaRPr lang="en-US" sz="4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Approuver le travail de quelque n’est pas de lui glorifier. </a:t>
            </a: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 à quelqu’un tu es le meilleur c’est de le glorifier.</a:t>
            </a:r>
            <a:endParaRPr lang="en-US" sz="4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toi seul ; personne d’autre ; tu chantes comme un ange ; tu parles comme un dieu, tu es parfait ; tu es le plus beau ; tu es la plus jolie ; tu es le plus intelligent.</a:t>
            </a:r>
            <a:endParaRPr lang="en-US" sz="4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Eviter à tout prix de vénérer les serviteurs de Dieu. Ils sont tous des gens graciés, suppléés, outillés et animés par Dieu pour l’œuvre qu’ils font.</a:t>
            </a:r>
            <a:endParaRPr lang="en-US" sz="4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gloire revient seule à Dieu.</a:t>
            </a:r>
            <a:endParaRPr lang="en-US" sz="4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/>
              <a:t> La Chute de </a:t>
            </a:r>
            <a:r>
              <a:rPr lang="fr-FR" sz="4400" b="1" dirty="0" err="1" smtClean="0"/>
              <a:t>Nebucadnezzar</a:t>
            </a:r>
            <a:r>
              <a:rPr lang="fr-FR" sz="4400" b="1" dirty="0" smtClean="0"/>
              <a:t> </a:t>
            </a:r>
            <a:endParaRPr lang="en-US" sz="4400" dirty="0" smtClean="0"/>
          </a:p>
          <a:p>
            <a:pPr lvl="0" algn="just"/>
            <a:r>
              <a:rPr lang="fr-FR" sz="4400" dirty="0" err="1" smtClean="0">
                <a:solidFill>
                  <a:schemeClr val="bg1"/>
                </a:solidFill>
              </a:rPr>
              <a:t>Nebucadnezzar</a:t>
            </a:r>
            <a:r>
              <a:rPr lang="fr-FR" sz="4400" dirty="0" smtClean="0">
                <a:solidFill>
                  <a:schemeClr val="bg1"/>
                </a:solidFill>
              </a:rPr>
              <a:t> fut prit dans cette même piège. </a:t>
            </a:r>
            <a:endParaRPr lang="en-US" sz="4400" dirty="0" smtClean="0">
              <a:solidFill>
                <a:schemeClr val="bg1"/>
              </a:solidFill>
            </a:endParaRPr>
          </a:p>
          <a:p>
            <a:pPr lvl="0" algn="just"/>
            <a:r>
              <a:rPr lang="fr-FR" sz="4400" dirty="0" smtClean="0"/>
              <a:t>Il s’estimait digne de la gloire à cause de son succès. </a:t>
            </a:r>
            <a:endParaRPr lang="en-US" sz="4400" dirty="0" smtClean="0"/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</a:rPr>
              <a:t>En voyant la grande ville de Babylone qu’il a bâtit, il se mit à se battre la poitrine pour sa grande réalisation. </a:t>
            </a:r>
            <a:endParaRPr lang="en-US" sz="4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/>
              <a:t>Son orgueil lui causa son bon sens, il alla devoir passer 7 saisons avec les bêtes des champs </a:t>
            </a:r>
            <a:r>
              <a:rPr lang="fr-FR" sz="5400" dirty="0" smtClean="0">
                <a:solidFill>
                  <a:schemeClr val="bg1"/>
                </a:solidFill>
              </a:rPr>
              <a:t>jusqu'à ce qu’il revint en lui-même pour attribuer la gloire à Dieu et non a lui-même</a:t>
            </a:r>
            <a:endParaRPr lang="en-US" sz="5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Hamann Fut Périt par son Orgueil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Hamann ne pouvait concevoir 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Mardochée pouvait s’oser de refuser de se prosterner devant lui.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 la race des juifs devait payer pour cette hardiesse.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Hamann fut prit dans son propre filet.</a:t>
            </a:r>
            <a:endParaRPr lang="en-US" sz="44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Syrien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insulté du fait que le prophète ne lui approchait pas pour lui souhaiter la bienvenue.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deuxième lieu, </a:t>
            </a:r>
            <a:r>
              <a:rPr lang="fr-FR" sz="44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doublement froissé en apprenant qu’il devait aller se laver 7 fois dans le Jourdain.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 de fanfares, pas d’applaudissements, pas de favoritisme, pas de signe de distinction, il était traité comme une simple personne en besoin de compassion.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demande apparaissait trop bestiale, trop piétinante pour une personne à sa portée.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 serviteurs étaient obligés à le supplier en tapant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son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orgueil. </a:t>
            </a: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si le prophète te demandait de faire quelque chose difficile, tu le ferais au premier accent, et pourquoi est-il si difficile de faire une chose aussi facile que de te plonger sept fois dans le Jourdain. »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Nahaman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si compliqué et si complexé, que même le choix du 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fleuve du Jourdain pour sa délivrance était considéré dégradant. </a:t>
            </a:r>
            <a:endParaRPr lang="en-US" sz="5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</a:rPr>
              <a:t>DIEU RESISTE AUX ORGUEILLEUX  </a:t>
            </a:r>
            <a:endParaRPr lang="en-US" sz="4400" dirty="0" smtClean="0">
              <a:solidFill>
                <a:srgbClr val="FFFF00"/>
              </a:solidFill>
            </a:endParaRPr>
          </a:p>
          <a:p>
            <a:pPr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2Sa 22:28 Tu sauves le peuple qui s'humilie, Et de ton regard, tu abaisses les orgueilleux.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138:6 ¶ L'Éternel est élevé: il voit les humbles, Et il reconnaît de loin les orgueilleux.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31:23 (31:24) Aimez l'Éternel, vous qui avez de la piété! L'Éternel garde les fidèles, Et il punit sévèrement les orgueilleux.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10:18 Pour rendre justice à l'orphelin et à l'opprimé, Afin que l'homme tiré de la terre cesse d'inspirer l'effroi.</a:t>
            </a:r>
            <a:endParaRPr lang="en-US" sz="4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138:6 ¶ L'Éternel est élevé: il voit les humbles, Et il reconnaît de loin les orgueilleux.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 2:12 Car il y a un jour pour l'Éternel des armées Contre tout homme orgueilleux et hautain, Contre quiconque s'élève, afin qu'il soit abaissé;</a:t>
            </a:r>
            <a:endParaRPr lang="en-US" sz="4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 2:17 L'homme orgueilleux sera humilié, Et le hautain sera abaissé: L'Éternel seul sera élevé ce jour-là.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1Ti 6:17 Recommande aux riches du présent siècle de ne pas être orgueilleux, et de ne pas mettre leur espérance dans des richesses incertaines, </a:t>
            </a:r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de la mettre en Dieu, qui nous donne avec abondance toutes choses pour que nous en jouissions.</a:t>
            </a:r>
            <a:endParaRPr lang="en-US" sz="4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/>
              <a:t>CONCLUSION</a:t>
            </a:r>
            <a:endParaRPr lang="en-US" sz="4400" dirty="0" smtClean="0"/>
          </a:p>
          <a:p>
            <a:pPr>
              <a:buNone/>
            </a:pPr>
            <a:r>
              <a:rPr lang="fr-FR" sz="4400" dirty="0" smtClean="0">
                <a:solidFill>
                  <a:srgbClr val="7030A0"/>
                </a:solidFill>
              </a:rPr>
              <a:t>LEÇONS APPRISES</a:t>
            </a:r>
            <a:endParaRPr lang="en-US" sz="4400" dirty="0" smtClean="0">
              <a:solidFill>
                <a:srgbClr val="7030A0"/>
              </a:solidFill>
            </a:endParaRPr>
          </a:p>
          <a:p>
            <a:pPr lvl="0" algn="just"/>
            <a:r>
              <a:rPr lang="fr-FR" sz="4400" dirty="0" smtClean="0"/>
              <a:t>N’accepte jamais de recevoir la gloire et l’honneur qui sont dues à Dieu Seul</a:t>
            </a:r>
            <a:endParaRPr lang="en-US" sz="4400" dirty="0" smtClean="0"/>
          </a:p>
          <a:p>
            <a:pPr lvl="0" algn="just"/>
            <a:r>
              <a:rPr lang="fr-FR" sz="4400" dirty="0" smtClean="0">
                <a:solidFill>
                  <a:srgbClr val="7030A0"/>
                </a:solidFill>
              </a:rPr>
              <a:t>1Pe 5:6 Humiliez-vous donc sous la puissante main de Dieu, afin qu'il vous élève au temps convenable;</a:t>
            </a:r>
            <a:endParaRPr lang="en-US" sz="44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6000" dirty="0" smtClean="0"/>
              <a:t>Jas 4:10 Humiliez-vous devant le Seigneur, et il vous élèvera.</a:t>
            </a:r>
            <a:endParaRPr lang="en-US" sz="6000" dirty="0" smtClean="0"/>
          </a:p>
          <a:p>
            <a:pPr lvl="0" algn="just"/>
            <a:r>
              <a:rPr lang="fr-FR" sz="6000" dirty="0" smtClean="0">
                <a:solidFill>
                  <a:srgbClr val="7030A0"/>
                </a:solidFill>
              </a:rPr>
              <a:t>Mt 23:12 Quiconque s'élèvera sera abaissé, et quiconque s'abaissera sera élevé.</a:t>
            </a:r>
            <a:endParaRPr lang="en-US" sz="6000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dirty="0" smtClean="0"/>
              <a:t>Pr 15:33 ¶ La crainte de l'Éternel enseigne la sagesse, Et l'humilité précède la gloire.</a:t>
            </a:r>
            <a:endParaRPr lang="en-US" sz="5400" dirty="0" smtClean="0"/>
          </a:p>
          <a:p>
            <a:pPr lvl="0" algn="just"/>
            <a:r>
              <a:rPr lang="fr-FR" sz="5400" dirty="0" smtClean="0">
                <a:solidFill>
                  <a:srgbClr val="7030A0"/>
                </a:solidFill>
              </a:rPr>
              <a:t>Pr 18:12 ¶ Avant la ruine, le cœur de l'homme s'élève; Mais l'humilité précède la gloire.</a:t>
            </a:r>
            <a:endParaRPr lang="en-US" sz="5400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dirty="0" err="1" smtClean="0"/>
              <a:t>Evites</a:t>
            </a:r>
            <a:r>
              <a:rPr lang="en-US" sz="5400" dirty="0" smtClean="0"/>
              <a:t> la </a:t>
            </a:r>
            <a:r>
              <a:rPr lang="en-US" sz="5400" dirty="0" err="1" smtClean="0"/>
              <a:t>vaine</a:t>
            </a:r>
            <a:r>
              <a:rPr lang="en-US" sz="5400" dirty="0" smtClean="0"/>
              <a:t> </a:t>
            </a:r>
            <a:r>
              <a:rPr lang="en-US" sz="5400" dirty="0" err="1" smtClean="0"/>
              <a:t>gloire</a:t>
            </a:r>
            <a:r>
              <a:rPr lang="en-US" sz="5400" dirty="0" smtClean="0"/>
              <a:t> des </a:t>
            </a:r>
            <a:r>
              <a:rPr lang="en-US" sz="5400" dirty="0" err="1" smtClean="0"/>
              <a:t>flateurs</a:t>
            </a:r>
            <a:endParaRPr lang="en-US" sz="5400" dirty="0" smtClean="0"/>
          </a:p>
          <a:p>
            <a:pPr algn="just"/>
            <a:r>
              <a:rPr lang="en-US" sz="5400" dirty="0" smtClean="0">
                <a:solidFill>
                  <a:srgbClr val="0070C0"/>
                </a:solidFill>
              </a:rPr>
              <a:t>Ne </a:t>
            </a:r>
            <a:r>
              <a:rPr lang="en-US" sz="5400" dirty="0" err="1" smtClean="0">
                <a:solidFill>
                  <a:srgbClr val="0070C0"/>
                </a:solidFill>
              </a:rPr>
              <a:t>te</a:t>
            </a:r>
            <a:r>
              <a:rPr lang="en-US" sz="5400" dirty="0" smtClean="0">
                <a:solidFill>
                  <a:srgbClr val="0070C0"/>
                </a:solidFill>
              </a:rPr>
              <a:t> place </a:t>
            </a:r>
            <a:r>
              <a:rPr lang="en-US" sz="5400" dirty="0" err="1" smtClean="0">
                <a:solidFill>
                  <a:srgbClr val="0070C0"/>
                </a:solidFill>
              </a:rPr>
              <a:t>jamais</a:t>
            </a:r>
            <a:r>
              <a:rPr lang="en-US" sz="5400" dirty="0" smtClean="0">
                <a:solidFill>
                  <a:srgbClr val="0070C0"/>
                </a:solidFill>
              </a:rPr>
              <a:t> à la hauteur de </a:t>
            </a:r>
            <a:r>
              <a:rPr lang="en-US" sz="5400" dirty="0" err="1" smtClean="0">
                <a:solidFill>
                  <a:srgbClr val="0070C0"/>
                </a:solidFill>
              </a:rPr>
              <a:t>Dieu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dans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tes</a:t>
            </a:r>
            <a:r>
              <a:rPr lang="en-US" sz="5400" dirty="0" smtClean="0">
                <a:solidFill>
                  <a:srgbClr val="0070C0"/>
                </a:solidFill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</a:rPr>
              <a:t>pensées</a:t>
            </a:r>
            <a:r>
              <a:rPr lang="en-US" sz="5400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sz="5400" dirty="0" err="1" smtClean="0"/>
              <a:t>N’acceptes</a:t>
            </a:r>
            <a:r>
              <a:rPr lang="en-US" sz="5400" dirty="0" smtClean="0"/>
              <a:t> à </a:t>
            </a:r>
            <a:r>
              <a:rPr lang="en-US" sz="5400" dirty="0" err="1" smtClean="0"/>
              <a:t>personne</a:t>
            </a:r>
            <a:r>
              <a:rPr lang="en-US" sz="5400" dirty="0" smtClean="0"/>
              <a:t> de </a:t>
            </a:r>
            <a:r>
              <a:rPr lang="en-US" sz="5400" dirty="0" err="1" smtClean="0"/>
              <a:t>te</a:t>
            </a:r>
            <a:r>
              <a:rPr lang="en-US" sz="5400" dirty="0" smtClean="0"/>
              <a:t> </a:t>
            </a:r>
            <a:r>
              <a:rPr lang="en-US" sz="5400" dirty="0" err="1" smtClean="0"/>
              <a:t>concevoir</a:t>
            </a:r>
            <a:r>
              <a:rPr lang="en-US" sz="5400" dirty="0" smtClean="0"/>
              <a:t> </a:t>
            </a:r>
            <a:r>
              <a:rPr lang="en-US" sz="5400" dirty="0" err="1" smtClean="0"/>
              <a:t>comme</a:t>
            </a:r>
            <a:r>
              <a:rPr lang="en-US" sz="5400" dirty="0" smtClean="0"/>
              <a:t> un </a:t>
            </a:r>
            <a:r>
              <a:rPr lang="en-US" sz="5400" dirty="0" err="1" smtClean="0"/>
              <a:t>dieu</a:t>
            </a:r>
            <a:r>
              <a:rPr lang="en-US" sz="5400" dirty="0" smtClean="0"/>
              <a:t>. </a:t>
            </a:r>
          </a:p>
          <a:p>
            <a:pPr algn="just">
              <a:buNone/>
            </a:pPr>
            <a:endParaRPr lang="en-US" sz="4400" dirty="0" smtClean="0"/>
          </a:p>
          <a:p>
            <a:pPr algn="just"/>
            <a:endParaRPr lang="en-US" sz="4400" dirty="0" smtClean="0"/>
          </a:p>
          <a:p>
            <a:pPr algn="just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err="1" smtClean="0">
                <a:solidFill>
                  <a:srgbClr val="0070C0"/>
                </a:solidFill>
              </a:rPr>
              <a:t>Méfies</a:t>
            </a:r>
            <a:r>
              <a:rPr lang="en-US" sz="4400" dirty="0" smtClean="0">
                <a:solidFill>
                  <a:srgbClr val="0070C0"/>
                </a:solidFill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</a:rPr>
              <a:t>toujours</a:t>
            </a:r>
            <a:r>
              <a:rPr lang="en-US" sz="4400" dirty="0" smtClean="0">
                <a:solidFill>
                  <a:srgbClr val="0070C0"/>
                </a:solidFill>
              </a:rPr>
              <a:t> la </a:t>
            </a:r>
            <a:r>
              <a:rPr lang="en-US" sz="4400" dirty="0" err="1" smtClean="0">
                <a:solidFill>
                  <a:srgbClr val="0070C0"/>
                </a:solidFill>
              </a:rPr>
              <a:t>foule</a:t>
            </a:r>
            <a:r>
              <a:rPr lang="en-US" sz="4400" dirty="0" smtClean="0">
                <a:solidFill>
                  <a:srgbClr val="0070C0"/>
                </a:solidFill>
              </a:rPr>
              <a:t> qui </a:t>
            </a:r>
            <a:r>
              <a:rPr lang="en-US" sz="4400" dirty="0" err="1" smtClean="0">
                <a:solidFill>
                  <a:srgbClr val="0070C0"/>
                </a:solidFill>
              </a:rPr>
              <a:t>te</a:t>
            </a:r>
            <a:r>
              <a:rPr lang="en-US" sz="4400" dirty="0" smtClean="0">
                <a:solidFill>
                  <a:srgbClr val="0070C0"/>
                </a:solidFill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</a:rPr>
              <a:t>loue</a:t>
            </a:r>
            <a:r>
              <a:rPr lang="en-US" sz="4400" dirty="0" smtClean="0">
                <a:solidFill>
                  <a:srgbClr val="0070C0"/>
                </a:solidFill>
              </a:rPr>
              <a:t> a vive </a:t>
            </a:r>
            <a:r>
              <a:rPr lang="en-US" sz="4400" dirty="0" err="1" smtClean="0">
                <a:solidFill>
                  <a:srgbClr val="0070C0"/>
                </a:solidFill>
              </a:rPr>
              <a:t>voix</a:t>
            </a:r>
            <a:r>
              <a:rPr lang="en-US" sz="4400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sz="4400" dirty="0" smtClean="0">
                <a:solidFill>
                  <a:srgbClr val="0070C0"/>
                </a:solidFill>
              </a:rPr>
              <a:t>C</a:t>
            </a:r>
            <a:r>
              <a:rPr lang="fr-FR" sz="4400" dirty="0" smtClean="0">
                <a:solidFill>
                  <a:srgbClr val="0070C0"/>
                </a:solidFill>
              </a:rPr>
              <a:t>eux qui persécutent les serviteurs de Dieu déclarent la guerre avec Dieu. Leur fin sera comme celle d’</a:t>
            </a:r>
            <a:r>
              <a:rPr lang="fr-FR" sz="4400" dirty="0" err="1" smtClean="0">
                <a:solidFill>
                  <a:srgbClr val="0070C0"/>
                </a:solidFill>
              </a:rPr>
              <a:t>Herode</a:t>
            </a:r>
            <a:r>
              <a:rPr lang="fr-FR" sz="4400" dirty="0" smtClean="0">
                <a:solidFill>
                  <a:srgbClr val="0070C0"/>
                </a:solidFill>
              </a:rPr>
              <a:t>, qui fut couvert de vers. </a:t>
            </a:r>
          </a:p>
          <a:p>
            <a:pPr algn="just"/>
            <a:r>
              <a:rPr lang="en-US" sz="4400" dirty="0" err="1" smtClean="0"/>
              <a:t>Dieu</a:t>
            </a:r>
            <a:r>
              <a:rPr lang="en-US" sz="4400" dirty="0" smtClean="0"/>
              <a:t> </a:t>
            </a:r>
            <a:r>
              <a:rPr lang="en-US" sz="4400" dirty="0" err="1" smtClean="0"/>
              <a:t>resiste</a:t>
            </a:r>
            <a:r>
              <a:rPr lang="en-US" sz="4400" dirty="0" smtClean="0"/>
              <a:t> aux </a:t>
            </a:r>
            <a:r>
              <a:rPr lang="en-US" sz="4400" dirty="0" err="1" smtClean="0"/>
              <a:t>orgueilleux</a:t>
            </a:r>
            <a:r>
              <a:rPr lang="en-US" sz="4400" dirty="0" smtClean="0"/>
              <a:t>, </a:t>
            </a:r>
            <a:r>
              <a:rPr lang="en-US" sz="4400" dirty="0" err="1" smtClean="0"/>
              <a:t>mais</a:t>
            </a:r>
            <a:r>
              <a:rPr lang="en-US" sz="4400" dirty="0" smtClean="0"/>
              <a:t> </a:t>
            </a:r>
            <a:r>
              <a:rPr lang="en-US" sz="4400" dirty="0" err="1" smtClean="0"/>
              <a:t>il</a:t>
            </a:r>
            <a:r>
              <a:rPr lang="en-US" sz="4400" dirty="0" smtClean="0"/>
              <a:t> fait grace aux humbles.   </a:t>
            </a:r>
          </a:p>
          <a:p>
            <a:pPr algn="r">
              <a:buNone/>
            </a:pPr>
            <a:r>
              <a:rPr lang="en-US" sz="4400" dirty="0" smtClean="0"/>
              <a:t>AMEN!</a:t>
            </a:r>
          </a:p>
          <a:p>
            <a:pPr algn="just"/>
            <a:endParaRPr lang="en-US" sz="4400" dirty="0" smtClean="0"/>
          </a:p>
          <a:p>
            <a:pPr algn="just"/>
            <a:endParaRPr lang="en-US" sz="4400" dirty="0" smtClean="0"/>
          </a:p>
          <a:p>
            <a:pPr algn="just"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13665</TotalTime>
  <Words>1435</Words>
  <Application>Microsoft Office PowerPoint</Application>
  <PresentationFormat>On-screen Show (4:3)</PresentationFormat>
  <Paragraphs>126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CHRIST THE ROCK CONGREGATION NOVEMBER 29TH 2023 Pasteur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15TH 2020  Sermon by Pastor Marc E Simeon</dc:title>
  <dc:creator>MARC EDOUARD SIMEON</dc:creator>
  <cp:lastModifiedBy>MARC EDOUARD SIMEON</cp:lastModifiedBy>
  <cp:revision>34</cp:revision>
  <dcterms:created xsi:type="dcterms:W3CDTF">2020-11-14T18:23:53Z</dcterms:created>
  <dcterms:modified xsi:type="dcterms:W3CDTF">2023-11-29T14:26:30Z</dcterms:modified>
</cp:coreProperties>
</file>