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81" r:id="rId3"/>
    <p:sldId id="308" r:id="rId4"/>
    <p:sldId id="348" r:id="rId5"/>
    <p:sldId id="309" r:id="rId6"/>
    <p:sldId id="266" r:id="rId7"/>
    <p:sldId id="310" r:id="rId8"/>
    <p:sldId id="311" r:id="rId9"/>
    <p:sldId id="312" r:id="rId10"/>
    <p:sldId id="313" r:id="rId11"/>
    <p:sldId id="298" r:id="rId12"/>
    <p:sldId id="315" r:id="rId13"/>
    <p:sldId id="316" r:id="rId14"/>
    <p:sldId id="317" r:id="rId15"/>
    <p:sldId id="318" r:id="rId16"/>
    <p:sldId id="299" r:id="rId17"/>
    <p:sldId id="321" r:id="rId18"/>
    <p:sldId id="323" r:id="rId19"/>
    <p:sldId id="300" r:id="rId20"/>
    <p:sldId id="325" r:id="rId21"/>
    <p:sldId id="326" r:id="rId22"/>
    <p:sldId id="328" r:id="rId23"/>
    <p:sldId id="329" r:id="rId24"/>
    <p:sldId id="301" r:id="rId25"/>
    <p:sldId id="339" r:id="rId26"/>
    <p:sldId id="340" r:id="rId27"/>
    <p:sldId id="341" r:id="rId28"/>
    <p:sldId id="268" r:id="rId29"/>
    <p:sldId id="342" r:id="rId30"/>
    <p:sldId id="343" r:id="rId31"/>
    <p:sldId id="344" r:id="rId32"/>
    <p:sldId id="345" r:id="rId33"/>
    <p:sldId id="346" r:id="rId34"/>
    <p:sldId id="269" r:id="rId35"/>
    <p:sldId id="302" r:id="rId36"/>
    <p:sldId id="303" r:id="rId37"/>
    <p:sldId id="306" r:id="rId38"/>
    <p:sldId id="30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721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E0583-807A-4CED-B79A-8883DC147BC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A3428-15E8-42A0-A500-6C018305D31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3428-15E8-42A0-A500-6C018305D319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78B1-B40F-4CDA-9C0C-6979941DAE8E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6AAC-50C9-4A95-90F4-6E51775620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CHRIST THE ROCK CONGREGATION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002060"/>
                </a:solidFill>
              </a:rPr>
              <a:t>SUNDAY </a:t>
            </a:r>
            <a:r>
              <a:rPr lang="en-US" b="1" dirty="0" smtClean="0">
                <a:solidFill>
                  <a:srgbClr val="002060"/>
                </a:solidFill>
              </a:rPr>
              <a:t>NOVEM</a:t>
            </a:r>
            <a:r>
              <a:rPr lang="en-US" b="1" dirty="0" smtClean="0">
                <a:solidFill>
                  <a:srgbClr val="002060"/>
                </a:solidFill>
              </a:rPr>
              <a:t>BER </a:t>
            </a:r>
            <a:r>
              <a:rPr lang="en-US" b="1" dirty="0" smtClean="0">
                <a:solidFill>
                  <a:srgbClr val="002060"/>
                </a:solidFill>
              </a:rPr>
              <a:t>12</a:t>
            </a:r>
            <a:r>
              <a:rPr lang="en-US" b="1" baseline="30000" dirty="0" smtClean="0">
                <a:solidFill>
                  <a:srgbClr val="002060"/>
                </a:solidFill>
              </a:rPr>
              <a:t>TH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2023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Sermon by Pastor Marc E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n-US" sz="4800" b="1" dirty="0" smtClean="0">
              <a:solidFill>
                <a:srgbClr val="00B0F0"/>
              </a:solidFill>
            </a:endParaRPr>
          </a:p>
          <a:p>
            <a:r>
              <a:rPr lang="en-US" sz="4800" b="1" dirty="0" smtClean="0">
                <a:solidFill>
                  <a:schemeClr val="tx1"/>
                </a:solidFill>
              </a:rPr>
              <a:t>THE </a:t>
            </a:r>
            <a:r>
              <a:rPr lang="en-US" sz="4800" b="1" dirty="0" smtClean="0">
                <a:solidFill>
                  <a:schemeClr val="tx1"/>
                </a:solidFill>
              </a:rPr>
              <a:t>IMMINENT </a:t>
            </a:r>
            <a:endParaRPr lang="en-US" sz="4800" b="1" dirty="0" smtClean="0">
              <a:solidFill>
                <a:schemeClr val="tx1"/>
              </a:solidFill>
            </a:endParaRPr>
          </a:p>
          <a:p>
            <a:r>
              <a:rPr lang="en-US" sz="4800" b="1" dirty="0" smtClean="0">
                <a:solidFill>
                  <a:schemeClr val="tx1"/>
                </a:solidFill>
              </a:rPr>
              <a:t>RETURN </a:t>
            </a:r>
          </a:p>
          <a:p>
            <a:r>
              <a:rPr lang="en-US" sz="4800" b="1" dirty="0" smtClean="0">
                <a:solidFill>
                  <a:schemeClr val="tx1"/>
                </a:solidFill>
              </a:rPr>
              <a:t>OF </a:t>
            </a:r>
            <a:r>
              <a:rPr lang="en-US" sz="4800" b="1" dirty="0" smtClean="0">
                <a:solidFill>
                  <a:schemeClr val="tx1"/>
                </a:solidFill>
              </a:rPr>
              <a:t>CHRIST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ctr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INTRODUCTION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There 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is some kind of a fatigue when it comes to preaching about the return of Christ.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Many churches would go years without preaching about it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Many 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wait for something drastic to happen like</a:t>
            </a:r>
            <a:r>
              <a:rPr lang="en-US" sz="4800" dirty="0" smtClean="0">
                <a:solidFill>
                  <a:srgbClr val="00B050"/>
                </a:solidFill>
                <a:latin typeface="Arial Rounded MT Bold" pitchFamily="34" charset="0"/>
              </a:rPr>
              <a:t>: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natural disaster</a:t>
            </a:r>
            <a:r>
              <a:rPr lang="en-US" sz="4800" dirty="0" smtClean="0">
                <a:solidFill>
                  <a:srgbClr val="00B050"/>
                </a:solidFill>
                <a:latin typeface="Arial Rounded MT Bold" pitchFamily="34" charset="0"/>
              </a:rPr>
              <a:t>, 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earthquake, hurricane, epidemic, flooding,</a:t>
            </a:r>
            <a:r>
              <a:rPr lang="en-US" sz="4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or man-made disasters like the Corona Virus</a:t>
            </a:r>
            <a:r>
              <a:rPr lang="en-US" sz="4800" dirty="0" smtClean="0">
                <a:solidFill>
                  <a:srgbClr val="00B050"/>
                </a:solidFill>
                <a:latin typeface="Arial Rounded MT Bold" pitchFamily="34" charset="0"/>
              </a:rPr>
              <a:t>, 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to make mention of the return of Christ.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Every 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time we are hard hit with calamities, the churches would be filled in the immediate aftermath, 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but, shortly thereafter the fear would decrease and the drive toward God would reset to its previous state</a:t>
            </a:r>
            <a:r>
              <a:rPr lang="en-US" sz="48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At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the turn of the millennium Y2K, for some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reasons,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people paid a lot of attention to the return of Christ.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In the aftermath of the 2010 earthquake in Haiti, many of the churches were filled in Haiti, and now, things are back to normal.</a:t>
            </a:r>
          </a:p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The Corona virus gave a great wake-up call at a global scale, and now it feels as if nothing ever happened. </a:t>
            </a:r>
            <a:endParaRPr lang="en-US" sz="4000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SINCE THE FIRST CENTURY, PEOPLE HAVE BEEN ASPIRING TO WITHNESS THE SECOND COMING OF CHRIST IN THEIR </a:t>
            </a:r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LIFETIME.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Let’s face it, every great man or woman of God thinks that the return of Christ will happen in his or her lifetime.</a:t>
            </a:r>
          </a:p>
          <a:p>
            <a:pPr lvl="0" algn="just"/>
            <a:r>
              <a:rPr lang="en-US" sz="4000" dirty="0" smtClean="0">
                <a:solidFill>
                  <a:srgbClr val="92D050"/>
                </a:solidFill>
                <a:latin typeface="Arial Rounded MT Bold" pitchFamily="34" charset="0"/>
              </a:rPr>
              <a:t>Some don’t just wish for it, but have wrongly predicted specific days for it.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en-US" sz="4400" dirty="0" smtClean="0">
                <a:solidFill>
                  <a:srgbClr val="92D050"/>
                </a:solidFill>
                <a:latin typeface="Arial Rounded MT Bold" pitchFamily="34" charset="0"/>
              </a:rPr>
              <a:t>It </a:t>
            </a:r>
            <a:r>
              <a:rPr lang="en-US" sz="4400" dirty="0" smtClean="0">
                <a:solidFill>
                  <a:srgbClr val="92D050"/>
                </a:solidFill>
                <a:latin typeface="Arial Rounded MT Bold" pitchFamily="34" charset="0"/>
              </a:rPr>
              <a:t>was same for the early Christians just as it is so for us today.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When people are looking at the rate of the moral decaying of their generations, they cannot imagine that things can get any worse than that.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rgbClr val="92D050"/>
                </a:solidFill>
                <a:latin typeface="Arial Rounded MT Bold" pitchFamily="34" charset="0"/>
              </a:rPr>
              <a:t>They </a:t>
            </a:r>
            <a:r>
              <a:rPr lang="en-US" sz="4000" dirty="0" smtClean="0">
                <a:solidFill>
                  <a:srgbClr val="92D050"/>
                </a:solidFill>
                <a:latin typeface="Arial Rounded MT Bold" pitchFamily="34" charset="0"/>
              </a:rPr>
              <a:t>therefore presume that the end must be near.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Paul preached the Gospel with the same aspiration of the soon return of Jesus Christ.</a:t>
            </a:r>
          </a:p>
          <a:p>
            <a:pPr algn="just"/>
            <a:r>
              <a:rPr lang="en-US" sz="4000" b="1" u="sng" dirty="0" smtClean="0">
                <a:solidFill>
                  <a:schemeClr val="bg1"/>
                </a:solidFill>
                <a:latin typeface="Arial Rounded MT Bold" pitchFamily="34" charset="0"/>
              </a:rPr>
              <a:t>Ro 13:11-12 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11</a:t>
            </a:r>
            <a:r>
              <a:rPr lang="en-US" sz="4000" i="1" dirty="0" smtClean="0">
                <a:solidFill>
                  <a:srgbClr val="FFFF00"/>
                </a:solidFill>
                <a:latin typeface="Arial Rounded MT Bold" pitchFamily="34" charset="0"/>
              </a:rPr>
              <a:t>¶ </a:t>
            </a:r>
            <a:r>
              <a:rPr lang="en-US" sz="4000" i="1" dirty="0" smtClean="0">
                <a:solidFill>
                  <a:srgbClr val="FFFF00"/>
                </a:solidFill>
                <a:latin typeface="Arial Rounded MT Bold" pitchFamily="34" charset="0"/>
              </a:rPr>
              <a:t>. . the </a:t>
            </a:r>
            <a:r>
              <a:rPr lang="en-US" sz="4000" i="1" dirty="0" smtClean="0">
                <a:solidFill>
                  <a:srgbClr val="FFFF00"/>
                </a:solidFill>
                <a:latin typeface="Arial Rounded MT Bold" pitchFamily="34" charset="0"/>
              </a:rPr>
              <a:t>time, that now it is high time to awake out of sleep; for now our salvation is nearer than when we first believed.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dirty="0">
              <a:solidFill>
                <a:srgbClr val="92D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92D050"/>
                </a:solidFill>
                <a:latin typeface="Arial Rounded MT Bold" pitchFamily="34" charset="0"/>
              </a:rPr>
              <a:t>12 </a:t>
            </a:r>
            <a:r>
              <a:rPr lang="en-US" sz="4400" dirty="0" smtClean="0">
                <a:solidFill>
                  <a:srgbClr val="92D050"/>
                </a:solidFill>
                <a:latin typeface="Arial Rounded MT Bold" pitchFamily="34" charset="0"/>
              </a:rPr>
              <a:t>The night is far spent, the day is at hand. Therefore let us cast off the works of darkness, and let us put on the armor of light.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Many have gone as far as predicting </a:t>
            </a:r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a date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for the return of Christ, while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Jesus explicitly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warned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us not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to do so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6000" dirty="0" smtClean="0">
                <a:solidFill>
                  <a:srgbClr val="92D050"/>
                </a:solidFill>
                <a:latin typeface="Arial Rounded MT Bold" pitchFamily="34" charset="0"/>
              </a:rPr>
              <a:t>Many prominent denominations </a:t>
            </a:r>
            <a:r>
              <a:rPr lang="en-US" sz="6000" dirty="0" smtClean="0">
                <a:solidFill>
                  <a:srgbClr val="92D050"/>
                </a:solidFill>
                <a:latin typeface="Arial Rounded MT Bold" pitchFamily="34" charset="0"/>
              </a:rPr>
              <a:t>and sects </a:t>
            </a:r>
            <a:r>
              <a:rPr lang="en-US" sz="6000" dirty="0" smtClean="0">
                <a:solidFill>
                  <a:srgbClr val="92D050"/>
                </a:solidFill>
                <a:latin typeface="Arial Rounded MT Bold" pitchFamily="34" charset="0"/>
              </a:rPr>
              <a:t>of our days can trace their origin </a:t>
            </a:r>
            <a:r>
              <a:rPr lang="en-US" sz="6000" dirty="0" smtClean="0">
                <a:solidFill>
                  <a:srgbClr val="92D050"/>
                </a:solidFill>
                <a:latin typeface="Arial Rounded MT Bold" pitchFamily="34" charset="0"/>
              </a:rPr>
              <a:t>out of false prophecies concerning the date of Christ’s return.</a:t>
            </a:r>
            <a:endParaRPr lang="en-US" sz="6000" dirty="0">
              <a:solidFill>
                <a:srgbClr val="92D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THE APOSTLES HAD TO ADDRESS THE FATIGUE OF SOME WHO WERE 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TIRED OF HEARING “</a:t>
            </a:r>
            <a:r>
              <a:rPr lang="en-US" b="1" dirty="0" smtClean="0">
                <a:solidFill>
                  <a:srgbClr val="003300"/>
                </a:solidFill>
                <a:latin typeface="Arial Rounded MT Bold" pitchFamily="34" charset="0"/>
              </a:rPr>
              <a:t>CHRIST IS  AT THE DOOR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”.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fatigue of waiting for the return of Christ has begun even before the Cannon was closed. 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That echo of lassitude had reached the first Apostles, which had prompted Peter and Paul to address the issue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u="sng" dirty="0" smtClean="0">
                <a:solidFill>
                  <a:schemeClr val="tx1"/>
                </a:solidFill>
                <a:latin typeface="Arial Rounded MT Bold" pitchFamily="34" charset="0"/>
              </a:rPr>
              <a:t>2Pe 3:3-4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en-US" sz="4200" dirty="0" smtClean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en-US" sz="4200" dirty="0" smtClean="0">
                <a:latin typeface="Arial Rounded MT Bold" pitchFamily="34" charset="0"/>
              </a:rPr>
              <a:t> </a:t>
            </a:r>
            <a:r>
              <a:rPr lang="en-US" sz="4200" dirty="0" smtClean="0">
                <a:latin typeface="Arial Rounded MT Bold" pitchFamily="34" charset="0"/>
              </a:rPr>
              <a:t>¶ knowing this first: that scoffers will come in the last days, walking according to their own lusts,</a:t>
            </a:r>
          </a:p>
          <a:p>
            <a:pPr algn="just"/>
            <a:r>
              <a:rPr lang="en-US" sz="4200" dirty="0" smtClean="0">
                <a:latin typeface="Arial Rounded MT Bold" pitchFamily="34" charset="0"/>
              </a:rPr>
              <a:t> </a:t>
            </a:r>
            <a:r>
              <a:rPr lang="en-US" sz="4200" dirty="0" smtClean="0">
                <a:solidFill>
                  <a:schemeClr val="tx1"/>
                </a:solidFill>
                <a:latin typeface="Arial Rounded MT Bold" pitchFamily="34" charset="0"/>
              </a:rPr>
              <a:t>4 and saying, "Where is the promise of His coming? For since the fathers fell asleep, all things continue as they were from the beginning of creation</a:t>
            </a:r>
            <a:r>
              <a:rPr lang="en-US" sz="4200" dirty="0" smtClean="0">
                <a:solidFill>
                  <a:schemeClr val="tx1"/>
                </a:solidFill>
                <a:latin typeface="Arial Rounded MT Bold" pitchFamily="34" charset="0"/>
              </a:rPr>
              <a:t>."</a:t>
            </a:r>
            <a:endParaRPr lang="en-US" sz="42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en-US" sz="3800" b="1" u="sng" dirty="0" smtClean="0">
                <a:solidFill>
                  <a:schemeClr val="tx1"/>
                </a:solidFill>
                <a:latin typeface="Arial Rounded MT Bold" pitchFamily="34" charset="0"/>
              </a:rPr>
              <a:t>2Pe </a:t>
            </a:r>
            <a:r>
              <a:rPr lang="en-US" sz="3800" b="1" u="sng" dirty="0" smtClean="0">
                <a:solidFill>
                  <a:schemeClr val="tx1"/>
                </a:solidFill>
                <a:latin typeface="Arial Rounded MT Bold" pitchFamily="34" charset="0"/>
              </a:rPr>
              <a:t>3:8-9</a:t>
            </a:r>
            <a:endParaRPr lang="en-US" sz="3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en-US" sz="3800" dirty="0" smtClean="0">
                <a:latin typeface="Arial Rounded MT Bold" pitchFamily="34" charset="0"/>
              </a:rPr>
              <a:t>8 ¶ But, beloved, do not forget this one thing, that with the Lord one day is as a thousand years, and a thousand years as one day.</a:t>
            </a:r>
          </a:p>
          <a:p>
            <a:pPr algn="just"/>
            <a:r>
              <a:rPr lang="en-US" sz="3800" dirty="0" smtClean="0">
                <a:latin typeface="Arial Rounded MT Bold" pitchFamily="34" charset="0"/>
              </a:rPr>
              <a:t> </a:t>
            </a:r>
            <a:r>
              <a:rPr lang="en-US" sz="3800" dirty="0" smtClean="0">
                <a:solidFill>
                  <a:schemeClr val="tx1"/>
                </a:solidFill>
                <a:latin typeface="Arial Rounded MT Bold" pitchFamily="34" charset="0"/>
              </a:rPr>
              <a:t>9 ¶ The Lord is not slack concerning His promise, as some count slackness, but is longsuffering toward us, not willing that any should perish but that all should come to repentance</a:t>
            </a:r>
            <a:r>
              <a:rPr lang="en-US" sz="38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38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PAUL </a:t>
            </a:r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WROTE :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en-US" sz="4000" b="1" u="sng" dirty="0" smtClean="0">
                <a:latin typeface="Arial Rounded MT Bold" pitchFamily="34" charset="0"/>
              </a:rPr>
              <a:t>2Th 2:1-3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1 ¶ Now, brethren, concerning the coming of our Lord Jesus Christ and our gathering together to Him, we ask you,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2 not to be soon shaken in mind or troubled, either by spirit or by word or by letter, as if from us, as though the day of Christ had come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5400" dirty="0" smtClean="0">
                <a:latin typeface="Arial Rounded MT Bold" pitchFamily="34" charset="0"/>
              </a:rPr>
              <a:t>3 </a:t>
            </a:r>
            <a:r>
              <a:rPr lang="en-US" sz="5400" dirty="0" smtClean="0">
                <a:latin typeface="Arial Rounded MT Bold" pitchFamily="34" charset="0"/>
              </a:rPr>
              <a:t>¶ </a:t>
            </a:r>
            <a:r>
              <a:rPr lang="en-US" sz="5400" dirty="0" smtClean="0">
                <a:solidFill>
                  <a:schemeClr val="tx1"/>
                </a:solidFill>
                <a:latin typeface="Arial Rounded MT Bold" pitchFamily="34" charset="0"/>
              </a:rPr>
              <a:t>Let no one deceive you by any means; for that Day will not come unless the falling away comes first, and the man of sin is revealed, the son of perdition,</a:t>
            </a:r>
            <a:endParaRPr lang="en-US" sz="5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THE SECOND COMING OF CHRIST </a:t>
            </a:r>
            <a:r>
              <a:rPr lang="en-US" sz="4000" b="1" u="sng" dirty="0" smtClean="0">
                <a:solidFill>
                  <a:srgbClr val="FFFF00"/>
                </a:solidFill>
                <a:latin typeface="Arial Rounded MT Bold" pitchFamily="34" charset="0"/>
              </a:rPr>
              <a:t>IS NOT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 NEXT IN GOD’S AGENDA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To make matters even worse than they are, no one should even focus so much about the second of Christ at this moment.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The next big thing in God’s calendar is not the second coming of Christ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en-US" sz="5400" dirty="0" smtClean="0">
                <a:latin typeface="Arial Rounded MT Bold" pitchFamily="34" charset="0"/>
              </a:rPr>
              <a:t>The </a:t>
            </a:r>
            <a:r>
              <a:rPr lang="en-US" sz="5400" dirty="0" smtClean="0">
                <a:latin typeface="Arial Rounded MT Bold" pitchFamily="34" charset="0"/>
              </a:rPr>
              <a:t>promise of the Messiah of God who would save Israel from its predicaments and return it to glory, was what the Jews were </a:t>
            </a:r>
            <a:r>
              <a:rPr lang="en-US" sz="5400" dirty="0" smtClean="0">
                <a:latin typeface="Arial Rounded MT Bold" pitchFamily="34" charset="0"/>
              </a:rPr>
              <a:t>expecting </a:t>
            </a:r>
            <a:r>
              <a:rPr lang="en-US" sz="5400" dirty="0" smtClean="0">
                <a:latin typeface="Arial Rounded MT Bold" pitchFamily="34" charset="0"/>
              </a:rPr>
              <a:t>of Jesus</a:t>
            </a:r>
            <a:r>
              <a:rPr lang="en-US" sz="5400" dirty="0" smtClean="0">
                <a:latin typeface="Arial Rounded MT Bold" pitchFamily="34" charset="0"/>
              </a:rPr>
              <a:t>.</a:t>
            </a:r>
            <a:endParaRPr lang="en-US" sz="5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That’s 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why John the Baptist sent to Jesus asking, should we wait for another.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That’s why passages like Isaiah 53 are still so confusing to the Jewish people</a:t>
            </a:r>
            <a:endParaRPr lang="en-US" sz="4800" dirty="0" smtClean="0">
              <a:solidFill>
                <a:schemeClr val="bg1">
                  <a:lumMod val="6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THE FIRST COMING OF CHRIST MENTIONNED IN ISAIAH 53 WAS OVERLOOKED BY THE JEWISH PEOPLE IN JESUS’ TIME TILL PRESENT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Isa 53:1-10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3 He is despised and rejected by men, A Man of sorrows and acquainted with grief. And we hid, as it were, our faces from Him; He was despised, and we did not esteem Him.</a:t>
            </a:r>
          </a:p>
          <a:p>
            <a:pPr algn="just"/>
            <a:endParaRPr lang="en-US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4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¶ Surely He has borne our </a:t>
            </a:r>
            <a:r>
              <a:rPr lang="en-US" sz="4000" dirty="0" err="1" smtClean="0">
                <a:solidFill>
                  <a:schemeClr val="tx1"/>
                </a:solidFill>
                <a:latin typeface="Arial Rounded MT Bold" pitchFamily="34" charset="0"/>
              </a:rPr>
              <a:t>griefs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And carried our sorrows; Yet we esteemed Him stricken, Smitten by God, and afflicted.</a:t>
            </a: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5 But He was wounded for our transgressions, He was bruised for our iniquities; The chastisement for our peace was upon Him, And by His stripes we are healed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6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All we like sheep have gone astray; We have turned, every one, to his own way; And the LORD has laid on Him the iniquity of us all.</a:t>
            </a: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7 He was oppressed and He was afflicted, Yet He opened not His mouth; He was led as a lamb to the slaughter, And as a sheep before its shearers is silent, So He opened not His mouth.</a:t>
            </a:r>
          </a:p>
          <a:p>
            <a:pPr algn="just">
              <a:buNone/>
            </a:pPr>
            <a:endParaRPr lang="en-US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10</a:t>
            </a:r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¶ Yet it pleased the LORD to bruise Him; He has put Him to grief. When You make His soul an offering for sin, He shall see His seed, 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He shall prolong His days, And the pleasure of the LORD shall prosper in His hand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The 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Jewish people were so in need of a Messiah, of a deliverer to free them from iron hands of the Roman Empire.  </a:t>
            </a:r>
          </a:p>
          <a:p>
            <a:pPr lvl="0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 They failed to recognize the day of their visitation from the Lord because of that.</a:t>
            </a:r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0000FF"/>
                </a:solidFill>
                <a:latin typeface="Arial Rounded MT Bold" pitchFamily="34" charset="0"/>
              </a:rPr>
              <a:t>THIS GENERATION IS </a:t>
            </a:r>
            <a:r>
              <a:rPr lang="en-US" sz="4400" b="1" dirty="0" smtClean="0">
                <a:solidFill>
                  <a:srgbClr val="0000FF"/>
                </a:solidFill>
                <a:latin typeface="Arial Rounded MT Bold" pitchFamily="34" charset="0"/>
              </a:rPr>
              <a:t>ALSO LONGING </a:t>
            </a:r>
            <a:r>
              <a:rPr lang="en-US" sz="4400" b="1" dirty="0" smtClean="0">
                <a:solidFill>
                  <a:srgbClr val="0000FF"/>
                </a:solidFill>
                <a:latin typeface="Arial Rounded MT Bold" pitchFamily="34" charset="0"/>
              </a:rPr>
              <a:t>FOR A </a:t>
            </a:r>
            <a:r>
              <a:rPr lang="en-US" sz="4400" b="1" dirty="0" smtClean="0">
                <a:solidFill>
                  <a:srgbClr val="0000FF"/>
                </a:solidFill>
                <a:latin typeface="Arial Rounded MT Bold" pitchFamily="34" charset="0"/>
              </a:rPr>
              <a:t>MESSIAH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When we look at the devastating effect of greed in our world today, we too are seeking for a 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deliverer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When </a:t>
            </a:r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we look at the injustices that are going on in our world today, we too are seeking for God to send someone to take over.</a:t>
            </a:r>
          </a:p>
          <a:p>
            <a:pPr lvl="0" algn="just"/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The few who are not intoxicated and deceived by the lures of this world can see great dangers ahead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The 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average person can now create a weapon of mass destruction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When we see the vast knowledge of mankind and the height of his wickedness, we can only see but chaos ahead.</a:t>
            </a:r>
          </a:p>
          <a:p>
            <a:pPr lvl="0" algn="just"/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We have sicknesses like Ebola, aids, now the super bug , the corona virus, and many others;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Terror </a:t>
            </a:r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groups like ISIS, Boca Haran, Hamas and many others. </a:t>
            </a:r>
          </a:p>
          <a:p>
            <a:pPr lvl="1" algn="just"/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Nuclear weapon in the hands of mad people.</a:t>
            </a:r>
          </a:p>
          <a:p>
            <a:pPr lvl="0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We all feel the need for a break; yet, </a:t>
            </a:r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but that’s </a:t>
            </a:r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not what’s going to happen </a:t>
            </a:r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next in God’s agenda. </a:t>
            </a: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Rounded MT Bold" pitchFamily="34" charset="0"/>
              </a:rPr>
              <a:t>WHERE ARE WE IN GOD’S CALENDAR?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In God’s Clock, the human race is very close to what we call the great tribulation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The great tribulation is the inevitable time in the near future that most of social engineers are trying to avoid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A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time of total anarchy at a global scale.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Look at what happened on January 6</a:t>
            </a:r>
            <a:r>
              <a:rPr lang="en-US" sz="4000" baseline="30000" dirty="0" smtClean="0">
                <a:solidFill>
                  <a:srgbClr val="FF0000"/>
                </a:solidFill>
                <a:latin typeface="Arial Rounded MT Bold" pitchFamily="34" charset="0"/>
              </a:rPr>
              <a:t>th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2022 in the Capital Hill of one of the most civilized nation on earth.</a:t>
            </a:r>
          </a:p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A time of complete disorder at every level at the same time and in every corner is threatening us the inhabitants of the earth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Autofit/>
          </a:bodyPr>
          <a:lstStyle/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A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time of a mixture of natural disaster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and man’s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wickedness</a:t>
            </a:r>
          </a:p>
          <a:p>
            <a:pPr lvl="1" algn="just"/>
            <a:r>
              <a:rPr lang="en-US" sz="4000" b="1" dirty="0" smtClean="0">
                <a:solidFill>
                  <a:srgbClr val="003300"/>
                </a:solidFill>
                <a:latin typeface="Agency FB" pitchFamily="34" charset="0"/>
              </a:rPr>
              <a:t>The headlines will read: </a:t>
            </a:r>
            <a:r>
              <a:rPr lang="en-US" sz="4000" b="1" dirty="0" smtClean="0">
                <a:solidFill>
                  <a:srgbClr val="FF0000"/>
                </a:solidFill>
                <a:latin typeface="Agency FB" pitchFamily="34" charset="0"/>
              </a:rPr>
              <a:t>The never ending snow in the north, the flood in the south</a:t>
            </a:r>
            <a:r>
              <a:rPr lang="en-US" sz="4000" b="1" dirty="0" smtClean="0">
                <a:solidFill>
                  <a:srgbClr val="003300"/>
                </a:solidFill>
                <a:latin typeface="Agency FB" pitchFamily="34" charset="0"/>
              </a:rPr>
              <a:t>, the drought in the west, </a:t>
            </a:r>
            <a:r>
              <a:rPr lang="en-US" sz="4000" b="1" dirty="0" smtClean="0">
                <a:solidFill>
                  <a:srgbClr val="FF0000"/>
                </a:solidFill>
                <a:latin typeface="Agency FB" pitchFamily="34" charset="0"/>
              </a:rPr>
              <a:t>the epidemic in the east</a:t>
            </a:r>
            <a:r>
              <a:rPr lang="en-US" sz="4000" b="1" dirty="0" smtClean="0">
                <a:solidFill>
                  <a:srgbClr val="003300"/>
                </a:solidFill>
                <a:latin typeface="Agency FB" pitchFamily="34" charset="0"/>
              </a:rPr>
              <a:t>, the invasion of another nation in the border, </a:t>
            </a:r>
            <a:r>
              <a:rPr lang="en-US" sz="4000" b="1" dirty="0" smtClean="0">
                <a:solidFill>
                  <a:srgbClr val="FF0000"/>
                </a:solidFill>
                <a:latin typeface="Agency FB" pitchFamily="34" charset="0"/>
              </a:rPr>
              <a:t>the global recession in the economy</a:t>
            </a:r>
            <a:r>
              <a:rPr lang="en-US" sz="4000" b="1" dirty="0" smtClean="0">
                <a:solidFill>
                  <a:srgbClr val="003300"/>
                </a:solidFill>
                <a:latin typeface="Agency FB" pitchFamily="34" charset="0"/>
              </a:rPr>
              <a:t>, the mass killing overseas, the famine, the fire over here,  the strikes in every state</a:t>
            </a:r>
            <a:r>
              <a:rPr lang="en-US" sz="4000" b="1" dirty="0" smtClean="0">
                <a:solidFill>
                  <a:srgbClr val="003300"/>
                </a:solidFill>
                <a:latin typeface="Agency FB" pitchFamily="34" charset="0"/>
              </a:rPr>
              <a:t>, . . .</a:t>
            </a:r>
            <a:endParaRPr lang="en-US" sz="4000" b="1" dirty="0" smtClean="0">
              <a:solidFill>
                <a:srgbClr val="003300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Mankind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will have so many problems to solve, that no one nation will be able to carry another nation’s burden. 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Right now as we speak, the temperature is already so high.</a:t>
            </a:r>
          </a:p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Israel and Ukraine are not as secured to think that they will continue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to have the backing of the great nations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in their conflicts with their neighbors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There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is already so much fatigue and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disagreements from 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the so-called allies. 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It will get to the point when God will see fit to remove His church from the fire.</a:t>
            </a:r>
          </a:p>
          <a:p>
            <a:pPr lvl="0" algn="just"/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Since the pressure will be felt globally, there will be no where to migrate for a safe haven</a:t>
            </a:r>
            <a:r>
              <a:rPr lang="en-US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rgbClr val="003300"/>
                </a:solidFill>
                <a:latin typeface="Arial Rounded MT Bold" pitchFamily="34" charset="0"/>
              </a:rPr>
              <a:t>The </a:t>
            </a:r>
            <a:r>
              <a:rPr lang="en-US" sz="4400" dirty="0" smtClean="0">
                <a:solidFill>
                  <a:srgbClr val="003300"/>
                </a:solidFill>
                <a:latin typeface="Arial Rounded MT Bold" pitchFamily="34" charset="0"/>
              </a:rPr>
              <a:t>one and only solution for God will be to remove His chosen ones out of the furnace before he cranks up the temperature.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That’s when the rapture of the church will occur.</a:t>
            </a:r>
          </a:p>
          <a:p>
            <a:pPr lvl="0" algn="just"/>
            <a:r>
              <a:rPr lang="en-US" sz="4400" dirty="0" smtClean="0">
                <a:solidFill>
                  <a:srgbClr val="003300"/>
                </a:solidFill>
                <a:latin typeface="Arial Rounded MT Bold" pitchFamily="34" charset="0"/>
              </a:rPr>
              <a:t>That is the next big event that really concern us </a:t>
            </a:r>
            <a:r>
              <a:rPr lang="en-US" sz="4400" dirty="0" smtClean="0">
                <a:solidFill>
                  <a:srgbClr val="003300"/>
                </a:solidFill>
                <a:latin typeface="Arial Rounded MT Bold" pitchFamily="34" charset="0"/>
              </a:rPr>
              <a:t>today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400" b="1" dirty="0" smtClean="0">
                <a:solidFill>
                  <a:srgbClr val="FFC000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WHAT IS NEXT FOR NOW?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Right now we are approaching the end of the </a:t>
            </a:r>
            <a:r>
              <a:rPr lang="en-US" sz="4400" b="1" u="sng" dirty="0" smtClean="0">
                <a:solidFill>
                  <a:srgbClr val="FFC000"/>
                </a:solidFill>
                <a:latin typeface="Arial Rounded MT Bold" pitchFamily="34" charset="0"/>
              </a:rPr>
              <a:t>dispensation of the church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, or you could call it the </a:t>
            </a:r>
            <a:r>
              <a:rPr lang="en-US" sz="4400" b="1" u="sng" dirty="0" smtClean="0">
                <a:solidFill>
                  <a:srgbClr val="FFC000"/>
                </a:solidFill>
                <a:latin typeface="Arial Rounded MT Bold" pitchFamily="34" charset="0"/>
              </a:rPr>
              <a:t>dispensation of the gentiles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, or you could call it </a:t>
            </a:r>
            <a:r>
              <a:rPr lang="en-US" sz="4400" b="1" u="sng" dirty="0" smtClean="0">
                <a:solidFill>
                  <a:srgbClr val="FFC000"/>
                </a:solidFill>
                <a:latin typeface="Arial Rounded MT Bold" pitchFamily="34" charset="0"/>
              </a:rPr>
              <a:t>the dispensation of grace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This dispensation will end with the rapture of the church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After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the rapture, God will get back to the program he had for Israel.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All the unfulfilled prophecies about 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Christ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, the long awaited for Jewish Messiah will come to pass.</a:t>
            </a:r>
          </a:p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Please don’t fantasize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thinking that things will get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better. 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Be sure to know that things are going to get a lot worse than they are right now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..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Don’t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believe in any peace deals you hear these days.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We are already engaged in pre-tribulation, but it’s not so 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yet severe 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for God to remove us the church out.</a:t>
            </a:r>
          </a:p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 few more knocks, and the pressure would be unbearable for the saints.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Before we reach that melting point, we the Christians will be saying :”</a:t>
            </a:r>
            <a:r>
              <a:rPr lang="en-US" sz="4400" i="1" dirty="0" smtClean="0">
                <a:solidFill>
                  <a:srgbClr val="92D050"/>
                </a:solidFill>
                <a:latin typeface="Arial Rounded MT Bold" pitchFamily="34" charset="0"/>
              </a:rPr>
              <a:t>bye-bye world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”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Are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you sure you are not asleep?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How much are you focusing on God these days?</a:t>
            </a:r>
          </a:p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Be sure to know that all the signs have already been accomplished for Christ’s return</a:t>
            </a:r>
          </a:p>
          <a:p>
            <a:pPr lvl="0"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Let us barrow the words of Paul to finish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algn="just"/>
            <a:r>
              <a:rPr lang="en-US" sz="4400" b="1" u="sng" dirty="0" smtClean="0">
                <a:solidFill>
                  <a:srgbClr val="FFC000"/>
                </a:solidFill>
                <a:latin typeface="Arial Rounded MT Bold" pitchFamily="34" charset="0"/>
              </a:rPr>
              <a:t>Ro </a:t>
            </a:r>
            <a:r>
              <a:rPr lang="en-US" sz="4400" b="1" u="sng" dirty="0" smtClean="0">
                <a:solidFill>
                  <a:srgbClr val="FFC000"/>
                </a:solidFill>
                <a:latin typeface="Arial Rounded MT Bold" pitchFamily="34" charset="0"/>
              </a:rPr>
              <a:t>13:11-12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¶ And do this, knowing the time, that now it is high time to awake out of sleep; for now our salvation is nearer than when we first believed.</a:t>
            </a:r>
          </a:p>
          <a:p>
            <a:pPr algn="just"/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 12 The night is far spent, the day is at hand. Therefore let us cast off the works of darkness, and let us put on the armor of light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 </a:t>
            </a:r>
          </a:p>
          <a:p>
            <a:pPr algn="r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AMEN !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10942</TotalTime>
  <Words>1882</Words>
  <Application>Microsoft Office PowerPoint</Application>
  <PresentationFormat>On-screen Show (4:3)</PresentationFormat>
  <Paragraphs>102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CHRIST THE ROCK CONGREGATION SUNDAY NOVEMBER 12TH 2023  Sermon by Pastor Marc E Simeon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JULY 19TH  2020  Sermon by Pastor Marc E Simeon</dc:title>
  <dc:creator>MARC EDOUARD SIMEON</dc:creator>
  <cp:lastModifiedBy>MARC EDOUARD SIMEON</cp:lastModifiedBy>
  <cp:revision>16</cp:revision>
  <dcterms:created xsi:type="dcterms:W3CDTF">2020-07-18T15:32:49Z</dcterms:created>
  <dcterms:modified xsi:type="dcterms:W3CDTF">2023-11-09T15:07:30Z</dcterms:modified>
</cp:coreProperties>
</file>