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625" r:id="rId2"/>
    <p:sldId id="626" r:id="rId3"/>
    <p:sldId id="726" r:id="rId4"/>
    <p:sldId id="627" r:id="rId5"/>
    <p:sldId id="715" r:id="rId6"/>
    <p:sldId id="716" r:id="rId7"/>
    <p:sldId id="717" r:id="rId8"/>
    <p:sldId id="718" r:id="rId9"/>
    <p:sldId id="725" r:id="rId10"/>
    <p:sldId id="672" r:id="rId11"/>
    <p:sldId id="713" r:id="rId12"/>
    <p:sldId id="710" r:id="rId13"/>
    <p:sldId id="714" r:id="rId14"/>
    <p:sldId id="711" r:id="rId15"/>
    <p:sldId id="712" r:id="rId16"/>
    <p:sldId id="628" r:id="rId17"/>
    <p:sldId id="707" r:id="rId18"/>
    <p:sldId id="708" r:id="rId19"/>
    <p:sldId id="709" r:id="rId20"/>
    <p:sldId id="706" r:id="rId21"/>
    <p:sldId id="673" r:id="rId22"/>
    <p:sldId id="703" r:id="rId23"/>
    <p:sldId id="674" r:id="rId24"/>
    <p:sldId id="699" r:id="rId25"/>
    <p:sldId id="700" r:id="rId26"/>
    <p:sldId id="702" r:id="rId27"/>
    <p:sldId id="675" r:id="rId28"/>
    <p:sldId id="692" r:id="rId29"/>
    <p:sldId id="698" r:id="rId30"/>
    <p:sldId id="693" r:id="rId31"/>
    <p:sldId id="676" r:id="rId32"/>
    <p:sldId id="689" r:id="rId33"/>
    <p:sldId id="690" r:id="rId34"/>
    <p:sldId id="691" r:id="rId35"/>
    <p:sldId id="677" r:id="rId36"/>
    <p:sldId id="685" r:id="rId37"/>
    <p:sldId id="686" r:id="rId38"/>
    <p:sldId id="688" r:id="rId39"/>
    <p:sldId id="678" r:id="rId40"/>
    <p:sldId id="679" r:id="rId41"/>
    <p:sldId id="680" r:id="rId42"/>
    <p:sldId id="681" r:id="rId43"/>
    <p:sldId id="682" r:id="rId44"/>
    <p:sldId id="683" r:id="rId45"/>
    <p:sldId id="684" r:id="rId46"/>
    <p:sldId id="728"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0000FF"/>
    <a:srgbClr val="CCFF33"/>
    <a:srgbClr val="99FF33"/>
    <a:srgbClr val="003300"/>
    <a:srgbClr val="401B5B"/>
    <a:srgbClr val="212911"/>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2034" autoAdjust="0"/>
  </p:normalViewPr>
  <p:slideViewPr>
    <p:cSldViewPr>
      <p:cViewPr varScale="1">
        <p:scale>
          <a:sx n="67" d="100"/>
          <a:sy n="67" d="100"/>
        </p:scale>
        <p:origin x="-1170" y="-102"/>
      </p:cViewPr>
      <p:guideLst>
        <p:guide orient="horz" pos="2160"/>
        <p:guide pos="2880"/>
      </p:guideLst>
    </p:cSldViewPr>
  </p:slideViewPr>
  <p:outlineViewPr>
    <p:cViewPr>
      <p:scale>
        <a:sx n="33" d="100"/>
        <a:sy n="33" d="100"/>
      </p:scale>
      <p:origin x="0" y="2697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DD4BBE-1302-4CB8-BD3E-2EE8E9F902DB}" type="datetimeFigureOut">
              <a:rPr lang="en-US" smtClean="0"/>
              <a:pPr/>
              <a:t>11/2/2023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9B8D4B-FBE5-4947-BE83-3BA3FCF0FF4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9B8D4B-FBE5-4947-BE83-3BA3FCF0FF4F}"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11/2/2023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11/2/2023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11/2/2023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11/2/2023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ion of Judah, exuding strength and power. Christian conceptual illustration. AI generated image"/>
          <p:cNvPicPr/>
          <p:nvPr/>
        </p:nvPicPr>
        <p:blipFill>
          <a:blip r:embed="rId2"/>
          <a:srcRect/>
          <a:stretch>
            <a:fillRect/>
          </a:stretch>
        </p:blipFill>
        <p:spPr bwMode="auto">
          <a:xfrm>
            <a:off x="0" y="2286000"/>
            <a:ext cx="9144000" cy="4572000"/>
          </a:xfrm>
          <a:prstGeom prst="rect">
            <a:avLst/>
          </a:prstGeom>
          <a:noFill/>
          <a:ln w="9525">
            <a:noFill/>
            <a:miter lim="800000"/>
            <a:headEnd/>
            <a:tailEnd/>
          </a:ln>
        </p:spPr>
      </p:pic>
      <p:sp>
        <p:nvSpPr>
          <p:cNvPr id="2" name="Title 1"/>
          <p:cNvSpPr>
            <a:spLocks noGrp="1"/>
          </p:cNvSpPr>
          <p:nvPr>
            <p:ph type="ctrTitle"/>
          </p:nvPr>
        </p:nvSpPr>
        <p:spPr>
          <a:xfrm>
            <a:off x="0" y="1"/>
            <a:ext cx="9144000" cy="2514599"/>
          </a:xfrm>
          <a:solidFill>
            <a:schemeClr val="accent5">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rgbClr val="C0000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a:t>
            </a:r>
            <a:r>
              <a:rPr lang="en-US" b="1" dirty="0" smtClean="0">
                <a:solidFill>
                  <a:schemeClr val="tx1"/>
                </a:solidFill>
              </a:rPr>
              <a:t>NOVEMBER 5</a:t>
            </a:r>
            <a:r>
              <a:rPr lang="en-US" b="1" baseline="30000" dirty="0" smtClean="0">
                <a:solidFill>
                  <a:schemeClr val="tx1"/>
                </a:solidFill>
              </a:rPr>
              <a:t>TH</a:t>
            </a:r>
            <a:r>
              <a:rPr lang="en-US" b="1" dirty="0" smtClean="0">
                <a:solidFill>
                  <a:schemeClr val="tx1"/>
                </a:solidFill>
              </a:rPr>
              <a:t> </a:t>
            </a:r>
            <a:r>
              <a:rPr lang="en-US" b="1" dirty="0" smtClean="0">
                <a:solidFill>
                  <a:schemeClr val="tx1"/>
                </a:solidFill>
              </a:rPr>
              <a:t> </a:t>
            </a:r>
            <a:r>
              <a:rPr lang="en-US" b="1" dirty="0" smtClean="0">
                <a:solidFill>
                  <a:schemeClr val="tx1"/>
                </a:solidFill>
              </a:rPr>
              <a:t>2023 </a:t>
            </a:r>
            <a:br>
              <a:rPr lang="en-US" b="1" dirty="0" smtClean="0">
                <a:solidFill>
                  <a:schemeClr val="tx1"/>
                </a:solidFill>
              </a:rPr>
            </a:br>
            <a:r>
              <a:rPr lang="en-US" b="1" dirty="0" smtClean="0">
                <a:solidFill>
                  <a:srgbClr val="C00000"/>
                </a:solidFill>
                <a:latin typeface="Arial Rounded MT Bold" pitchFamily="34" charset="0"/>
              </a:rPr>
              <a:t>Sermon BY Marc Simeon</a:t>
            </a:r>
            <a:endParaRPr lang="en-US" dirty="0">
              <a:solidFill>
                <a:srgbClr val="C00000"/>
              </a:solidFill>
              <a:latin typeface="Arial Rounded MT Bold" pitchFamily="34" charset="0"/>
            </a:endParaRPr>
          </a:p>
        </p:txBody>
      </p:sp>
      <p:sp>
        <p:nvSpPr>
          <p:cNvPr id="6" name="TextBox 5"/>
          <p:cNvSpPr txBox="1"/>
          <p:nvPr/>
        </p:nvSpPr>
        <p:spPr>
          <a:xfrm>
            <a:off x="0" y="5410200"/>
            <a:ext cx="9144000" cy="1323439"/>
          </a:xfrm>
          <a:prstGeom prst="rect">
            <a:avLst/>
          </a:prstGeom>
          <a:solidFill>
            <a:schemeClr val="accent3">
              <a:lumMod val="40000"/>
              <a:lumOff val="60000"/>
              <a:alpha val="64000"/>
            </a:schemeClr>
          </a:solidFill>
        </p:spPr>
        <p:txBody>
          <a:bodyPr wrap="square" rtlCol="0">
            <a:spAutoFit/>
          </a:bodyPr>
          <a:lstStyle/>
          <a:p>
            <a:pPr algn="ctr"/>
            <a:r>
              <a:rPr lang="fr-FR" sz="4000" b="1" dirty="0" smtClean="0"/>
              <a:t>LES PRIVILÈGES </a:t>
            </a:r>
            <a:r>
              <a:rPr lang="fr-FR" sz="4000" b="1" dirty="0" smtClean="0"/>
              <a:t>FUTURS</a:t>
            </a:r>
            <a:r>
              <a:rPr lang="fr-FR" sz="4000" b="1" dirty="0" smtClean="0"/>
              <a:t> </a:t>
            </a:r>
            <a:r>
              <a:rPr lang="fr-FR" sz="4000" b="1" dirty="0" smtClean="0"/>
              <a:t>DES ENFANTS DU ROYAUME DE DIEU</a:t>
            </a:r>
            <a:endParaRPr lang="en-US" sz="4000" dirty="0"/>
          </a:p>
        </p:txBody>
      </p:sp>
      <p:sp>
        <p:nvSpPr>
          <p:cNvPr id="8" name="TextBox 7"/>
          <p:cNvSpPr txBox="1"/>
          <p:nvPr/>
        </p:nvSpPr>
        <p:spPr>
          <a:xfrm>
            <a:off x="6858000" y="2819400"/>
            <a:ext cx="2286000" cy="1200329"/>
          </a:xfrm>
          <a:prstGeom prst="rect">
            <a:avLst/>
          </a:prstGeom>
          <a:solidFill>
            <a:srgbClr val="7030A0"/>
          </a:solidFill>
        </p:spPr>
        <p:txBody>
          <a:bodyPr wrap="square" rtlCol="0">
            <a:spAutoFit/>
          </a:bodyPr>
          <a:lstStyle/>
          <a:p>
            <a:pPr algn="ctr"/>
            <a:r>
              <a:rPr lang="en-US" sz="2400" b="1" dirty="0" smtClean="0">
                <a:solidFill>
                  <a:schemeClr val="bg1"/>
                </a:solidFill>
              </a:rPr>
              <a:t>QUE TON RÈGNE VIENNE!</a:t>
            </a:r>
          </a:p>
          <a:p>
            <a:pPr algn="ctr"/>
            <a:r>
              <a:rPr lang="en-US" sz="2400" b="1" dirty="0" smtClean="0">
                <a:solidFill>
                  <a:schemeClr val="bg1"/>
                </a:solidFill>
              </a:rPr>
              <a:t>Sermon # </a:t>
            </a:r>
            <a:r>
              <a:rPr lang="en-US" sz="2400" b="1" dirty="0" smtClean="0">
                <a:solidFill>
                  <a:schemeClr val="bg1"/>
                </a:solidFill>
              </a:rPr>
              <a:t>6</a:t>
            </a:r>
            <a:endParaRPr lang="en-US" sz="24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99FF33"/>
          </a:solidFill>
        </p:spPr>
        <p:txBody>
          <a:bodyPr>
            <a:normAutofit lnSpcReduction="10000"/>
          </a:bodyPr>
          <a:lstStyle/>
          <a:p>
            <a:pPr algn="just"/>
            <a:r>
              <a:rPr lang="fr-FR" sz="4000" dirty="0" smtClean="0">
                <a:latin typeface="Arial Rounded MT Bold" pitchFamily="34" charset="0"/>
              </a:rPr>
              <a:t>LECTURE</a:t>
            </a:r>
            <a:endParaRPr lang="en-US" sz="4000" dirty="0" smtClean="0">
              <a:latin typeface="Arial Rounded MT Bold" pitchFamily="34" charset="0"/>
            </a:endParaRPr>
          </a:p>
          <a:p>
            <a:pPr algn="just"/>
            <a:r>
              <a:rPr lang="fr-FR" sz="4000" b="1" dirty="0" err="1" smtClean="0">
                <a:solidFill>
                  <a:srgbClr val="0000FF"/>
                </a:solidFill>
                <a:latin typeface="Arial Rounded MT Bold" pitchFamily="34" charset="0"/>
              </a:rPr>
              <a:t>Heb</a:t>
            </a:r>
            <a:r>
              <a:rPr lang="fr-FR" sz="4000" b="1" dirty="0" smtClean="0">
                <a:solidFill>
                  <a:srgbClr val="0000FF"/>
                </a:solidFill>
                <a:latin typeface="Arial Rounded MT Bold" pitchFamily="34" charset="0"/>
              </a:rPr>
              <a:t> 10:35-39 </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35N'abandonnez donc pas votre assurance, à laquelle est attachée une grande rémunération.</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36 Car vous avez besoin de persévérance, afin qu'après avoir accompli la volonté de Dieu, vous obteniez ce qui vous est promis</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99FF33"/>
          </a:solidFill>
        </p:spPr>
        <p:txBody>
          <a:bodyPr>
            <a:normAutofit/>
          </a:bodyPr>
          <a:lstStyle/>
          <a:p>
            <a:pPr algn="just"/>
            <a:r>
              <a:rPr lang="fr-FR" sz="4000" dirty="0" smtClean="0">
                <a:latin typeface="Arial Rounded MT Bold" pitchFamily="34" charset="0"/>
              </a:rPr>
              <a:t>37 </a:t>
            </a:r>
            <a:r>
              <a:rPr lang="fr-FR" sz="4000" dirty="0" smtClean="0">
                <a:latin typeface="Arial Rounded MT Bold" pitchFamily="34" charset="0"/>
              </a:rPr>
              <a:t>Encore un peu, un peu de temps: celui qui doit venir viendra, et il ne tardera pas.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38 Et mon juste vivra par la foi; mais, s'il se retire, mon âme ne prend pas plaisir en lui.</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 39 Nous, nous ne sommes pas de ceux qui se retirent pour se perdre, mais de ceux qui ont la foi pour sauver leur âme.</a:t>
            </a:r>
            <a:endParaRPr lang="en-US" sz="4000" dirty="0" smtClean="0">
              <a:latin typeface="Arial Rounded MT Bold" pitchFamily="34" charset="0"/>
            </a:endParaRPr>
          </a:p>
          <a:p>
            <a:pPr>
              <a:buNone/>
            </a:pPr>
            <a:endParaRPr lang="en-US" sz="4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FFFF00"/>
          </a:solidFill>
        </p:spPr>
        <p:txBody>
          <a:bodyPr>
            <a:normAutofit lnSpcReduction="10000"/>
          </a:bodyPr>
          <a:lstStyle/>
          <a:p>
            <a:pPr algn="ctr">
              <a:buNone/>
            </a:pPr>
            <a:r>
              <a:rPr lang="fr-FR" sz="4000" dirty="0" smtClean="0">
                <a:solidFill>
                  <a:srgbClr val="0000FF"/>
                </a:solidFill>
                <a:latin typeface="Arial Rounded MT Bold" pitchFamily="34" charset="0"/>
              </a:rPr>
              <a:t>INTODUCTION</a:t>
            </a:r>
            <a:endParaRPr lang="en-US" sz="4000" dirty="0" smtClean="0">
              <a:solidFill>
                <a:srgbClr val="0000FF"/>
              </a:solidFill>
              <a:latin typeface="Arial Rounded MT Bold" pitchFamily="34" charset="0"/>
            </a:endParaRPr>
          </a:p>
          <a:p>
            <a:pPr lvl="0" algn="just"/>
            <a:r>
              <a:rPr lang="fr-FR" sz="4000" dirty="0" smtClean="0">
                <a:latin typeface="Arial Rounded MT Bold" pitchFamily="34" charset="0"/>
              </a:rPr>
              <a:t>La foi chrétienne est un engagement éternel.</a:t>
            </a:r>
            <a:endParaRPr lang="en-US" sz="4000" dirty="0" smtClean="0">
              <a:latin typeface="Arial Rounded MT Bold" pitchFamily="34" charset="0"/>
            </a:endParaRPr>
          </a:p>
          <a:p>
            <a:pPr lvl="0" algn="just"/>
            <a:r>
              <a:rPr lang="fr-FR" sz="4000" dirty="0" smtClean="0">
                <a:solidFill>
                  <a:srgbClr val="0000FF"/>
                </a:solidFill>
                <a:latin typeface="Arial Rounded MT Bold" pitchFamily="34" charset="0"/>
              </a:rPr>
              <a:t>En recevant Jésus comme Sauveur et Seigneur, on expérimente la nouvelle naissance.</a:t>
            </a:r>
            <a:endParaRPr lang="en-US" sz="4000" dirty="0" smtClean="0">
              <a:solidFill>
                <a:srgbClr val="0000FF"/>
              </a:solidFill>
              <a:latin typeface="Arial Rounded MT Bold" pitchFamily="34" charset="0"/>
            </a:endParaRPr>
          </a:p>
          <a:p>
            <a:pPr lvl="0" algn="just"/>
            <a:r>
              <a:rPr lang="fr-FR" sz="4000" dirty="0" smtClean="0">
                <a:latin typeface="Arial Rounded MT Bold" pitchFamily="34" charset="0"/>
              </a:rPr>
              <a:t>Cette nature divine que nous recevons à partir de notre conversion, est le garant de la vie éternelle avec Dieu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FFFF00"/>
          </a:solidFill>
        </p:spPr>
        <p:txBody>
          <a:bodyPr>
            <a:normAutofit/>
          </a:bodyPr>
          <a:lstStyle/>
          <a:p>
            <a:pPr lvl="0" algn="just"/>
            <a:r>
              <a:rPr lang="fr-FR" sz="4400" dirty="0" smtClean="0">
                <a:latin typeface="Arial Rounded MT Bold" pitchFamily="34" charset="0"/>
              </a:rPr>
              <a:t>Cette </a:t>
            </a:r>
            <a:r>
              <a:rPr lang="fr-FR" sz="4400" dirty="0" smtClean="0">
                <a:latin typeface="Arial Rounded MT Bold" pitchFamily="34" charset="0"/>
              </a:rPr>
              <a:t>nouvelle nature divine est une étrangère sur cette terre.</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Elle est constamment en guerre avec l’ancienne nature adamique innée en nous.</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Cette nouvelle nature doit acquérir un corps qui lui soit compatible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FFFF00"/>
          </a:solidFill>
        </p:spPr>
        <p:txBody>
          <a:bodyPr>
            <a:normAutofit/>
          </a:bodyPr>
          <a:lstStyle/>
          <a:p>
            <a:pPr lvl="0" algn="just"/>
            <a:r>
              <a:rPr lang="fr-FR" sz="4800" dirty="0" smtClean="0">
                <a:latin typeface="Arial Rounded MT Bold" pitchFamily="34" charset="0"/>
              </a:rPr>
              <a:t>Jésus </a:t>
            </a:r>
            <a:r>
              <a:rPr lang="fr-FR" sz="4800" dirty="0" smtClean="0">
                <a:latin typeface="Arial Rounded MT Bold" pitchFamily="34" charset="0"/>
              </a:rPr>
              <a:t>est appelé les prémices des morts, parce que son corps glorieux qu’il a acquis après la résurrection est le prototype du corps qu’hériteront les élus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FFFF00"/>
          </a:solidFill>
        </p:spPr>
        <p:txBody>
          <a:bodyPr>
            <a:normAutofit/>
          </a:bodyPr>
          <a:lstStyle/>
          <a:p>
            <a:pPr lvl="0" algn="just"/>
            <a:r>
              <a:rPr lang="fr-FR" sz="4400" dirty="0" smtClean="0">
                <a:solidFill>
                  <a:srgbClr val="0000FF"/>
                </a:solidFill>
                <a:latin typeface="Arial Rounded MT Bold" pitchFamily="34" charset="0"/>
              </a:rPr>
              <a:t>1Jean </a:t>
            </a:r>
            <a:r>
              <a:rPr lang="fr-FR" sz="4400" dirty="0" smtClean="0">
                <a:solidFill>
                  <a:srgbClr val="0000FF"/>
                </a:solidFill>
                <a:latin typeface="Arial Rounded MT Bold" pitchFamily="34" charset="0"/>
              </a:rPr>
              <a:t>3:2 </a:t>
            </a:r>
            <a:r>
              <a:rPr lang="fr-FR" sz="4400" dirty="0" smtClean="0">
                <a:latin typeface="Arial Rounded MT Bold" pitchFamily="34" charset="0"/>
              </a:rPr>
              <a:t>Bien-aimés, nous sommes maintenant enfants de Dieu, et ce que nous serons n'a pas encore été manifesté; mais nous savons que, lorsque cela sera manifesté, nous serons semblables à lui, parce que nous le verrons tel qu'il est</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FFFF00"/>
          </a:solidFill>
        </p:spPr>
        <p:txBody>
          <a:bodyPr>
            <a:normAutofit/>
          </a:bodyPr>
          <a:lstStyle/>
          <a:p>
            <a:pPr lvl="0" algn="just"/>
            <a:r>
              <a:rPr lang="fr-FR" sz="4800" dirty="0" smtClean="0">
                <a:latin typeface="Arial Rounded MT Bold" pitchFamily="34" charset="0"/>
              </a:rPr>
              <a:t>La </a:t>
            </a:r>
            <a:r>
              <a:rPr lang="fr-FR" sz="4800" dirty="0" smtClean="0">
                <a:latin typeface="Arial Rounded MT Bold" pitchFamily="34" charset="0"/>
              </a:rPr>
              <a:t>vraie réalité de l’expérience du chrétien se débute après la mort ; après la victoire sur le monde, la chair et le diable.</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Aujourd’hui je veux parler des privilèges futurs des chrétiens</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FFFF00"/>
          </a:solidFill>
        </p:spPr>
        <p:txBody>
          <a:bodyPr>
            <a:normAutofit/>
          </a:bodyPr>
          <a:lstStyle/>
          <a:p>
            <a:pPr lvl="0" algn="just"/>
            <a:r>
              <a:rPr lang="fr-FR" sz="4000" dirty="0" smtClean="0">
                <a:latin typeface="Arial Rounded MT Bold" pitchFamily="34" charset="0"/>
              </a:rPr>
              <a:t>Dans </a:t>
            </a:r>
            <a:r>
              <a:rPr lang="fr-FR" sz="4000" dirty="0" smtClean="0">
                <a:latin typeface="Arial Rounded MT Bold" pitchFamily="34" charset="0"/>
              </a:rPr>
              <a:t>notre considération des privilèges présents nous avions sélectés 20, et nous en ferons de même pour les privilèges futurs de l’expérience chrétienne. </a:t>
            </a:r>
            <a:endParaRPr lang="en-US" sz="4000" dirty="0" smtClean="0">
              <a:latin typeface="Arial Rounded MT Bold" pitchFamily="34" charset="0"/>
            </a:endParaRPr>
          </a:p>
          <a:p>
            <a:pPr lvl="0" algn="just"/>
            <a:r>
              <a:rPr lang="fr-FR" sz="4000" dirty="0" smtClean="0">
                <a:solidFill>
                  <a:srgbClr val="0000FF"/>
                </a:solidFill>
                <a:latin typeface="Arial Rounded MT Bold" pitchFamily="34" charset="0"/>
              </a:rPr>
              <a:t>Comme Paul a dit, « Si c'est dans cette vie seulement que nous espérons en Christ, nous sommes les plus malheureux de tous les hommes. » 1Co 15:19</a:t>
            </a:r>
            <a:endParaRPr lang="en-US" sz="40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4000" b="1" dirty="0" smtClean="0">
                <a:latin typeface="Arial Rounded MT Bold" pitchFamily="34" charset="0"/>
              </a:rPr>
              <a:t>20 DES PRIVILÈGES FUTURS DU CHRETIEN</a:t>
            </a:r>
            <a:endParaRPr lang="en-US" sz="4000" dirty="0" smtClean="0">
              <a:latin typeface="Arial Rounded MT Bold" pitchFamily="34" charset="0"/>
            </a:endParaRPr>
          </a:p>
          <a:p>
            <a:pPr lvl="0" algn="just"/>
            <a:r>
              <a:rPr lang="fr-FR" sz="4000" b="1" dirty="0" smtClean="0">
                <a:solidFill>
                  <a:srgbClr val="FFFF00"/>
                </a:solidFill>
                <a:latin typeface="Arial Rounded MT Bold" pitchFamily="34" charset="0"/>
              </a:rPr>
              <a:t>1- LE </a:t>
            </a:r>
            <a:r>
              <a:rPr lang="fr-FR" sz="4000" b="1" dirty="0" smtClean="0">
                <a:solidFill>
                  <a:srgbClr val="FFFF00"/>
                </a:solidFill>
                <a:latin typeface="Arial Rounded MT Bold" pitchFamily="34" charset="0"/>
              </a:rPr>
              <a:t>PARADIS </a:t>
            </a:r>
            <a:endParaRPr lang="en-US" sz="4000" dirty="0" smtClean="0">
              <a:solidFill>
                <a:srgbClr val="FFFF00"/>
              </a:solidFill>
              <a:latin typeface="Arial Rounded MT Bold" pitchFamily="34" charset="0"/>
            </a:endParaRPr>
          </a:p>
          <a:p>
            <a:pPr lvl="1" algn="just"/>
            <a:r>
              <a:rPr lang="fr-FR" sz="4000" dirty="0" smtClean="0">
                <a:latin typeface="Arial Rounded MT Bold" pitchFamily="34" charset="0"/>
              </a:rPr>
              <a:t>Jean 14:2 Il y a plusieurs demeures dans la maison de mon Père. Si cela n'était pas, je vous l'aurais dit. Je vais vous préparer une place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buNone/>
            </a:pPr>
            <a:r>
              <a:rPr lang="fr-FR" sz="4400" b="1" dirty="0" smtClean="0">
                <a:solidFill>
                  <a:srgbClr val="FFFF00"/>
                </a:solidFill>
                <a:latin typeface="Arial Rounded MT Bold" pitchFamily="34" charset="0"/>
              </a:rPr>
              <a:t>1- LE </a:t>
            </a:r>
            <a:r>
              <a:rPr lang="fr-FR" sz="4400" b="1" dirty="0" smtClean="0">
                <a:solidFill>
                  <a:srgbClr val="FFFF00"/>
                </a:solidFill>
                <a:latin typeface="Arial Rounded MT Bold" pitchFamily="34" charset="0"/>
              </a:rPr>
              <a:t>PARADIS </a:t>
            </a:r>
            <a:endParaRPr lang="en-US" sz="4400" dirty="0" smtClean="0">
              <a:solidFill>
                <a:srgbClr val="FFFF00"/>
              </a:solidFill>
              <a:latin typeface="Arial Rounded MT Bold" pitchFamily="34" charset="0"/>
            </a:endParaRPr>
          </a:p>
          <a:p>
            <a:pPr lvl="1" algn="just"/>
            <a:r>
              <a:rPr lang="fr-FR" sz="4400" dirty="0" smtClean="0">
                <a:latin typeface="Arial Rounded MT Bold" pitchFamily="34" charset="0"/>
              </a:rPr>
              <a:t>Apo </a:t>
            </a:r>
            <a:r>
              <a:rPr lang="fr-FR" sz="4400" dirty="0" smtClean="0">
                <a:latin typeface="Arial Rounded MT Bold" pitchFamily="34" charset="0"/>
              </a:rPr>
              <a:t>2:7 Que celui qui a des oreilles entende ce que l'Esprit dit aux Églises: A celui qui vaincra je donnerai à manger de l'arbre de vie, qui est dans le paradis de Dieu</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buNone/>
            </a:pPr>
            <a:r>
              <a:rPr lang="fr-FR" sz="4800" b="1" dirty="0" smtClean="0">
                <a:solidFill>
                  <a:srgbClr val="FFFF00"/>
                </a:solidFill>
                <a:latin typeface="Arial Rounded MT Bold" pitchFamily="34" charset="0"/>
              </a:rPr>
              <a:t>2- ÊTRE DANS LA PRÉSENCE PERMANENTE DE DIEU : </a:t>
            </a:r>
            <a:endParaRPr lang="en-US" sz="4800" dirty="0" smtClean="0">
              <a:solidFill>
                <a:srgbClr val="FFFF00"/>
              </a:solidFill>
              <a:latin typeface="Arial Rounded MT Bold" pitchFamily="34" charset="0"/>
            </a:endParaRPr>
          </a:p>
          <a:p>
            <a:pPr lvl="1" algn="just"/>
            <a:r>
              <a:rPr lang="fr-FR" sz="4800" dirty="0" smtClean="0">
                <a:latin typeface="Arial Rounded MT Bold" pitchFamily="34" charset="0"/>
              </a:rPr>
              <a:t>Apo </a:t>
            </a:r>
            <a:r>
              <a:rPr lang="fr-FR" sz="4800" dirty="0" smtClean="0">
                <a:latin typeface="Arial Rounded MT Bold" pitchFamily="34" charset="0"/>
              </a:rPr>
              <a:t>21:23 La ville n'a besoin ni du soleil ni de la lune pour l'éclairer; car la gloire de Dieu l'éclaire, et l'agneau est son flambeau</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buNone/>
            </a:pPr>
            <a:r>
              <a:rPr lang="fr-FR" sz="4400" b="1" dirty="0" smtClean="0">
                <a:solidFill>
                  <a:srgbClr val="FFFF00"/>
                </a:solidFill>
                <a:latin typeface="Arial Rounded MT Bold" pitchFamily="34" charset="0"/>
              </a:rPr>
              <a:t>2- ÊTRE DANS LA PRÉSENCE </a:t>
            </a:r>
            <a:r>
              <a:rPr lang="fr-FR" sz="4400" b="1" dirty="0" smtClean="0">
                <a:solidFill>
                  <a:srgbClr val="FFFF00"/>
                </a:solidFill>
                <a:latin typeface="Arial Rounded MT Bold" pitchFamily="34" charset="0"/>
              </a:rPr>
              <a:t>PERMANENTE DE DIEU : </a:t>
            </a:r>
            <a:endParaRPr lang="en-US" sz="4400" dirty="0" smtClean="0">
              <a:solidFill>
                <a:srgbClr val="FFFF00"/>
              </a:solidFill>
              <a:latin typeface="Arial Rounded MT Bold" pitchFamily="34" charset="0"/>
            </a:endParaRPr>
          </a:p>
          <a:p>
            <a:pPr lvl="1" algn="just"/>
            <a:r>
              <a:rPr lang="fr-FR" sz="4400" dirty="0" smtClean="0">
                <a:latin typeface="Arial Rounded MT Bold" pitchFamily="34" charset="0"/>
              </a:rPr>
              <a:t>Jean </a:t>
            </a:r>
            <a:r>
              <a:rPr lang="fr-FR" sz="4400" dirty="0" smtClean="0">
                <a:latin typeface="Arial Rounded MT Bold" pitchFamily="34" charset="0"/>
              </a:rPr>
              <a:t>14:3 Et, lorsque je m'en serai allé, et que je vous aurai préparé une place, je reviendrai, et je vous prendrai avec moi, afin que là où je suis vous y soyez aussi</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buNone/>
            </a:pPr>
            <a:r>
              <a:rPr lang="fr-FR" sz="4000" b="1" dirty="0" smtClean="0">
                <a:solidFill>
                  <a:srgbClr val="FFFF00"/>
                </a:solidFill>
                <a:latin typeface="Arial Rounded MT Bold" pitchFamily="34" charset="0"/>
              </a:rPr>
              <a:t>3- LE </a:t>
            </a:r>
            <a:r>
              <a:rPr lang="fr-FR" sz="4000" b="1" dirty="0" smtClean="0">
                <a:solidFill>
                  <a:srgbClr val="FFFF00"/>
                </a:solidFill>
                <a:latin typeface="Arial Rounded MT Bold" pitchFamily="34" charset="0"/>
              </a:rPr>
              <a:t>CORPS GLORIEUX, LA JEUNESSE ETERNELLE, </a:t>
            </a:r>
            <a:r>
              <a:rPr lang="fr-FR" sz="4000" b="1" dirty="0" smtClean="0">
                <a:solidFill>
                  <a:srgbClr val="FFFF00"/>
                </a:solidFill>
                <a:latin typeface="Arial Rounded MT Bold" pitchFamily="34" charset="0"/>
              </a:rPr>
              <a:t>ET LA </a:t>
            </a:r>
            <a:r>
              <a:rPr lang="fr-FR" sz="4000" b="1" dirty="0" smtClean="0">
                <a:solidFill>
                  <a:srgbClr val="FFFF00"/>
                </a:solidFill>
                <a:latin typeface="Arial Rounded MT Bold" pitchFamily="34" charset="0"/>
              </a:rPr>
              <a:t>FIN DES HANDICAPES CORPORELS : </a:t>
            </a:r>
            <a:endParaRPr lang="en-US" sz="4000" dirty="0" smtClean="0">
              <a:solidFill>
                <a:srgbClr val="FFFF00"/>
              </a:solidFill>
              <a:latin typeface="Arial Rounded MT Bold" pitchFamily="34" charset="0"/>
            </a:endParaRPr>
          </a:p>
          <a:p>
            <a:pPr lvl="1" algn="just"/>
            <a:r>
              <a:rPr lang="fr-FR" sz="4000" dirty="0" smtClean="0">
                <a:solidFill>
                  <a:srgbClr val="00B0F0"/>
                </a:solidFill>
                <a:latin typeface="Arial Rounded MT Bold" pitchFamily="34" charset="0"/>
              </a:rPr>
              <a:t>1Co 15:42-44 </a:t>
            </a:r>
            <a:endParaRPr lang="en-US" sz="4000" dirty="0" smtClean="0">
              <a:solidFill>
                <a:srgbClr val="00B0F0"/>
              </a:solidFill>
              <a:latin typeface="Arial Rounded MT Bold" pitchFamily="34" charset="0"/>
            </a:endParaRPr>
          </a:p>
          <a:p>
            <a:pPr lvl="1" algn="just"/>
            <a:r>
              <a:rPr lang="fr-FR" sz="4000" dirty="0" smtClean="0">
                <a:latin typeface="Arial Rounded MT Bold" pitchFamily="34" charset="0"/>
              </a:rPr>
              <a:t>42 Ainsi en est-il de la résurrection des morts. Le corps est semé corruptible; il ressuscite incorruptible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1" algn="just"/>
            <a:r>
              <a:rPr lang="fr-FR" sz="4400" dirty="0" smtClean="0">
                <a:latin typeface="Arial Rounded MT Bold" pitchFamily="34" charset="0"/>
              </a:rPr>
              <a:t>43 </a:t>
            </a:r>
            <a:r>
              <a:rPr lang="fr-FR" sz="4400" dirty="0" smtClean="0">
                <a:latin typeface="Arial Rounded MT Bold" pitchFamily="34" charset="0"/>
              </a:rPr>
              <a:t>il est semé méprisable, il ressuscite glorieux; il est semé infirme, il ressuscite plein de force;</a:t>
            </a:r>
            <a:endParaRPr lang="en-US" sz="4400" dirty="0" smtClean="0">
              <a:latin typeface="Arial Rounded MT Bold" pitchFamily="34" charset="0"/>
            </a:endParaRPr>
          </a:p>
          <a:p>
            <a:pPr lvl="1" algn="just"/>
            <a:r>
              <a:rPr lang="fr-FR" sz="4400" dirty="0" smtClean="0">
                <a:solidFill>
                  <a:srgbClr val="CCFF33"/>
                </a:solidFill>
                <a:latin typeface="Arial Rounded MT Bold" pitchFamily="34" charset="0"/>
              </a:rPr>
              <a:t>44 il est semé corps animal, il ressuscite corps spirituel. S'il y a un corps animal, il y a aussi un corps spirituel.</a:t>
            </a:r>
            <a:endParaRPr lang="en-US" sz="4400" dirty="0">
              <a:solidFill>
                <a:srgbClr val="CC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chemeClr val="bg1"/>
          </a:solidFill>
        </p:spPr>
        <p:txBody>
          <a:bodyPr>
            <a:normAutofit/>
          </a:bodyPr>
          <a:lstStyle/>
          <a:p>
            <a:pPr lvl="0" algn="just"/>
            <a:r>
              <a:rPr lang="fr-FR" sz="4400" b="1" dirty="0" smtClean="0">
                <a:solidFill>
                  <a:srgbClr val="0000FF"/>
                </a:solidFill>
                <a:latin typeface="Arial Rounded MT Bold" pitchFamily="34" charset="0"/>
              </a:rPr>
              <a:t>4- LA </a:t>
            </a:r>
            <a:r>
              <a:rPr lang="fr-FR" sz="4400" b="1" dirty="0" smtClean="0">
                <a:solidFill>
                  <a:srgbClr val="0000FF"/>
                </a:solidFill>
                <a:latin typeface="Arial Rounded MT Bold" pitchFamily="34" charset="0"/>
              </a:rPr>
              <a:t>VIE ÉTERNELLE : </a:t>
            </a:r>
            <a:endParaRPr lang="en-US" sz="4400" dirty="0" smtClean="0">
              <a:solidFill>
                <a:srgbClr val="0000FF"/>
              </a:solidFill>
              <a:latin typeface="Arial Rounded MT Bold" pitchFamily="34" charset="0"/>
            </a:endParaRPr>
          </a:p>
          <a:p>
            <a:pPr lvl="1" algn="just"/>
            <a:r>
              <a:rPr lang="fr-FR" sz="4400" dirty="0" smtClean="0">
                <a:latin typeface="Arial Rounded MT Bold" pitchFamily="34" charset="0"/>
              </a:rPr>
              <a:t>Jean 6:51 Je suis le pain vivant qui est descendu du ciel. Si quelqu'un mange de ce pain, il vivra éternellement; et le pain que je donnerai, c'est ma chair, que je donnerai pour la vie du monde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chemeClr val="bg1"/>
          </a:solidFill>
        </p:spPr>
        <p:txBody>
          <a:bodyPr>
            <a:normAutofit lnSpcReduction="10000"/>
          </a:bodyPr>
          <a:lstStyle/>
          <a:p>
            <a:pPr lvl="0" algn="ctr">
              <a:buNone/>
            </a:pPr>
            <a:r>
              <a:rPr lang="fr-FR" sz="4000" b="1" dirty="0" smtClean="0">
                <a:solidFill>
                  <a:srgbClr val="0000FF"/>
                </a:solidFill>
                <a:latin typeface="Arial Rounded MT Bold" pitchFamily="34" charset="0"/>
              </a:rPr>
              <a:t>4- LA </a:t>
            </a:r>
            <a:r>
              <a:rPr lang="fr-FR" sz="4000" b="1" dirty="0" smtClean="0">
                <a:solidFill>
                  <a:srgbClr val="0000FF"/>
                </a:solidFill>
                <a:latin typeface="Arial Rounded MT Bold" pitchFamily="34" charset="0"/>
              </a:rPr>
              <a:t>VIE ÉTERNELLE : </a:t>
            </a:r>
            <a:endParaRPr lang="en-US" sz="4000" dirty="0" smtClean="0">
              <a:solidFill>
                <a:srgbClr val="0000FF"/>
              </a:solidFill>
              <a:latin typeface="Arial Rounded MT Bold" pitchFamily="34" charset="0"/>
            </a:endParaRPr>
          </a:p>
          <a:p>
            <a:pPr lvl="1" algn="just"/>
            <a:r>
              <a:rPr lang="fr-FR" sz="4000" u="sng" dirty="0" smtClean="0">
                <a:solidFill>
                  <a:srgbClr val="FF0000"/>
                </a:solidFill>
                <a:latin typeface="Arial Rounded MT Bold" pitchFamily="34" charset="0"/>
              </a:rPr>
              <a:t>Luc 18:29-30 </a:t>
            </a:r>
            <a:r>
              <a:rPr lang="fr-FR" sz="4000" dirty="0" smtClean="0">
                <a:latin typeface="Arial Rounded MT Bold" pitchFamily="34" charset="0"/>
              </a:rPr>
              <a:t>Et Jésus leur dit: Je vous le dis en vérité, il n'est personne qui, ayant quitté, à cause du royaume de Dieu, sa maison, ou sa femme, ou ses frères, ou ses parents, ou ses enfants, </a:t>
            </a:r>
            <a:endParaRPr lang="fr-FR" sz="4000" dirty="0" smtClean="0">
              <a:latin typeface="Arial Rounded MT Bold" pitchFamily="34" charset="0"/>
            </a:endParaRPr>
          </a:p>
          <a:p>
            <a:pPr lvl="1" algn="just"/>
            <a:r>
              <a:rPr lang="fr-FR" sz="4000" dirty="0" smtClean="0">
                <a:solidFill>
                  <a:srgbClr val="0000FF"/>
                </a:solidFill>
                <a:latin typeface="Arial Rounded MT Bold" pitchFamily="34" charset="0"/>
              </a:rPr>
              <a:t>30 </a:t>
            </a:r>
            <a:r>
              <a:rPr lang="fr-FR" sz="4000" dirty="0" smtClean="0">
                <a:solidFill>
                  <a:srgbClr val="0000FF"/>
                </a:solidFill>
                <a:latin typeface="Arial Rounded MT Bold" pitchFamily="34" charset="0"/>
              </a:rPr>
              <a:t>ne reçoive beaucoup plus dans ce siècle-ci, et, dans le siècle à venir, la vie éternelle.</a:t>
            </a:r>
            <a:endParaRPr lang="en-US" sz="4000" dirty="0" smtClean="0">
              <a:solidFill>
                <a:srgbClr val="0000FF"/>
              </a:solidFill>
              <a:latin typeface="Arial Rounded MT Bold" pitchFamily="34" charset="0"/>
            </a:endParaRPr>
          </a:p>
          <a:p>
            <a:pPr algn="just">
              <a:buNone/>
            </a:pPr>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chemeClr val="bg1"/>
          </a:solidFill>
        </p:spPr>
        <p:txBody>
          <a:bodyPr>
            <a:normAutofit/>
          </a:bodyPr>
          <a:lstStyle/>
          <a:p>
            <a:pPr lvl="0" algn="ctr"/>
            <a:r>
              <a:rPr lang="fr-FR" sz="3600" b="1" dirty="0" smtClean="0">
                <a:solidFill>
                  <a:srgbClr val="0000FF"/>
                </a:solidFill>
                <a:latin typeface="Arial Rounded MT Bold" pitchFamily="34" charset="0"/>
              </a:rPr>
              <a:t>5- SECURITE </a:t>
            </a:r>
            <a:r>
              <a:rPr lang="fr-FR" sz="3600" b="1" dirty="0" smtClean="0">
                <a:solidFill>
                  <a:srgbClr val="0000FF"/>
                </a:solidFill>
                <a:latin typeface="Arial Rounded MT Bold" pitchFamily="34" charset="0"/>
              </a:rPr>
              <a:t>ETERNELLE </a:t>
            </a:r>
            <a:endParaRPr lang="en-US" sz="3600" dirty="0" smtClean="0">
              <a:solidFill>
                <a:srgbClr val="0000FF"/>
              </a:solidFill>
              <a:latin typeface="Arial Rounded MT Bold" pitchFamily="34" charset="0"/>
            </a:endParaRPr>
          </a:p>
          <a:p>
            <a:pPr lvl="1" algn="just"/>
            <a:r>
              <a:rPr lang="fr-FR" sz="3600" dirty="0" smtClean="0">
                <a:latin typeface="Arial Rounded MT Bold" pitchFamily="34" charset="0"/>
              </a:rPr>
              <a:t>Jean 10:27 Mes brebis entendent ma voix; je les connais, et elles me suivent. </a:t>
            </a:r>
            <a:endParaRPr lang="fr-FR" sz="3600" dirty="0" smtClean="0">
              <a:latin typeface="Arial Rounded MT Bold" pitchFamily="34" charset="0"/>
            </a:endParaRPr>
          </a:p>
          <a:p>
            <a:pPr lvl="1" algn="just"/>
            <a:r>
              <a:rPr lang="fr-FR" sz="3600" dirty="0" smtClean="0">
                <a:solidFill>
                  <a:srgbClr val="0000FF"/>
                </a:solidFill>
                <a:latin typeface="Arial Rounded MT Bold" pitchFamily="34" charset="0"/>
              </a:rPr>
              <a:t>28 </a:t>
            </a:r>
            <a:r>
              <a:rPr lang="fr-FR" sz="3600" dirty="0" smtClean="0">
                <a:solidFill>
                  <a:srgbClr val="0000FF"/>
                </a:solidFill>
                <a:latin typeface="Arial Rounded MT Bold" pitchFamily="34" charset="0"/>
              </a:rPr>
              <a:t>Je leur donne la vie éternelle; et elles ne périront jamais, et personne ne les ravira de ma main. </a:t>
            </a:r>
            <a:endParaRPr lang="fr-FR" sz="3600" dirty="0" smtClean="0">
              <a:solidFill>
                <a:srgbClr val="0000FF"/>
              </a:solidFill>
              <a:latin typeface="Arial Rounded MT Bold" pitchFamily="34" charset="0"/>
            </a:endParaRPr>
          </a:p>
          <a:p>
            <a:pPr lvl="1" algn="just"/>
            <a:r>
              <a:rPr lang="fr-FR" sz="3600" dirty="0" smtClean="0">
                <a:latin typeface="Arial Rounded MT Bold" pitchFamily="34" charset="0"/>
              </a:rPr>
              <a:t>29 </a:t>
            </a:r>
            <a:r>
              <a:rPr lang="fr-FR" sz="3600" dirty="0" smtClean="0">
                <a:latin typeface="Arial Rounded MT Bold" pitchFamily="34" charset="0"/>
              </a:rPr>
              <a:t>Mon Père, qui me les a données, est plus grand que tous; et personne ne peut les ravir de la main de mon Père. </a:t>
            </a:r>
            <a:endParaRPr lang="en-US" sz="36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chemeClr val="bg1"/>
          </a:solidFill>
        </p:spPr>
        <p:txBody>
          <a:bodyPr>
            <a:normAutofit/>
          </a:bodyPr>
          <a:lstStyle/>
          <a:p>
            <a:pPr algn="ctr">
              <a:buNone/>
            </a:pPr>
            <a:r>
              <a:rPr lang="fr-FR" sz="4800" dirty="0" smtClean="0">
                <a:solidFill>
                  <a:srgbClr val="0000FF"/>
                </a:solidFill>
                <a:latin typeface="Arial Rounded MT Bold" pitchFamily="34" charset="0"/>
              </a:rPr>
              <a:t> </a:t>
            </a:r>
            <a:r>
              <a:rPr lang="fr-FR" sz="4800" b="1" dirty="0" smtClean="0">
                <a:solidFill>
                  <a:srgbClr val="0000FF"/>
                </a:solidFill>
                <a:latin typeface="Arial Rounded MT Bold" pitchFamily="34" charset="0"/>
              </a:rPr>
              <a:t>6- PAIX </a:t>
            </a:r>
            <a:r>
              <a:rPr lang="fr-FR" sz="4800" b="1" dirty="0" smtClean="0">
                <a:solidFill>
                  <a:srgbClr val="0000FF"/>
                </a:solidFill>
                <a:latin typeface="Arial Rounded MT Bold" pitchFamily="34" charset="0"/>
              </a:rPr>
              <a:t>PARFAITE : </a:t>
            </a:r>
            <a:endParaRPr lang="en-US" sz="4800" dirty="0" smtClean="0">
              <a:solidFill>
                <a:srgbClr val="0000FF"/>
              </a:solidFill>
              <a:latin typeface="Arial Rounded MT Bold" pitchFamily="34" charset="0"/>
            </a:endParaRPr>
          </a:p>
          <a:p>
            <a:pPr lvl="1" algn="just"/>
            <a:r>
              <a:rPr lang="fr-FR" sz="4800" u="sng" dirty="0" smtClean="0">
                <a:solidFill>
                  <a:srgbClr val="FF0000"/>
                </a:solidFill>
                <a:latin typeface="Arial Rounded MT Bold" pitchFamily="34" charset="0"/>
              </a:rPr>
              <a:t>Apocalypse 21:4 </a:t>
            </a:r>
            <a:endParaRPr lang="fr-FR" sz="4800" u="sng" dirty="0" smtClean="0">
              <a:solidFill>
                <a:srgbClr val="FF0000"/>
              </a:solidFill>
              <a:latin typeface="Arial Rounded MT Bold" pitchFamily="34" charset="0"/>
            </a:endParaRPr>
          </a:p>
          <a:p>
            <a:pPr lvl="1" algn="just"/>
            <a:r>
              <a:rPr lang="fr-FR" sz="4800" dirty="0" smtClean="0">
                <a:latin typeface="Arial Rounded MT Bold" pitchFamily="34" charset="0"/>
              </a:rPr>
              <a:t>Il </a:t>
            </a:r>
            <a:r>
              <a:rPr lang="fr-FR" sz="4800" dirty="0" smtClean="0">
                <a:latin typeface="Arial Rounded MT Bold" pitchFamily="34" charset="0"/>
              </a:rPr>
              <a:t>essuiera toute larme de leurs yeux, et la mort ne sera plus, et il n'y aura plus ni deuil, ni cri, ni douleur, car les premières choses ont disparu.</a:t>
            </a:r>
            <a:endParaRPr lang="en-US" sz="4800" dirty="0" smtClean="0">
              <a:latin typeface="Arial Rounded MT Bold" pitchFamily="34" charset="0"/>
            </a:endParaRPr>
          </a:p>
          <a:p>
            <a:pPr>
              <a:buNone/>
            </a:pP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460000"/>
          </a:solidFill>
        </p:spPr>
        <p:txBody>
          <a:bodyPr>
            <a:normAutofit/>
          </a:bodyPr>
          <a:lstStyle/>
          <a:p>
            <a:pPr lvl="0" algn="ctr">
              <a:buNone/>
            </a:pPr>
            <a:r>
              <a:rPr lang="fr-FR" sz="4000" b="1" dirty="0" smtClean="0">
                <a:solidFill>
                  <a:srgbClr val="CCFF33"/>
                </a:solidFill>
                <a:latin typeface="Arial Rounded MT Bold" pitchFamily="34" charset="0"/>
              </a:rPr>
              <a:t>7- JOIE </a:t>
            </a:r>
            <a:r>
              <a:rPr lang="fr-FR" sz="4000" b="1" dirty="0" smtClean="0">
                <a:solidFill>
                  <a:srgbClr val="CCFF33"/>
                </a:solidFill>
                <a:latin typeface="Arial Rounded MT Bold" pitchFamily="34" charset="0"/>
              </a:rPr>
              <a:t>ET SÉRÉNITÉ ÉTERNELLE : </a:t>
            </a:r>
            <a:endParaRPr lang="en-US" sz="4000" dirty="0" smtClean="0">
              <a:solidFill>
                <a:srgbClr val="CCFF33"/>
              </a:solidFill>
              <a:latin typeface="Arial Rounded MT Bold" pitchFamily="34" charset="0"/>
            </a:endParaRPr>
          </a:p>
          <a:p>
            <a:pPr lvl="1" algn="just"/>
            <a:r>
              <a:rPr lang="fr-FR" sz="4400" dirty="0" smtClean="0">
                <a:solidFill>
                  <a:schemeClr val="bg1"/>
                </a:solidFill>
                <a:latin typeface="Arial Rounded MT Bold" pitchFamily="34" charset="0"/>
              </a:rPr>
              <a:t>Apocalypse 7:17 Car l'agneau qui est au milieu du trône les paîtra et les conduira aux sources des eaux de la vie, et Dieu essuiera toute larme de leurs yeux</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460000"/>
          </a:solidFill>
        </p:spPr>
        <p:txBody>
          <a:bodyPr>
            <a:normAutofit fontScale="92500"/>
          </a:bodyPr>
          <a:lstStyle/>
          <a:p>
            <a:pPr lvl="0" algn="ctr"/>
            <a:r>
              <a:rPr lang="fr-FR" sz="4000" b="1" dirty="0" smtClean="0">
                <a:solidFill>
                  <a:srgbClr val="CCFF33"/>
                </a:solidFill>
                <a:latin typeface="Arial Rounded MT Bold" pitchFamily="34" charset="0"/>
              </a:rPr>
              <a:t>8- LA </a:t>
            </a:r>
            <a:r>
              <a:rPr lang="fr-FR" sz="4000" b="1" dirty="0" smtClean="0">
                <a:solidFill>
                  <a:srgbClr val="CCFF33"/>
                </a:solidFill>
                <a:latin typeface="Arial Rounded MT Bold" pitchFamily="34" charset="0"/>
              </a:rPr>
              <a:t>COMPANIE DES ÉLUS : </a:t>
            </a:r>
            <a:endParaRPr lang="en-US" sz="4000" dirty="0" smtClean="0">
              <a:solidFill>
                <a:srgbClr val="CCFF33"/>
              </a:solidFill>
              <a:latin typeface="Arial Rounded MT Bold" pitchFamily="34" charset="0"/>
            </a:endParaRPr>
          </a:p>
          <a:p>
            <a:pPr lvl="1" algn="just"/>
            <a:r>
              <a:rPr lang="fr-FR" sz="4000" dirty="0" smtClean="0">
                <a:solidFill>
                  <a:schemeClr val="bg1"/>
                </a:solidFill>
                <a:latin typeface="Arial Rounded MT Bold" pitchFamily="34" charset="0"/>
              </a:rPr>
              <a:t>Matthieu 8:11 Or, je vous déclare que plusieurs viendront de l'orient et de l'occident, et seront à table avec Abraham, Isaac et Jacob, </a:t>
            </a:r>
            <a:r>
              <a:rPr lang="fr-FR" sz="4000" dirty="0" smtClean="0">
                <a:solidFill>
                  <a:schemeClr val="bg1"/>
                </a:solidFill>
                <a:latin typeface="Arial Rounded MT Bold" pitchFamily="34" charset="0"/>
              </a:rPr>
              <a:t>dans </a:t>
            </a:r>
            <a:r>
              <a:rPr lang="fr-FR" sz="4000" dirty="0" smtClean="0">
                <a:solidFill>
                  <a:schemeClr val="bg1"/>
                </a:solidFill>
                <a:latin typeface="Arial Rounded MT Bold" pitchFamily="34" charset="0"/>
              </a:rPr>
              <a:t>le royaume des </a:t>
            </a:r>
            <a:r>
              <a:rPr lang="fr-FR" sz="4000" dirty="0" smtClean="0">
                <a:solidFill>
                  <a:schemeClr val="bg1"/>
                </a:solidFill>
                <a:latin typeface="Arial Rounded MT Bold" pitchFamily="34" charset="0"/>
              </a:rPr>
              <a:t>cieux.</a:t>
            </a:r>
          </a:p>
          <a:p>
            <a:pPr lvl="1" algn="just"/>
            <a:r>
              <a:rPr lang="fr-FR" sz="4000" dirty="0" smtClean="0">
                <a:solidFill>
                  <a:srgbClr val="CCFF33"/>
                </a:solidFill>
                <a:latin typeface="Arial Rounded MT Bold" pitchFamily="34" charset="0"/>
              </a:rPr>
              <a:t>Ps 133:1 ¶ Cantique des degrés. De David. Voici, oh! qu'il est agréable, qu'il est doux Pour des frères de demeurer ensemble!</a:t>
            </a:r>
            <a:endParaRPr lang="en-US" sz="4000" dirty="0" smtClean="0">
              <a:solidFill>
                <a:srgbClr val="CC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460000"/>
          </a:solidFill>
        </p:spPr>
        <p:txBody>
          <a:bodyPr>
            <a:normAutofit lnSpcReduction="10000"/>
          </a:bodyPr>
          <a:lstStyle/>
          <a:p>
            <a:pPr algn="ctr">
              <a:buNone/>
            </a:pPr>
            <a:r>
              <a:rPr lang="fr-FR" sz="4000" b="1" dirty="0" smtClean="0">
                <a:solidFill>
                  <a:srgbClr val="CCFF33"/>
                </a:solidFill>
                <a:latin typeface="Arial Rounded MT Bold" pitchFamily="34" charset="0"/>
              </a:rPr>
              <a:t>9- LE </a:t>
            </a:r>
            <a:r>
              <a:rPr lang="fr-FR" sz="4000" b="1" dirty="0" smtClean="0">
                <a:solidFill>
                  <a:srgbClr val="CCFF33"/>
                </a:solidFill>
                <a:latin typeface="Arial Rounded MT Bold" pitchFamily="34" charset="0"/>
              </a:rPr>
              <a:t>REVOIR DES PROCHES : </a:t>
            </a:r>
            <a:endParaRPr lang="en-US" sz="4000" dirty="0" smtClean="0">
              <a:solidFill>
                <a:srgbClr val="CCFF33"/>
              </a:solidFill>
              <a:latin typeface="Arial Rounded MT Bold" pitchFamily="34" charset="0"/>
            </a:endParaRPr>
          </a:p>
          <a:p>
            <a:pPr algn="ctr"/>
            <a:r>
              <a:rPr lang="fr-FR" dirty="0" smtClean="0">
                <a:solidFill>
                  <a:schemeClr val="bg1"/>
                </a:solidFill>
                <a:latin typeface="Copperplate Gothic Light" pitchFamily="34" charset="0"/>
              </a:rPr>
              <a:t>Lorsque Devant l’Agneau</a:t>
            </a:r>
          </a:p>
          <a:p>
            <a:pPr algn="ctr"/>
            <a:r>
              <a:rPr lang="fr-FR" dirty="0" smtClean="0">
                <a:solidFill>
                  <a:srgbClr val="CCFF33"/>
                </a:solidFill>
                <a:latin typeface="Arial Rounded MT Bold" pitchFamily="34" charset="0"/>
              </a:rPr>
              <a:t>3</a:t>
            </a:r>
            <a:r>
              <a:rPr lang="fr-FR" dirty="0" smtClean="0">
                <a:solidFill>
                  <a:schemeClr val="bg1"/>
                </a:solidFill>
                <a:latin typeface="Arial Rounded MT Bold" pitchFamily="34" charset="0"/>
              </a:rPr>
              <a:t/>
            </a:r>
            <a:br>
              <a:rPr lang="fr-FR" dirty="0" smtClean="0">
                <a:solidFill>
                  <a:schemeClr val="bg1"/>
                </a:solidFill>
                <a:latin typeface="Arial Rounded MT Bold" pitchFamily="34" charset="0"/>
              </a:rPr>
            </a:br>
            <a:r>
              <a:rPr lang="fr-FR" sz="4000" dirty="0" smtClean="0">
                <a:solidFill>
                  <a:schemeClr val="bg1"/>
                </a:solidFill>
                <a:latin typeface="Arial Rounded MT Bold" pitchFamily="34" charset="0"/>
              </a:rPr>
              <a:t>Du revoir Éternel</a:t>
            </a:r>
            <a:br>
              <a:rPr lang="fr-FR" sz="4000" dirty="0" smtClean="0">
                <a:solidFill>
                  <a:schemeClr val="bg1"/>
                </a:solidFill>
                <a:latin typeface="Arial Rounded MT Bold" pitchFamily="34" charset="0"/>
              </a:rPr>
            </a:br>
            <a:r>
              <a:rPr lang="fr-FR" sz="4000" dirty="0" smtClean="0">
                <a:solidFill>
                  <a:schemeClr val="bg1"/>
                </a:solidFill>
                <a:latin typeface="Arial Rounded MT Bold" pitchFamily="34" charset="0"/>
              </a:rPr>
              <a:t>Nous connaîtrons les charmes;</a:t>
            </a:r>
            <a:br>
              <a:rPr lang="fr-FR" sz="4000" dirty="0" smtClean="0">
                <a:solidFill>
                  <a:schemeClr val="bg1"/>
                </a:solidFill>
                <a:latin typeface="Arial Rounded MT Bold" pitchFamily="34" charset="0"/>
              </a:rPr>
            </a:br>
            <a:r>
              <a:rPr lang="fr-FR" sz="4000" dirty="0" smtClean="0">
                <a:solidFill>
                  <a:schemeClr val="bg1"/>
                </a:solidFill>
                <a:latin typeface="Arial Rounded MT Bold" pitchFamily="34" charset="0"/>
              </a:rPr>
              <a:t>Pour ne plus les quitter,</a:t>
            </a:r>
            <a:br>
              <a:rPr lang="fr-FR" sz="4000" dirty="0" smtClean="0">
                <a:solidFill>
                  <a:schemeClr val="bg1"/>
                </a:solidFill>
                <a:latin typeface="Arial Rounded MT Bold" pitchFamily="34" charset="0"/>
              </a:rPr>
            </a:br>
            <a:r>
              <a:rPr lang="fr-FR" sz="4000" dirty="0" smtClean="0">
                <a:solidFill>
                  <a:schemeClr val="bg1"/>
                </a:solidFill>
                <a:latin typeface="Arial Rounded MT Bold" pitchFamily="34" charset="0"/>
              </a:rPr>
              <a:t>Nous retrouverons tous</a:t>
            </a:r>
            <a:br>
              <a:rPr lang="fr-FR" sz="4000" dirty="0" smtClean="0">
                <a:solidFill>
                  <a:schemeClr val="bg1"/>
                </a:solidFill>
                <a:latin typeface="Arial Rounded MT Bold" pitchFamily="34" charset="0"/>
              </a:rPr>
            </a:br>
            <a:r>
              <a:rPr lang="fr-FR" sz="4000" dirty="0" smtClean="0">
                <a:solidFill>
                  <a:schemeClr val="bg1"/>
                </a:solidFill>
                <a:latin typeface="Arial Rounded MT Bold" pitchFamily="34" charset="0"/>
              </a:rPr>
              <a:t>Les amis dont la mort</a:t>
            </a:r>
            <a:br>
              <a:rPr lang="fr-FR" sz="4000" dirty="0" smtClean="0">
                <a:solidFill>
                  <a:schemeClr val="bg1"/>
                </a:solidFill>
                <a:latin typeface="Arial Rounded MT Bold" pitchFamily="34" charset="0"/>
              </a:rPr>
            </a:br>
            <a:r>
              <a:rPr lang="fr-FR" sz="4000" dirty="0" smtClean="0">
                <a:solidFill>
                  <a:schemeClr val="bg1"/>
                </a:solidFill>
                <a:latin typeface="Arial Rounded MT Bold" pitchFamily="34" charset="0"/>
              </a:rPr>
              <a:t>Nous coûta tant de larmes!</a:t>
            </a:r>
            <a:br>
              <a:rPr lang="fr-FR" sz="4000" dirty="0" smtClean="0">
                <a:solidFill>
                  <a:schemeClr val="bg1"/>
                </a:solidFill>
                <a:latin typeface="Arial Rounded MT Bold" pitchFamily="34" charset="0"/>
              </a:rPr>
            </a:br>
            <a:r>
              <a:rPr lang="fr-FR" sz="4000" dirty="0" smtClean="0">
                <a:solidFill>
                  <a:schemeClr val="bg1"/>
                </a:solidFill>
                <a:latin typeface="Arial Rounded MT Bold" pitchFamily="34" charset="0"/>
              </a:rPr>
              <a:t>Sous le regard de Dieu,</a:t>
            </a:r>
            <a:br>
              <a:rPr lang="fr-FR" sz="4000" dirty="0" smtClean="0">
                <a:solidFill>
                  <a:schemeClr val="bg1"/>
                </a:solidFill>
                <a:latin typeface="Arial Rounded MT Bold" pitchFamily="34" charset="0"/>
              </a:rPr>
            </a:br>
            <a:r>
              <a:rPr lang="fr-FR" sz="4000" dirty="0" smtClean="0">
                <a:solidFill>
                  <a:schemeClr val="bg1"/>
                </a:solidFill>
                <a:latin typeface="Arial Rounded MT Bold" pitchFamily="34" charset="0"/>
              </a:rPr>
              <a:t>Le revoir sera doux</a:t>
            </a:r>
            <a:r>
              <a:rPr lang="fr-FR" sz="4000" dirty="0" smtClean="0">
                <a:solidFill>
                  <a:schemeClr val="bg1"/>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accent2"/>
          </a:lnRef>
          <a:fillRef idx="2">
            <a:schemeClr val="accent2"/>
          </a:fillRef>
          <a:effectRef idx="1">
            <a:schemeClr val="accent2"/>
          </a:effectRef>
          <a:fontRef idx="minor">
            <a:schemeClr val="dk1"/>
          </a:fontRef>
        </p:style>
        <p:txBody>
          <a:bodyPr>
            <a:normAutofit/>
          </a:bodyPr>
          <a:lstStyle/>
          <a:p>
            <a:pPr lvl="0" algn="ctr">
              <a:buNone/>
            </a:pPr>
            <a:r>
              <a:rPr lang="fr-FR" sz="4400" b="1" dirty="0" smtClean="0">
                <a:solidFill>
                  <a:srgbClr val="C00000"/>
                </a:solidFill>
                <a:latin typeface="Arial Rounded MT Bold" pitchFamily="34" charset="0"/>
              </a:rPr>
              <a:t>10- L’ÉLOIGNEMENT </a:t>
            </a:r>
            <a:r>
              <a:rPr lang="fr-FR" sz="4400" b="1" dirty="0" smtClean="0">
                <a:solidFill>
                  <a:srgbClr val="C00000"/>
                </a:solidFill>
                <a:latin typeface="Arial Rounded MT Bold" pitchFamily="34" charset="0"/>
              </a:rPr>
              <a:t>DU PÉCHÉ : </a:t>
            </a:r>
            <a:endParaRPr lang="en-US" sz="4400" dirty="0" smtClean="0">
              <a:solidFill>
                <a:srgbClr val="C00000"/>
              </a:solidFill>
              <a:latin typeface="Arial Rounded MT Bold" pitchFamily="34" charset="0"/>
            </a:endParaRPr>
          </a:p>
          <a:p>
            <a:pPr lvl="1" algn="just"/>
            <a:r>
              <a:rPr lang="fr-FR" sz="4400" dirty="0" smtClean="0">
                <a:latin typeface="Arial Rounded MT Bold" pitchFamily="34" charset="0"/>
              </a:rPr>
              <a:t>Mat </a:t>
            </a:r>
            <a:r>
              <a:rPr lang="fr-FR" sz="4400" dirty="0" smtClean="0">
                <a:latin typeface="Arial Rounded MT Bold" pitchFamily="34" charset="0"/>
              </a:rPr>
              <a:t>13:41-43 </a:t>
            </a:r>
            <a:r>
              <a:rPr lang="fr-FR" sz="4400" dirty="0" smtClean="0">
                <a:latin typeface="Arial Rounded MT Bold" pitchFamily="34" charset="0"/>
              </a:rPr>
              <a:t>Le Fils de l'homme enverra ses anges, qui arracheront de son royaume tous les scandales et ceux qui commettent l'iniquité</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accent2"/>
          </a:lnRef>
          <a:fillRef idx="2">
            <a:schemeClr val="accent2"/>
          </a:fillRef>
          <a:effectRef idx="1">
            <a:schemeClr val="accent2"/>
          </a:effectRef>
          <a:fontRef idx="minor">
            <a:schemeClr val="dk1"/>
          </a:fontRef>
        </p:style>
        <p:txBody>
          <a:bodyPr>
            <a:normAutofit/>
          </a:bodyPr>
          <a:lstStyle/>
          <a:p>
            <a:pPr lvl="1" algn="just"/>
            <a:r>
              <a:rPr lang="fr-FR" sz="4000" dirty="0" smtClean="0">
                <a:solidFill>
                  <a:srgbClr val="C00000"/>
                </a:solidFill>
                <a:latin typeface="Arial Rounded MT Bold" pitchFamily="34" charset="0"/>
              </a:rPr>
              <a:t>42 </a:t>
            </a:r>
            <a:r>
              <a:rPr lang="fr-FR" sz="4000" dirty="0" smtClean="0">
                <a:solidFill>
                  <a:srgbClr val="C00000"/>
                </a:solidFill>
                <a:latin typeface="Arial Rounded MT Bold" pitchFamily="34" charset="0"/>
              </a:rPr>
              <a:t>et ils les jetteront dans la fournaise ardente, où il y aura des pleurs et des grincements de dents.</a:t>
            </a:r>
            <a:endParaRPr lang="en-US" sz="4000" dirty="0" smtClean="0">
              <a:solidFill>
                <a:srgbClr val="C00000"/>
              </a:solidFill>
              <a:latin typeface="Arial Rounded MT Bold" pitchFamily="34" charset="0"/>
            </a:endParaRPr>
          </a:p>
          <a:p>
            <a:pPr lvl="1" algn="just"/>
            <a:r>
              <a:rPr lang="fr-FR" sz="4000" dirty="0" smtClean="0">
                <a:latin typeface="Arial Rounded MT Bold" pitchFamily="34" charset="0"/>
              </a:rPr>
              <a:t>43 Alors les justes resplendiront comme le soleil dans le royaume de leur Père. Que celui qui a des oreilles pour entendre entende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4400" b="1" dirty="0" smtClean="0">
                <a:solidFill>
                  <a:srgbClr val="C00000"/>
                </a:solidFill>
                <a:latin typeface="Arial Rounded MT Bold" pitchFamily="34" charset="0"/>
              </a:rPr>
              <a:t>11- L’ÉLOIGNEMENT </a:t>
            </a:r>
            <a:r>
              <a:rPr lang="fr-FR" sz="4400" b="1" dirty="0" smtClean="0">
                <a:solidFill>
                  <a:srgbClr val="C00000"/>
                </a:solidFill>
                <a:latin typeface="Arial Rounded MT Bold" pitchFamily="34" charset="0"/>
              </a:rPr>
              <a:t>DU DIABLE : </a:t>
            </a:r>
            <a:endParaRPr lang="en-US" sz="4400" dirty="0" smtClean="0">
              <a:solidFill>
                <a:srgbClr val="C00000"/>
              </a:solidFill>
              <a:latin typeface="Arial Rounded MT Bold" pitchFamily="34" charset="0"/>
            </a:endParaRPr>
          </a:p>
          <a:p>
            <a:pPr lvl="1" algn="just"/>
            <a:r>
              <a:rPr lang="fr-FR" sz="4400" dirty="0" smtClean="0">
                <a:latin typeface="Arial Rounded MT Bold" pitchFamily="34" charset="0"/>
              </a:rPr>
              <a:t>Apo 20:10 Et le diable, qui les séduisait, fut jeté dans l'étang de feu et de soufre, où sont la bête et le faux prophète. Et ils seront tourmentés jour et nuit, aux siècles des siècles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accent2"/>
          </a:lnRef>
          <a:fillRef idx="2">
            <a:schemeClr val="accent2"/>
          </a:fillRef>
          <a:effectRef idx="1">
            <a:schemeClr val="accent2"/>
          </a:effectRef>
          <a:fontRef idx="minor">
            <a:schemeClr val="dk1"/>
          </a:fontRef>
        </p:style>
        <p:txBody>
          <a:bodyPr>
            <a:normAutofit/>
          </a:bodyPr>
          <a:lstStyle/>
          <a:p>
            <a:pPr lvl="0" algn="ctr">
              <a:buNone/>
            </a:pPr>
            <a:r>
              <a:rPr lang="fr-FR" sz="4400" b="1" dirty="0" smtClean="0">
                <a:solidFill>
                  <a:srgbClr val="C00000"/>
                </a:solidFill>
                <a:latin typeface="Arial Rounded MT Bold" pitchFamily="34" charset="0"/>
              </a:rPr>
              <a:t>12- DEVENIR </a:t>
            </a:r>
            <a:r>
              <a:rPr lang="fr-FR" sz="4400" b="1" dirty="0" smtClean="0">
                <a:solidFill>
                  <a:srgbClr val="C00000"/>
                </a:solidFill>
                <a:latin typeface="Arial Rounded MT Bold" pitchFamily="34" charset="0"/>
              </a:rPr>
              <a:t>L’ÉPOUSE DU SEIGNEUR : </a:t>
            </a:r>
            <a:endParaRPr lang="en-US" sz="4400" dirty="0" smtClean="0">
              <a:solidFill>
                <a:srgbClr val="C00000"/>
              </a:solidFill>
              <a:latin typeface="Arial Rounded MT Bold" pitchFamily="34" charset="0"/>
            </a:endParaRPr>
          </a:p>
          <a:p>
            <a:pPr lvl="1" algn="just"/>
            <a:r>
              <a:rPr lang="fr-FR" sz="4400" dirty="0" smtClean="0">
                <a:latin typeface="Arial Rounded MT Bold" pitchFamily="34" charset="0"/>
              </a:rPr>
              <a:t>Apo 19:7 Réjouissons-nous et soyons dans l'allégresse, et donnons-lui gloire; car les noces de l'agneau sont venues, et son épouse s'est </a:t>
            </a:r>
            <a:r>
              <a:rPr lang="fr-FR" sz="4400" dirty="0" smtClean="0">
                <a:latin typeface="Arial Rounded MT Bold" pitchFamily="34" charset="0"/>
              </a:rPr>
              <a:t>préparée,</a:t>
            </a:r>
            <a:endParaRPr lang="en-US" sz="4400" dirty="0" smtClean="0">
              <a:latin typeface="Arial Rounded MT Bold" pitchFamily="34" charset="0"/>
            </a:endParaRPr>
          </a:p>
          <a:p>
            <a:pPr>
              <a:buNone/>
            </a:pPr>
            <a:r>
              <a:rPr lang="fr-FR" sz="4400" dirty="0" smtClean="0"/>
              <a:t> </a:t>
            </a:r>
            <a:endParaRPr lang="en-US" sz="4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accent4"/>
          </a:lnRef>
          <a:fillRef idx="2">
            <a:schemeClr val="accent4"/>
          </a:fillRef>
          <a:effectRef idx="1">
            <a:schemeClr val="accent4"/>
          </a:effectRef>
          <a:fontRef idx="minor">
            <a:schemeClr val="dk1"/>
          </a:fontRef>
        </p:style>
        <p:txBody>
          <a:bodyPr>
            <a:normAutofit fontScale="92500"/>
          </a:bodyPr>
          <a:lstStyle/>
          <a:p>
            <a:pPr lvl="0" algn="ctr">
              <a:buNone/>
            </a:pPr>
            <a:r>
              <a:rPr lang="fr-FR" sz="4000" b="1" dirty="0" smtClean="0">
                <a:solidFill>
                  <a:srgbClr val="0000FF"/>
                </a:solidFill>
                <a:latin typeface="Arial Rounded MT Bold" pitchFamily="34" charset="0"/>
              </a:rPr>
              <a:t>13- REIGNER </a:t>
            </a:r>
            <a:r>
              <a:rPr lang="fr-FR" sz="4000" b="1" dirty="0" smtClean="0">
                <a:solidFill>
                  <a:srgbClr val="0000FF"/>
                </a:solidFill>
                <a:latin typeface="Arial Rounded MT Bold" pitchFamily="34" charset="0"/>
              </a:rPr>
              <a:t>AVEC CHRIST DANS SON RÈGNE MILLÉNAIRE SUR LA TERRE : </a:t>
            </a:r>
            <a:endParaRPr lang="en-US" sz="4000" dirty="0" smtClean="0">
              <a:solidFill>
                <a:srgbClr val="0000FF"/>
              </a:solidFill>
              <a:latin typeface="Arial Rounded MT Bold" pitchFamily="34" charset="0"/>
            </a:endParaRPr>
          </a:p>
          <a:p>
            <a:pPr lvl="1" algn="just"/>
            <a:r>
              <a:rPr lang="fr-FR" sz="4000" dirty="0" smtClean="0">
                <a:latin typeface="Arial Rounded MT Bold" pitchFamily="34" charset="0"/>
              </a:rPr>
              <a:t>Mat 19:28 Jésus leur répondit: Je vous le dis en vérité, quand le Fils de l'homme, au renouvellement de toutes choses, sera assis sur le trône de sa gloire, vous qui m'avez suivi, vous serez de même assis sur douze trônes, et vous jugerez les douze tribus d'Israël.</a:t>
            </a:r>
            <a:endParaRPr lang="en-US" sz="4000" dirty="0" smtClean="0">
              <a:latin typeface="Arial Rounded MT Bold" pitchFamily="34" charset="0"/>
            </a:endParaRPr>
          </a:p>
          <a:p>
            <a:pPr algn="just">
              <a:buNone/>
            </a:pPr>
            <a:endParaRPr lang="en-US" sz="2400" dirty="0">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fr-FR" sz="4000" dirty="0" smtClean="0">
                <a:solidFill>
                  <a:srgbClr val="0000FF"/>
                </a:solidFill>
                <a:latin typeface="Arial Rounded MT Bold" pitchFamily="34" charset="0"/>
              </a:rPr>
              <a:t> </a:t>
            </a:r>
            <a:r>
              <a:rPr lang="fr-FR" sz="4000" b="1" dirty="0" smtClean="0">
                <a:solidFill>
                  <a:srgbClr val="0000FF"/>
                </a:solidFill>
                <a:latin typeface="Arial Rounded MT Bold" pitchFamily="34" charset="0"/>
              </a:rPr>
              <a:t>14- JOUIR </a:t>
            </a:r>
            <a:r>
              <a:rPr lang="fr-FR" sz="4000" b="1" dirty="0" smtClean="0">
                <a:solidFill>
                  <a:srgbClr val="0000FF"/>
                </a:solidFill>
                <a:latin typeface="Arial Rounded MT Bold" pitchFamily="34" charset="0"/>
              </a:rPr>
              <a:t>LES RECOMPENSES ET LES GRATUITÉS DE DIEU : </a:t>
            </a:r>
            <a:endParaRPr lang="en-US" sz="4000" dirty="0" smtClean="0">
              <a:solidFill>
                <a:srgbClr val="0000FF"/>
              </a:solidFill>
              <a:latin typeface="Arial Rounded MT Bold" pitchFamily="34" charset="0"/>
            </a:endParaRPr>
          </a:p>
          <a:p>
            <a:pPr lvl="1" algn="just"/>
            <a:r>
              <a:rPr lang="fr-FR" sz="4000" dirty="0" smtClean="0">
                <a:latin typeface="Arial Rounded MT Bold" pitchFamily="34" charset="0"/>
              </a:rPr>
              <a:t>1Cor </a:t>
            </a:r>
            <a:r>
              <a:rPr lang="fr-FR" sz="4000" dirty="0" smtClean="0">
                <a:latin typeface="Arial Rounded MT Bold" pitchFamily="34" charset="0"/>
              </a:rPr>
              <a:t>2:9 Mais, comme il est écrit, ce sont des choses que </a:t>
            </a:r>
            <a:r>
              <a:rPr lang="fr-FR" sz="4000" dirty="0" smtClean="0">
                <a:latin typeface="Arial Rounded MT Bold" pitchFamily="34" charset="0"/>
              </a:rPr>
              <a:t>l‘œil </a:t>
            </a:r>
            <a:r>
              <a:rPr lang="fr-FR" sz="4000" dirty="0" smtClean="0">
                <a:latin typeface="Arial Rounded MT Bold" pitchFamily="34" charset="0"/>
              </a:rPr>
              <a:t>n'a point vues, que l'oreille n'a point entendues, et qui ne sont point montées au </a:t>
            </a:r>
            <a:r>
              <a:rPr lang="fr-FR" sz="4000" dirty="0" smtClean="0">
                <a:latin typeface="Arial Rounded MT Bold" pitchFamily="34" charset="0"/>
              </a:rPr>
              <a:t>cœur </a:t>
            </a:r>
            <a:r>
              <a:rPr lang="fr-FR" sz="4000" dirty="0" smtClean="0">
                <a:latin typeface="Arial Rounded MT Bold" pitchFamily="34" charset="0"/>
              </a:rPr>
              <a:t>de l'homme, des choses que Dieu a préparées pour ceux qui l'aiment. </a:t>
            </a:r>
            <a:endParaRPr lang="fr-FR"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accent4"/>
          </a:lnRef>
          <a:fillRef idx="2">
            <a:schemeClr val="accent4"/>
          </a:fillRef>
          <a:effectRef idx="1">
            <a:schemeClr val="accent4"/>
          </a:effectRef>
          <a:fontRef idx="minor">
            <a:schemeClr val="dk1"/>
          </a:fontRef>
        </p:style>
        <p:txBody>
          <a:bodyPr>
            <a:normAutofit fontScale="92500"/>
          </a:bodyPr>
          <a:lstStyle/>
          <a:p>
            <a:pPr algn="just"/>
            <a:r>
              <a:rPr lang="fr-FR" dirty="0" smtClean="0">
                <a:solidFill>
                  <a:srgbClr val="0000FF"/>
                </a:solidFill>
                <a:latin typeface="Arial Rounded MT Bold" pitchFamily="34" charset="0"/>
              </a:rPr>
              <a:t> </a:t>
            </a:r>
            <a:r>
              <a:rPr lang="fr-FR" sz="2200" b="1" dirty="0" smtClean="0">
                <a:solidFill>
                  <a:srgbClr val="0000FF"/>
                </a:solidFill>
                <a:latin typeface="Arial Rounded MT Bold" pitchFamily="34" charset="0"/>
              </a:rPr>
              <a:t>14- JOUIR </a:t>
            </a:r>
            <a:r>
              <a:rPr lang="fr-FR" sz="2200" b="1" dirty="0" smtClean="0">
                <a:solidFill>
                  <a:srgbClr val="0000FF"/>
                </a:solidFill>
                <a:latin typeface="Arial Rounded MT Bold" pitchFamily="34" charset="0"/>
              </a:rPr>
              <a:t>LES RECOMPENSES ET LES GRATUITÉS DE DIEU : </a:t>
            </a:r>
            <a:endParaRPr lang="en-US" sz="2200" dirty="0" smtClean="0">
              <a:solidFill>
                <a:srgbClr val="0000FF"/>
              </a:solidFill>
              <a:latin typeface="Arial Rounded MT Bold" pitchFamily="34" charset="0"/>
            </a:endParaRPr>
          </a:p>
          <a:p>
            <a:pPr lvl="1" algn="just"/>
            <a:r>
              <a:rPr lang="fr-FR" sz="4000" dirty="0" smtClean="0">
                <a:latin typeface="Arial Rounded MT Bold" pitchFamily="34" charset="0"/>
              </a:rPr>
              <a:t>2Ti </a:t>
            </a:r>
            <a:r>
              <a:rPr lang="fr-FR" sz="4000" dirty="0" smtClean="0">
                <a:latin typeface="Arial Rounded MT Bold" pitchFamily="34" charset="0"/>
              </a:rPr>
              <a:t>4:7 J'ai combattu le bon combat, j'ai achevé la course, j'ai gardé la foi. </a:t>
            </a:r>
            <a:endParaRPr lang="fr-FR" sz="4000" dirty="0" smtClean="0">
              <a:latin typeface="Arial Rounded MT Bold" pitchFamily="34" charset="0"/>
            </a:endParaRPr>
          </a:p>
          <a:p>
            <a:pPr lvl="1" algn="just"/>
            <a:r>
              <a:rPr lang="fr-FR" sz="4000" dirty="0" smtClean="0">
                <a:solidFill>
                  <a:srgbClr val="0000FF"/>
                </a:solidFill>
                <a:latin typeface="Arial Rounded MT Bold" pitchFamily="34" charset="0"/>
              </a:rPr>
              <a:t>8 </a:t>
            </a:r>
            <a:r>
              <a:rPr lang="fr-FR" sz="4000" dirty="0" smtClean="0">
                <a:solidFill>
                  <a:srgbClr val="0000FF"/>
                </a:solidFill>
                <a:latin typeface="Arial Rounded MT Bold" pitchFamily="34" charset="0"/>
              </a:rPr>
              <a:t>Désormais la couronne de justice m'est réservée; le Seigneur, le juste juge, me la donnera dans ce jour-là, et non seulement à moi, mais encore à tous ceux qui auront aimé son avènement.</a:t>
            </a:r>
            <a:endParaRPr lang="en-US" sz="4000" dirty="0" smtClean="0">
              <a:solidFill>
                <a:srgbClr val="0000FF"/>
              </a:solidFill>
              <a:latin typeface="Arial Rounded MT Bold" pitchFamily="34" charset="0"/>
            </a:endParaRPr>
          </a:p>
          <a:p>
            <a:pPr algn="just">
              <a:buNone/>
            </a:pPr>
            <a:endParaRPr lang="en-US" sz="2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fr-FR" sz="4000" b="1" dirty="0" smtClean="0">
                <a:solidFill>
                  <a:srgbClr val="0000FF"/>
                </a:solidFill>
                <a:latin typeface="Arial Rounded MT Bold" pitchFamily="34" charset="0"/>
              </a:rPr>
              <a:t>15- CONNAITRE </a:t>
            </a:r>
            <a:r>
              <a:rPr lang="fr-FR" sz="4000" b="1" dirty="0" smtClean="0">
                <a:solidFill>
                  <a:srgbClr val="0000FF"/>
                </a:solidFill>
                <a:latin typeface="Arial Rounded MT Bold" pitchFamily="34" charset="0"/>
              </a:rPr>
              <a:t>DIEU PARFAITEMENT : </a:t>
            </a:r>
            <a:endParaRPr lang="en-US" sz="4000" dirty="0" smtClean="0">
              <a:solidFill>
                <a:srgbClr val="0000FF"/>
              </a:solidFill>
              <a:latin typeface="Arial Rounded MT Bold" pitchFamily="34" charset="0"/>
            </a:endParaRPr>
          </a:p>
          <a:p>
            <a:pPr lvl="0" algn="just"/>
            <a:r>
              <a:rPr lang="fr-FR" sz="4000" b="1" dirty="0" smtClean="0">
                <a:latin typeface="Arial Rounded MT Bold" pitchFamily="34" charset="0"/>
              </a:rPr>
              <a:t>1Jean 3:2</a:t>
            </a:r>
            <a:r>
              <a:rPr lang="fr-FR" sz="4000" dirty="0" smtClean="0">
                <a:latin typeface="Arial Rounded MT Bold" pitchFamily="34" charset="0"/>
              </a:rPr>
              <a:t> Bien-aimés, nous sommes maintenant enfants de Dieu, et ce que nous serons n'a pas encore été manifesté; mais nous savons que, lorsque cela sera manifesté, nous serons semblables à lui, parce que nous le verrons tel qu'il est.</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99FF33"/>
          </a:solidFill>
        </p:spPr>
        <p:txBody>
          <a:bodyPr>
            <a:normAutofit/>
          </a:bodyPr>
          <a:lstStyle/>
          <a:p>
            <a:pPr lvl="0" algn="just"/>
            <a:r>
              <a:rPr lang="fr-FR" sz="4000" b="1" dirty="0" smtClean="0">
                <a:solidFill>
                  <a:srgbClr val="460000"/>
                </a:solidFill>
                <a:latin typeface="Arial Rounded MT Bold" pitchFamily="34" charset="0"/>
              </a:rPr>
              <a:t>16- L’EXPLORATION </a:t>
            </a:r>
            <a:r>
              <a:rPr lang="fr-FR" sz="4000" b="1" dirty="0" smtClean="0">
                <a:solidFill>
                  <a:srgbClr val="460000"/>
                </a:solidFill>
                <a:latin typeface="Arial Rounded MT Bold" pitchFamily="34" charset="0"/>
              </a:rPr>
              <a:t>EXTENSIVE DE L’UNIVERS. </a:t>
            </a:r>
            <a:endParaRPr lang="en-US" sz="4000" dirty="0" smtClean="0">
              <a:solidFill>
                <a:srgbClr val="460000"/>
              </a:solidFill>
              <a:latin typeface="Arial Rounded MT Bold" pitchFamily="34" charset="0"/>
            </a:endParaRPr>
          </a:p>
          <a:p>
            <a:pPr lvl="0" algn="just"/>
            <a:r>
              <a:rPr lang="fr-FR" sz="4000" b="1" dirty="0" smtClean="0">
                <a:latin typeface="Arial Rounded MT Bold" pitchFamily="34" charset="0"/>
              </a:rPr>
              <a:t>Jean 14:2</a:t>
            </a:r>
            <a:r>
              <a:rPr lang="fr-FR" sz="4000" dirty="0" smtClean="0">
                <a:latin typeface="Arial Rounded MT Bold" pitchFamily="34" charset="0"/>
              </a:rPr>
              <a:t> </a:t>
            </a:r>
            <a:endParaRPr lang="fr-FR" sz="4000" dirty="0" smtClean="0">
              <a:latin typeface="Arial Rounded MT Bold" pitchFamily="34" charset="0"/>
            </a:endParaRPr>
          </a:p>
          <a:p>
            <a:pPr lvl="0" algn="just"/>
            <a:r>
              <a:rPr lang="fr-FR" sz="4000" dirty="0" smtClean="0">
                <a:latin typeface="Arial Rounded MT Bold" pitchFamily="34" charset="0"/>
              </a:rPr>
              <a:t>Il </a:t>
            </a:r>
            <a:r>
              <a:rPr lang="fr-FR" sz="4000" dirty="0" smtClean="0">
                <a:latin typeface="Arial Rounded MT Bold" pitchFamily="34" charset="0"/>
              </a:rPr>
              <a:t>y a plusieurs demeures dans la maison de mon Père. Si cela n'était pas, je vous l'aurais dit. Je vais vous préparer une place.</a:t>
            </a:r>
            <a:endParaRPr lang="en-US" sz="4000" dirty="0" smtClean="0">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99FF33"/>
          </a:solidFill>
        </p:spPr>
        <p:txBody>
          <a:bodyPr>
            <a:normAutofit/>
          </a:bodyPr>
          <a:lstStyle/>
          <a:p>
            <a:pPr algn="just"/>
            <a:r>
              <a:rPr lang="fr-FR" sz="4000" b="1" dirty="0" smtClean="0">
                <a:solidFill>
                  <a:srgbClr val="460000"/>
                </a:solidFill>
                <a:latin typeface="Arial Rounded MT Bold" pitchFamily="34" charset="0"/>
              </a:rPr>
              <a:t>17- LA </a:t>
            </a:r>
            <a:r>
              <a:rPr lang="fr-FR" sz="4000" b="1" dirty="0" smtClean="0">
                <a:solidFill>
                  <a:srgbClr val="460000"/>
                </a:solidFill>
                <a:latin typeface="Arial Rounded MT Bold" pitchFamily="34" charset="0"/>
              </a:rPr>
              <a:t>CONNAISSANCES DES SAINTS ET DES ÊTRES CÉLESTES.</a:t>
            </a:r>
            <a:endParaRPr lang="en-US" sz="4000" dirty="0" smtClean="0">
              <a:solidFill>
                <a:srgbClr val="460000"/>
              </a:solidFill>
              <a:latin typeface="Arial Rounded MT Bold" pitchFamily="34" charset="0"/>
            </a:endParaRPr>
          </a:p>
          <a:p>
            <a:pPr lvl="0" algn="just"/>
            <a:r>
              <a:rPr lang="fr-FR" sz="4000" b="1" dirty="0" smtClean="0">
                <a:latin typeface="Arial Rounded MT Bold" pitchFamily="34" charset="0"/>
              </a:rPr>
              <a:t>Mt 8:11</a:t>
            </a:r>
            <a:r>
              <a:rPr lang="fr-FR" sz="4000" dirty="0" smtClean="0">
                <a:latin typeface="Arial Rounded MT Bold" pitchFamily="34" charset="0"/>
              </a:rPr>
              <a:t> </a:t>
            </a:r>
            <a:endParaRPr lang="fr-FR" sz="4000" dirty="0" smtClean="0">
              <a:latin typeface="Arial Rounded MT Bold" pitchFamily="34" charset="0"/>
            </a:endParaRPr>
          </a:p>
          <a:p>
            <a:pPr lvl="0" algn="just"/>
            <a:r>
              <a:rPr lang="fr-FR" sz="4000" dirty="0" smtClean="0">
                <a:latin typeface="Arial Rounded MT Bold" pitchFamily="34" charset="0"/>
              </a:rPr>
              <a:t>Or</a:t>
            </a:r>
            <a:r>
              <a:rPr lang="fr-FR" sz="4000" dirty="0" smtClean="0">
                <a:latin typeface="Arial Rounded MT Bold" pitchFamily="34" charset="0"/>
              </a:rPr>
              <a:t>, je vous déclare que plusieurs viendront de l'orient et de l'occident, et seront à table avec Abraham, Isaac et Jacob, dans le royaume des cieux</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99FF33"/>
          </a:solidFill>
        </p:spPr>
        <p:txBody>
          <a:bodyPr>
            <a:normAutofit lnSpcReduction="10000"/>
          </a:bodyPr>
          <a:lstStyle/>
          <a:p>
            <a:pPr algn="ctr">
              <a:buNone/>
            </a:pPr>
            <a:r>
              <a:rPr lang="fr-FR" sz="4000" b="1" dirty="0" smtClean="0">
                <a:solidFill>
                  <a:srgbClr val="460000"/>
                </a:solidFill>
                <a:latin typeface="Arial Rounded MT Bold" pitchFamily="34" charset="0"/>
              </a:rPr>
              <a:t>17- LA </a:t>
            </a:r>
            <a:r>
              <a:rPr lang="fr-FR" sz="4000" b="1" dirty="0" smtClean="0">
                <a:solidFill>
                  <a:srgbClr val="460000"/>
                </a:solidFill>
                <a:latin typeface="Arial Rounded MT Bold" pitchFamily="34" charset="0"/>
              </a:rPr>
              <a:t>CONNAISSANCES DES SAINTS ET DES ÊTRES CÉLESTES.</a:t>
            </a:r>
            <a:endParaRPr lang="en-US" sz="4000" dirty="0" smtClean="0">
              <a:solidFill>
                <a:srgbClr val="460000"/>
              </a:solidFill>
              <a:latin typeface="Arial Rounded MT Bold" pitchFamily="34" charset="0"/>
            </a:endParaRPr>
          </a:p>
          <a:p>
            <a:pPr lvl="0" algn="just"/>
            <a:r>
              <a:rPr lang="fr-FR" sz="4000" b="1" dirty="0" smtClean="0">
                <a:latin typeface="Arial Rounded MT Bold" pitchFamily="34" charset="0"/>
              </a:rPr>
              <a:t>Marc </a:t>
            </a:r>
            <a:r>
              <a:rPr lang="fr-FR" sz="4000" b="1" dirty="0" smtClean="0">
                <a:latin typeface="Arial Rounded MT Bold" pitchFamily="34" charset="0"/>
              </a:rPr>
              <a:t>8:38</a:t>
            </a:r>
            <a:r>
              <a:rPr lang="fr-FR" sz="4000" dirty="0" smtClean="0">
                <a:latin typeface="Arial Rounded MT Bold" pitchFamily="34" charset="0"/>
              </a:rPr>
              <a:t> </a:t>
            </a:r>
            <a:endParaRPr lang="fr-FR" sz="4000" dirty="0" smtClean="0">
              <a:latin typeface="Arial Rounded MT Bold" pitchFamily="34" charset="0"/>
            </a:endParaRPr>
          </a:p>
          <a:p>
            <a:pPr lvl="0" algn="just"/>
            <a:r>
              <a:rPr lang="fr-FR" sz="4000" dirty="0" smtClean="0">
                <a:latin typeface="Arial Rounded MT Bold" pitchFamily="34" charset="0"/>
              </a:rPr>
              <a:t>Car </a:t>
            </a:r>
            <a:r>
              <a:rPr lang="fr-FR" sz="4000" dirty="0" smtClean="0">
                <a:latin typeface="Arial Rounded MT Bold" pitchFamily="34" charset="0"/>
              </a:rPr>
              <a:t>quiconque aura honte de moi et de mes paroles au milieu de cette génération adultère et pécheresse, le Fils de l'homme aura aussi honte de lui, quand il viendra dans la gloire de son Père, avec les saints anges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99FF33"/>
          </a:solidFill>
        </p:spPr>
        <p:txBody>
          <a:bodyPr>
            <a:normAutofit/>
          </a:bodyPr>
          <a:lstStyle/>
          <a:p>
            <a:pPr algn="ctr">
              <a:buNone/>
            </a:pPr>
            <a:r>
              <a:rPr lang="fr-FR" sz="4000" b="1" dirty="0" smtClean="0">
                <a:solidFill>
                  <a:srgbClr val="460000"/>
                </a:solidFill>
                <a:latin typeface="Arial Rounded MT Bold" pitchFamily="34" charset="0"/>
              </a:rPr>
              <a:t>18- LA </a:t>
            </a:r>
            <a:r>
              <a:rPr lang="fr-FR" sz="4000" b="1" dirty="0" smtClean="0">
                <a:solidFill>
                  <a:srgbClr val="460000"/>
                </a:solidFill>
                <a:latin typeface="Arial Rounded MT Bold" pitchFamily="34" charset="0"/>
              </a:rPr>
              <a:t>CONNAISSANCE PARFAITE DE TOUTES CHOSES.</a:t>
            </a:r>
            <a:endParaRPr lang="en-US" sz="4000" dirty="0" smtClean="0">
              <a:solidFill>
                <a:srgbClr val="460000"/>
              </a:solidFill>
              <a:latin typeface="Arial Rounded MT Bold" pitchFamily="34" charset="0"/>
            </a:endParaRPr>
          </a:p>
          <a:p>
            <a:pPr lvl="0" algn="just"/>
            <a:r>
              <a:rPr lang="fr-FR" sz="4000" b="1" dirty="0" smtClean="0">
                <a:latin typeface="Arial Rounded MT Bold" pitchFamily="34" charset="0"/>
              </a:rPr>
              <a:t>1Co 13:12</a:t>
            </a:r>
            <a:r>
              <a:rPr lang="fr-FR" sz="4000" dirty="0" smtClean="0">
                <a:latin typeface="Arial Rounded MT Bold" pitchFamily="34" charset="0"/>
              </a:rPr>
              <a:t> </a:t>
            </a:r>
            <a:endParaRPr lang="fr-FR" sz="4000" dirty="0" smtClean="0">
              <a:latin typeface="Arial Rounded MT Bold" pitchFamily="34" charset="0"/>
            </a:endParaRPr>
          </a:p>
          <a:p>
            <a:pPr lvl="0" algn="just"/>
            <a:r>
              <a:rPr lang="fr-FR" sz="4000" dirty="0" smtClean="0">
                <a:latin typeface="Arial Rounded MT Bold" pitchFamily="34" charset="0"/>
              </a:rPr>
              <a:t>Aujourd'hui </a:t>
            </a:r>
            <a:r>
              <a:rPr lang="fr-FR" sz="4000" dirty="0" smtClean="0">
                <a:latin typeface="Arial Rounded MT Bold" pitchFamily="34" charset="0"/>
              </a:rPr>
              <a:t>nous voyons au moyen d'un miroir, d'une manière obscure, mais alors nous verrons face à face; aujourd'hui je connais en partie, mais alors je connaîtrai comme j'ai été connu.</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00B0F0"/>
          </a:solidFill>
        </p:spPr>
        <p:txBody>
          <a:bodyPr>
            <a:normAutofit/>
          </a:bodyPr>
          <a:lstStyle/>
          <a:p>
            <a:pPr lvl="0" algn="ctr">
              <a:buNone/>
            </a:pPr>
            <a:r>
              <a:rPr lang="fr-FR" sz="4000" b="1" dirty="0" smtClean="0">
                <a:solidFill>
                  <a:schemeClr val="bg1"/>
                </a:solidFill>
                <a:latin typeface="Arial Rounded MT Bold" pitchFamily="34" charset="0"/>
              </a:rPr>
              <a:t>19- L’ABSENCE </a:t>
            </a:r>
            <a:r>
              <a:rPr lang="fr-FR" sz="4000" b="1" dirty="0" smtClean="0">
                <a:solidFill>
                  <a:schemeClr val="bg1"/>
                </a:solidFill>
                <a:latin typeface="Arial Rounded MT Bold" pitchFamily="34" charset="0"/>
              </a:rPr>
              <a:t>DE LA DISCRIMINATION RACIALE. </a:t>
            </a:r>
            <a:endParaRPr lang="en-US" sz="4000" dirty="0" smtClean="0">
              <a:solidFill>
                <a:schemeClr val="bg1"/>
              </a:solidFill>
              <a:latin typeface="Arial Rounded MT Bold" pitchFamily="34" charset="0"/>
            </a:endParaRPr>
          </a:p>
          <a:p>
            <a:pPr lvl="0" algn="just"/>
            <a:r>
              <a:rPr lang="fr-FR" sz="4000" b="1" dirty="0" err="1" smtClean="0">
                <a:solidFill>
                  <a:srgbClr val="002060"/>
                </a:solidFill>
                <a:latin typeface="Arial Rounded MT Bold" pitchFamily="34" charset="0"/>
              </a:rPr>
              <a:t>Ro</a:t>
            </a:r>
            <a:r>
              <a:rPr lang="fr-FR" sz="4000" b="1" dirty="0" smtClean="0">
                <a:solidFill>
                  <a:srgbClr val="002060"/>
                </a:solidFill>
                <a:latin typeface="Arial Rounded MT Bold" pitchFamily="34" charset="0"/>
              </a:rPr>
              <a:t> </a:t>
            </a:r>
            <a:r>
              <a:rPr lang="fr-FR" sz="4000" b="1" dirty="0" smtClean="0">
                <a:solidFill>
                  <a:srgbClr val="002060"/>
                </a:solidFill>
                <a:latin typeface="Arial Rounded MT Bold" pitchFamily="34" charset="0"/>
              </a:rPr>
              <a:t>2:10-11</a:t>
            </a:r>
          </a:p>
          <a:p>
            <a:pPr lvl="0" algn="just"/>
            <a:r>
              <a:rPr lang="fr-FR" sz="4000" b="1" dirty="0" smtClean="0">
                <a:solidFill>
                  <a:srgbClr val="002060"/>
                </a:solidFill>
                <a:latin typeface="Arial Rounded MT Bold" pitchFamily="34" charset="0"/>
              </a:rPr>
              <a:t>10</a:t>
            </a:r>
            <a:r>
              <a:rPr lang="fr-FR" sz="4000" dirty="0" smtClean="0">
                <a:solidFill>
                  <a:srgbClr val="002060"/>
                </a:solidFill>
                <a:latin typeface="Arial Rounded MT Bold" pitchFamily="34" charset="0"/>
              </a:rPr>
              <a:t> </a:t>
            </a:r>
            <a:r>
              <a:rPr lang="fr-FR" sz="4000" dirty="0" smtClean="0">
                <a:latin typeface="Arial Rounded MT Bold" pitchFamily="34" charset="0"/>
              </a:rPr>
              <a:t>Gloire, honneur et paix pour quiconque fait le bien, pour le Juif premièrement, puis pour le Grec</a:t>
            </a:r>
            <a:r>
              <a:rPr lang="fr-FR" sz="4000" dirty="0" smtClean="0">
                <a:latin typeface="Arial Rounded MT Bold" pitchFamily="34" charset="0"/>
              </a:rPr>
              <a:t>!</a:t>
            </a:r>
          </a:p>
          <a:p>
            <a:pPr lvl="0" algn="just"/>
            <a:r>
              <a:rPr lang="fr-FR" sz="4000" dirty="0" smtClean="0">
                <a:latin typeface="Arial Rounded MT Bold" pitchFamily="34" charset="0"/>
              </a:rPr>
              <a:t>11 </a:t>
            </a:r>
            <a:r>
              <a:rPr lang="fr-FR" sz="4000" dirty="0" smtClean="0">
                <a:latin typeface="Arial Rounded MT Bold" pitchFamily="34" charset="0"/>
              </a:rPr>
              <a:t>Car devant Dieu il n'y a point d'acception de personnes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00B0F0"/>
          </a:solidFill>
        </p:spPr>
        <p:txBody>
          <a:bodyPr>
            <a:normAutofit lnSpcReduction="10000"/>
          </a:bodyPr>
          <a:lstStyle/>
          <a:p>
            <a:pPr lvl="0" algn="ctr">
              <a:buNone/>
            </a:pPr>
            <a:r>
              <a:rPr lang="fr-FR" sz="4000" b="1" dirty="0" smtClean="0">
                <a:solidFill>
                  <a:schemeClr val="bg1"/>
                </a:solidFill>
                <a:latin typeface="Arial Rounded MT Bold" pitchFamily="34" charset="0"/>
              </a:rPr>
              <a:t>20- L’EXPOSITION </a:t>
            </a:r>
            <a:r>
              <a:rPr lang="fr-FR" sz="4000" b="1" dirty="0" smtClean="0">
                <a:solidFill>
                  <a:schemeClr val="bg1"/>
                </a:solidFill>
                <a:latin typeface="Arial Rounded MT Bold" pitchFamily="34" charset="0"/>
              </a:rPr>
              <a:t>A  LA BEAUTÉ PARFAITE.</a:t>
            </a:r>
            <a:endParaRPr lang="en-US" sz="4000" dirty="0" smtClean="0">
              <a:solidFill>
                <a:schemeClr val="bg1"/>
              </a:solidFill>
              <a:latin typeface="Arial Rounded MT Bold" pitchFamily="34" charset="0"/>
            </a:endParaRPr>
          </a:p>
          <a:p>
            <a:pPr lvl="0" algn="just"/>
            <a:r>
              <a:rPr lang="fr-FR" sz="4000" b="1" dirty="0" smtClean="0">
                <a:solidFill>
                  <a:srgbClr val="002060"/>
                </a:solidFill>
                <a:latin typeface="Arial Rounded MT Bold" pitchFamily="34" charset="0"/>
              </a:rPr>
              <a:t>1Co 2:9</a:t>
            </a:r>
            <a:r>
              <a:rPr lang="fr-FR" sz="4000" dirty="0" smtClean="0">
                <a:solidFill>
                  <a:srgbClr val="002060"/>
                </a:solidFill>
                <a:latin typeface="Arial Rounded MT Bold" pitchFamily="34" charset="0"/>
              </a:rPr>
              <a:t> </a:t>
            </a:r>
            <a:endParaRPr lang="fr-FR" sz="4000" dirty="0" smtClean="0">
              <a:solidFill>
                <a:srgbClr val="002060"/>
              </a:solidFill>
              <a:latin typeface="Arial Rounded MT Bold" pitchFamily="34" charset="0"/>
            </a:endParaRPr>
          </a:p>
          <a:p>
            <a:pPr lvl="0" algn="just"/>
            <a:r>
              <a:rPr lang="fr-FR" sz="4000" dirty="0" smtClean="0">
                <a:latin typeface="Arial Rounded MT Bold" pitchFamily="34" charset="0"/>
              </a:rPr>
              <a:t>Mais</a:t>
            </a:r>
            <a:r>
              <a:rPr lang="fr-FR" sz="4000" dirty="0" smtClean="0">
                <a:latin typeface="Arial Rounded MT Bold" pitchFamily="34" charset="0"/>
              </a:rPr>
              <a:t>, comme il est écrit, ce sont des choses que l'œil n'a point vues, que l'oreille n'a point entendues, et qui ne sont point montées au cœur de l'homme, des choses que Dieu a préparées pour ceux qui l'aiment</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00B0F0"/>
          </a:solidFill>
        </p:spPr>
        <p:txBody>
          <a:bodyPr>
            <a:normAutofit fontScale="92500"/>
          </a:bodyPr>
          <a:lstStyle/>
          <a:p>
            <a:pPr algn="ctr"/>
            <a:r>
              <a:rPr lang="fr-FR" sz="4000" dirty="0" smtClean="0">
                <a:solidFill>
                  <a:schemeClr val="bg1"/>
                </a:solidFill>
                <a:latin typeface="Arial Rounded MT Bold" pitchFamily="34" charset="0"/>
              </a:rPr>
              <a:t> </a:t>
            </a:r>
            <a:r>
              <a:rPr lang="fr-FR" sz="4000" b="1" dirty="0" smtClean="0">
                <a:solidFill>
                  <a:schemeClr val="bg1"/>
                </a:solidFill>
                <a:latin typeface="Arial Rounded MT Bold" pitchFamily="34" charset="0"/>
              </a:rPr>
              <a:t>Apocalypse </a:t>
            </a:r>
            <a:r>
              <a:rPr lang="fr-FR" sz="4000" b="1" dirty="0" smtClean="0">
                <a:solidFill>
                  <a:schemeClr val="bg1"/>
                </a:solidFill>
                <a:latin typeface="Arial Rounded MT Bold" pitchFamily="34" charset="0"/>
              </a:rPr>
              <a:t>21:18-21 </a:t>
            </a:r>
            <a:endParaRPr lang="en-US" sz="4000" dirty="0" smtClean="0">
              <a:solidFill>
                <a:schemeClr val="bg1"/>
              </a:solidFill>
              <a:latin typeface="Arial Rounded MT Bold" pitchFamily="34" charset="0"/>
            </a:endParaRPr>
          </a:p>
          <a:p>
            <a:pPr lvl="0" algn="just"/>
            <a:r>
              <a:rPr lang="fr-FR" sz="4000" dirty="0" smtClean="0">
                <a:solidFill>
                  <a:srgbClr val="460000"/>
                </a:solidFill>
                <a:latin typeface="Arial Rounded MT Bold" pitchFamily="34" charset="0"/>
              </a:rPr>
              <a:t>18La muraille était construite en jaspe, et la ville était d'or pur, semblable à du verre pur.</a:t>
            </a:r>
            <a:endParaRPr lang="en-US" sz="4000" dirty="0" smtClean="0">
              <a:solidFill>
                <a:srgbClr val="460000"/>
              </a:solidFill>
              <a:latin typeface="Arial Rounded MT Bold" pitchFamily="34" charset="0"/>
            </a:endParaRPr>
          </a:p>
          <a:p>
            <a:pPr lvl="0" algn="just"/>
            <a:r>
              <a:rPr lang="fr-FR" sz="4000" dirty="0" smtClean="0">
                <a:latin typeface="Arial Rounded MT Bold" pitchFamily="34" charset="0"/>
              </a:rPr>
              <a:t> 19 Les fondements de la muraille de la ville étaient ornés de pierres précieuses de toute espèce: le premier fondement était de jaspe, le second de saphir, le troisième de calcédoine, le quatrième d'émeraude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00B0F0"/>
          </a:solidFill>
        </p:spPr>
        <p:txBody>
          <a:bodyPr>
            <a:normAutofit fontScale="92500" lnSpcReduction="10000"/>
          </a:bodyPr>
          <a:lstStyle/>
          <a:p>
            <a:pPr algn="just"/>
            <a:r>
              <a:rPr lang="fr-FR" sz="4000" dirty="0" smtClean="0">
                <a:latin typeface="Arial Rounded MT Bold" pitchFamily="34" charset="0"/>
              </a:rPr>
              <a:t>20 </a:t>
            </a:r>
            <a:r>
              <a:rPr lang="fr-FR" sz="4000" dirty="0" smtClean="0">
                <a:latin typeface="Arial Rounded MT Bold" pitchFamily="34" charset="0"/>
              </a:rPr>
              <a:t>le cinquième de sardonyx, le sixième de sardoine, le septième de chrysolithe, le huitième de béryl, le neuvième de topaze, le dixième de chrysoprase, le onzième d'hyacinthe, le douzième d'améthyste.</a:t>
            </a:r>
            <a:endParaRPr lang="en-US" sz="4000" dirty="0" smtClean="0">
              <a:latin typeface="Arial Rounded MT Bold" pitchFamily="34" charset="0"/>
            </a:endParaRPr>
          </a:p>
          <a:p>
            <a:pPr lvl="0" algn="just"/>
            <a:r>
              <a:rPr lang="fr-FR" sz="4000" dirty="0" smtClean="0">
                <a:latin typeface="Arial Rounded MT Bold" pitchFamily="34" charset="0"/>
              </a:rPr>
              <a:t> </a:t>
            </a:r>
            <a:r>
              <a:rPr lang="fr-FR" sz="4000" dirty="0" smtClean="0">
                <a:solidFill>
                  <a:srgbClr val="460000"/>
                </a:solidFill>
                <a:latin typeface="Arial Rounded MT Bold" pitchFamily="34" charset="0"/>
              </a:rPr>
              <a:t>21 Les douze portes étaient douze perles; chaque porte était d'une seule perle. La place de la ville était d'or pur, comme du verre transparent.</a:t>
            </a:r>
            <a:endParaRPr lang="en-US" sz="4000" dirty="0">
              <a:solidFill>
                <a:srgbClr val="46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CCFF33"/>
          </a:solidFill>
        </p:spPr>
        <p:txBody>
          <a:bodyPr>
            <a:normAutofit/>
          </a:bodyPr>
          <a:lstStyle/>
          <a:p>
            <a:pPr algn="ctr">
              <a:buNone/>
            </a:pPr>
            <a:r>
              <a:rPr lang="fr-FR" sz="4000" b="1" dirty="0" smtClean="0">
                <a:solidFill>
                  <a:srgbClr val="460000"/>
                </a:solidFill>
                <a:latin typeface="Arial Rounded MT Bold" pitchFamily="34" charset="0"/>
              </a:rPr>
              <a:t>CONCLUSION</a:t>
            </a:r>
            <a:endParaRPr lang="en-US" sz="4000" dirty="0" smtClean="0">
              <a:solidFill>
                <a:srgbClr val="460000"/>
              </a:solidFill>
              <a:latin typeface="Arial Rounded MT Bold" pitchFamily="34" charset="0"/>
            </a:endParaRPr>
          </a:p>
          <a:p>
            <a:pPr lvl="0" algn="just"/>
            <a:r>
              <a:rPr lang="fr-FR" sz="4000" dirty="0" smtClean="0">
                <a:latin typeface="Arial Rounded MT Bold" pitchFamily="34" charset="0"/>
              </a:rPr>
              <a:t>En </a:t>
            </a:r>
            <a:r>
              <a:rPr lang="fr-FR" sz="4000" dirty="0" smtClean="0">
                <a:latin typeface="Arial Rounded MT Bold" pitchFamily="34" charset="0"/>
              </a:rPr>
              <a:t>contemplation du </a:t>
            </a:r>
            <a:r>
              <a:rPr lang="fr-FR" sz="4000" dirty="0" smtClean="0">
                <a:latin typeface="Arial Rounded MT Bold" pitchFamily="34" charset="0"/>
              </a:rPr>
              <a:t>glorieux futur des élus, nous </a:t>
            </a:r>
            <a:r>
              <a:rPr lang="fr-FR" sz="4000" dirty="0" smtClean="0">
                <a:latin typeface="Arial Rounded MT Bold" pitchFamily="34" charset="0"/>
              </a:rPr>
              <a:t>devons admettre </a:t>
            </a:r>
            <a:r>
              <a:rPr lang="fr-FR" sz="4000" dirty="0" smtClean="0">
                <a:latin typeface="Arial Rounded MT Bold" pitchFamily="34" charset="0"/>
              </a:rPr>
              <a:t>qu’il vaut la peine </a:t>
            </a:r>
            <a:r>
              <a:rPr lang="fr-FR" sz="4000" dirty="0" smtClean="0">
                <a:latin typeface="Arial Rounded MT Bold" pitchFamily="34" charset="0"/>
              </a:rPr>
              <a:t>s’il faut </a:t>
            </a:r>
            <a:r>
              <a:rPr lang="fr-FR" sz="4000" dirty="0" smtClean="0">
                <a:latin typeface="Arial Rounded MT Bold" pitchFamily="34" charset="0"/>
              </a:rPr>
              <a:t>mener une vie restreinte sur cette terre </a:t>
            </a:r>
            <a:r>
              <a:rPr lang="fr-FR" sz="4000" dirty="0" smtClean="0">
                <a:latin typeface="Arial Rounded MT Bold" pitchFamily="34" charset="0"/>
              </a:rPr>
              <a:t>si telle est la volonté de Dieu en </a:t>
            </a:r>
            <a:r>
              <a:rPr lang="fr-FR" sz="4000" dirty="0" smtClean="0">
                <a:latin typeface="Arial Rounded MT Bold" pitchFamily="34" charset="0"/>
              </a:rPr>
              <a:t>échange à la gloire éternelle qui nous est attendue.  </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CCFF33"/>
          </a:solidFill>
        </p:spPr>
        <p:txBody>
          <a:bodyPr>
            <a:normAutofit/>
          </a:bodyPr>
          <a:lstStyle/>
          <a:p>
            <a:pPr lvl="0" algn="just"/>
            <a:r>
              <a:rPr lang="fr-FR" sz="5400" dirty="0" smtClean="0">
                <a:solidFill>
                  <a:srgbClr val="460000"/>
                </a:solidFill>
                <a:latin typeface="Arial Rounded MT Bold" pitchFamily="34" charset="0"/>
              </a:rPr>
              <a:t>2Co </a:t>
            </a:r>
            <a:r>
              <a:rPr lang="fr-FR" sz="5400" dirty="0" smtClean="0">
                <a:solidFill>
                  <a:srgbClr val="460000"/>
                </a:solidFill>
                <a:latin typeface="Arial Rounded MT Bold" pitchFamily="34" charset="0"/>
              </a:rPr>
              <a:t>4:17 </a:t>
            </a:r>
            <a:r>
              <a:rPr lang="fr-FR" sz="5400" dirty="0" smtClean="0">
                <a:latin typeface="Arial Rounded MT Bold" pitchFamily="34" charset="0"/>
              </a:rPr>
              <a:t>Car nos légères afflictions du moment présent produisent pour nous, au delà de toute mesure</a:t>
            </a:r>
            <a:r>
              <a:rPr lang="fr-FR" sz="5400" dirty="0" smtClean="0">
                <a:latin typeface="Arial Rounded MT Bold" pitchFamily="34" charset="0"/>
              </a:rPr>
              <a:t>, </a:t>
            </a:r>
            <a:r>
              <a:rPr lang="fr-FR" sz="5400" dirty="0" smtClean="0">
                <a:latin typeface="Arial Rounded MT Bold" pitchFamily="34" charset="0"/>
              </a:rPr>
              <a:t>un poids éternel de gloire</a:t>
            </a:r>
            <a:r>
              <a:rPr lang="fr-FR" sz="5400" dirty="0" smtClean="0">
                <a:latin typeface="Arial Rounded MT Bold" pitchFamily="34" charset="0"/>
              </a:rPr>
              <a:t>,</a:t>
            </a:r>
            <a:endParaRPr lang="en-US" sz="5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CCFF33"/>
          </a:solidFill>
        </p:spPr>
        <p:txBody>
          <a:bodyPr>
            <a:normAutofit lnSpcReduction="10000"/>
          </a:bodyPr>
          <a:lstStyle/>
          <a:p>
            <a:pPr lvl="0" algn="just"/>
            <a:r>
              <a:rPr lang="fr-FR" sz="4000" dirty="0" smtClean="0">
                <a:solidFill>
                  <a:srgbClr val="460000"/>
                </a:solidFill>
                <a:latin typeface="Arial Rounded MT Bold" pitchFamily="34" charset="0"/>
              </a:rPr>
              <a:t>1Pe </a:t>
            </a:r>
            <a:r>
              <a:rPr lang="fr-FR" sz="4000" dirty="0" smtClean="0">
                <a:solidFill>
                  <a:srgbClr val="460000"/>
                </a:solidFill>
                <a:latin typeface="Arial Rounded MT Bold" pitchFamily="34" charset="0"/>
              </a:rPr>
              <a:t>5:10 </a:t>
            </a:r>
            <a:endParaRPr lang="fr-FR" sz="4000" dirty="0" smtClean="0">
              <a:solidFill>
                <a:srgbClr val="460000"/>
              </a:solidFill>
              <a:latin typeface="Arial Rounded MT Bold" pitchFamily="34" charset="0"/>
            </a:endParaRPr>
          </a:p>
          <a:p>
            <a:pPr lvl="0" algn="just"/>
            <a:r>
              <a:rPr lang="fr-FR" sz="4400" dirty="0" smtClean="0">
                <a:latin typeface="Arial Rounded MT Bold" pitchFamily="34" charset="0"/>
              </a:rPr>
              <a:t>¶ </a:t>
            </a:r>
            <a:r>
              <a:rPr lang="fr-FR" sz="4400" dirty="0" smtClean="0">
                <a:latin typeface="Arial Rounded MT Bold" pitchFamily="34" charset="0"/>
              </a:rPr>
              <a:t>Le Dieu de toute grâce, qui vous a appelés en Jésus-Christ à sa gloire éternelle, après que vous aurez souffert un peu de temps, vous perfectionnera lui-même, vous affermira, vous fortifiera, vous rendra inébranlables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8686800" cy="6553200"/>
          </a:xfrm>
          <a:solidFill>
            <a:srgbClr val="CCFF33"/>
          </a:solidFill>
        </p:spPr>
        <p:txBody>
          <a:bodyPr>
            <a:normAutofit/>
          </a:bodyPr>
          <a:lstStyle/>
          <a:p>
            <a:pPr lvl="0" algn="just"/>
            <a:r>
              <a:rPr lang="fr-FR" sz="4000" dirty="0" smtClean="0">
                <a:solidFill>
                  <a:srgbClr val="460000"/>
                </a:solidFill>
                <a:latin typeface="Arial Rounded MT Bold" pitchFamily="34" charset="0"/>
              </a:rPr>
              <a:t>Mon </a:t>
            </a:r>
            <a:r>
              <a:rPr lang="fr-FR" sz="4000" dirty="0" smtClean="0">
                <a:solidFill>
                  <a:srgbClr val="460000"/>
                </a:solidFill>
                <a:latin typeface="Arial Rounded MT Bold" pitchFamily="34" charset="0"/>
              </a:rPr>
              <a:t>avis à tous les chrétiens c’est ce verset:</a:t>
            </a:r>
            <a:r>
              <a:rPr lang="fr-FR" sz="4000" dirty="0" smtClean="0">
                <a:latin typeface="Arial Rounded MT Bold" pitchFamily="34" charset="0"/>
              </a:rPr>
              <a:t> </a:t>
            </a:r>
            <a:endParaRPr lang="fr-FR" sz="4000" dirty="0" smtClean="0">
              <a:latin typeface="Arial Rounded MT Bold" pitchFamily="34" charset="0"/>
            </a:endParaRPr>
          </a:p>
          <a:p>
            <a:pPr lvl="0" algn="just"/>
            <a:r>
              <a:rPr lang="fr-FR" sz="4000" dirty="0" smtClean="0">
                <a:solidFill>
                  <a:srgbClr val="460000"/>
                </a:solidFill>
                <a:latin typeface="Arial Rounded MT Bold" pitchFamily="34" charset="0"/>
              </a:rPr>
              <a:t>1Ti </a:t>
            </a:r>
            <a:r>
              <a:rPr lang="fr-FR" sz="4000" dirty="0" smtClean="0">
                <a:solidFill>
                  <a:srgbClr val="460000"/>
                </a:solidFill>
                <a:latin typeface="Arial Rounded MT Bold" pitchFamily="34" charset="0"/>
              </a:rPr>
              <a:t>6:12</a:t>
            </a:r>
            <a:r>
              <a:rPr lang="fr-FR" sz="4000" dirty="0" smtClean="0">
                <a:latin typeface="Arial Rounded MT Bold" pitchFamily="34" charset="0"/>
              </a:rPr>
              <a:t> </a:t>
            </a:r>
            <a:endParaRPr lang="fr-FR" sz="4000" dirty="0" smtClean="0">
              <a:latin typeface="Arial Rounded MT Bold" pitchFamily="34" charset="0"/>
            </a:endParaRPr>
          </a:p>
          <a:p>
            <a:pPr lvl="0" algn="just"/>
            <a:r>
              <a:rPr lang="fr-FR" sz="4000" dirty="0" smtClean="0">
                <a:latin typeface="Arial Rounded MT Bold" pitchFamily="34" charset="0"/>
              </a:rPr>
              <a:t>Combats </a:t>
            </a:r>
            <a:r>
              <a:rPr lang="fr-FR" sz="4000" dirty="0" smtClean="0">
                <a:latin typeface="Arial Rounded MT Bold" pitchFamily="34" charset="0"/>
              </a:rPr>
              <a:t>le bon combat de la foi, saisis la vie éternelle, à laquelle tu as été appelé, et pour laquelle tu as fait une belle confession en présence d'un grand nombre de témoins. </a:t>
            </a:r>
            <a:endParaRPr lang="en-US" sz="4000" dirty="0" smtClean="0">
              <a:solidFill>
                <a:srgbClr val="460000"/>
              </a:solidFill>
              <a:latin typeface="Arial Rounded MT Bold" pitchFamily="34" charset="0"/>
            </a:endParaRPr>
          </a:p>
          <a:p>
            <a:pPr algn="just"/>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CCFF33"/>
          </a:solidFill>
        </p:spPr>
        <p:txBody>
          <a:bodyPr>
            <a:normAutofit/>
          </a:bodyPr>
          <a:lstStyle/>
          <a:p>
            <a:pPr algn="just"/>
            <a:r>
              <a:rPr lang="fr-FR" sz="4000" dirty="0" smtClean="0">
                <a:solidFill>
                  <a:srgbClr val="460000"/>
                </a:solidFill>
                <a:latin typeface="Arial Rounded MT Bold" pitchFamily="34" charset="0"/>
              </a:rPr>
              <a:t>Mt 5:3-12 </a:t>
            </a:r>
            <a:r>
              <a:rPr lang="fr-FR" sz="4000" dirty="0" smtClean="0">
                <a:latin typeface="Arial Rounded MT Bold" pitchFamily="34" charset="0"/>
              </a:rPr>
              <a:t>¶ Heureux les pauvres en esprit, car le royaume des cieux est à eux!</a:t>
            </a:r>
            <a:endParaRPr lang="en-US" sz="4000" dirty="0" smtClean="0">
              <a:latin typeface="Arial Rounded MT Bold" pitchFamily="34" charset="0"/>
            </a:endParaRPr>
          </a:p>
          <a:p>
            <a:pPr algn="just"/>
            <a:r>
              <a:rPr lang="fr-FR" sz="4000" dirty="0" smtClean="0">
                <a:solidFill>
                  <a:srgbClr val="460000"/>
                </a:solidFill>
                <a:latin typeface="Arial Rounded MT Bold" pitchFamily="34" charset="0"/>
              </a:rPr>
              <a:t> 4 Heureux les affligés, car ils seront consolés!</a:t>
            </a:r>
            <a:endParaRPr lang="en-US" sz="4000" dirty="0" smtClean="0">
              <a:solidFill>
                <a:srgbClr val="460000"/>
              </a:solidFill>
              <a:latin typeface="Arial Rounded MT Bold" pitchFamily="34" charset="0"/>
            </a:endParaRPr>
          </a:p>
          <a:p>
            <a:pPr algn="just"/>
            <a:r>
              <a:rPr lang="fr-FR" sz="4000" dirty="0" smtClean="0">
                <a:latin typeface="Arial Rounded MT Bold" pitchFamily="34" charset="0"/>
              </a:rPr>
              <a:t> 5 Heureux les débonnaires, car ils hériteront la terre!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460000"/>
                </a:solidFill>
                <a:latin typeface="Arial Rounded MT Bold" pitchFamily="34" charset="0"/>
              </a:rPr>
              <a:t>6 Heureux ceux qui ont faim et soif de la justice, car ils seront rassasiés</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CCFF33"/>
          </a:solidFill>
        </p:spPr>
        <p:txBody>
          <a:bodyPr>
            <a:normAutofit/>
          </a:bodyPr>
          <a:lstStyle/>
          <a:p>
            <a:pPr algn="just"/>
            <a:r>
              <a:rPr lang="fr-FR" sz="4400" dirty="0" smtClean="0">
                <a:latin typeface="Arial Rounded MT Bold" pitchFamily="34" charset="0"/>
              </a:rPr>
              <a:t>7 </a:t>
            </a:r>
            <a:r>
              <a:rPr lang="fr-FR" sz="4400" dirty="0" smtClean="0">
                <a:latin typeface="Arial Rounded MT Bold" pitchFamily="34" charset="0"/>
              </a:rPr>
              <a:t>Heureux les miséricordieux, car ils obtiendront miséricorde!</a:t>
            </a:r>
            <a:endParaRPr lang="en-US" sz="4400" dirty="0" smtClean="0">
              <a:latin typeface="Arial Rounded MT Bold" pitchFamily="34" charset="0"/>
            </a:endParaRPr>
          </a:p>
          <a:p>
            <a:pPr algn="just"/>
            <a:r>
              <a:rPr lang="fr-FR" sz="4400" dirty="0" smtClean="0">
                <a:solidFill>
                  <a:srgbClr val="460000"/>
                </a:solidFill>
                <a:latin typeface="Arial Rounded MT Bold" pitchFamily="34" charset="0"/>
              </a:rPr>
              <a:t> 8 Heureux ceux qui ont le cœur pur, car ils verront Dieu!</a:t>
            </a:r>
            <a:endParaRPr lang="en-US" sz="4400" dirty="0" smtClean="0">
              <a:solidFill>
                <a:srgbClr val="460000"/>
              </a:solidFill>
              <a:latin typeface="Arial Rounded MT Bold" pitchFamily="34" charset="0"/>
            </a:endParaRPr>
          </a:p>
          <a:p>
            <a:pPr algn="just"/>
            <a:r>
              <a:rPr lang="fr-FR" sz="4400" dirty="0" smtClean="0">
                <a:latin typeface="Arial Rounded MT Bold" pitchFamily="34" charset="0"/>
              </a:rPr>
              <a:t> 9 Heureux ceux qui procurent la paix, car ils seront appelés fils de Dieu</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CCFF33"/>
          </a:solidFill>
        </p:spPr>
        <p:txBody>
          <a:bodyPr>
            <a:normAutofit/>
          </a:bodyPr>
          <a:lstStyle/>
          <a:p>
            <a:pPr algn="just"/>
            <a:r>
              <a:rPr lang="fr-FR" sz="4000" dirty="0" smtClean="0">
                <a:latin typeface="Arial Rounded MT Bold" pitchFamily="34" charset="0"/>
              </a:rPr>
              <a:t>10 Heureux ceux qui sont persécutés pour la justice, car le royaume des cieux est à eux!</a:t>
            </a:r>
            <a:endParaRPr lang="en-US" sz="4000" dirty="0" smtClean="0">
              <a:latin typeface="Arial Rounded MT Bold" pitchFamily="34" charset="0"/>
            </a:endParaRPr>
          </a:p>
          <a:p>
            <a:pPr algn="just"/>
            <a:r>
              <a:rPr lang="fr-FR" sz="4000" dirty="0" smtClean="0">
                <a:solidFill>
                  <a:srgbClr val="460000"/>
                </a:solidFill>
                <a:latin typeface="Arial Rounded MT Bold" pitchFamily="34" charset="0"/>
              </a:rPr>
              <a:t>11 </a:t>
            </a:r>
            <a:r>
              <a:rPr lang="fr-FR" sz="4000" dirty="0" smtClean="0">
                <a:solidFill>
                  <a:srgbClr val="460000"/>
                </a:solidFill>
                <a:latin typeface="Arial Rounded MT Bold" pitchFamily="34" charset="0"/>
              </a:rPr>
              <a:t>Heureux serez-vous, lorsqu'on vous outragera, qu'on vous persécutera et qu'on dira faussement de vous toute sorte de mal, à cause de moi.</a:t>
            </a:r>
            <a:endParaRPr lang="en-US" sz="4000" dirty="0" smtClean="0">
              <a:solidFill>
                <a:srgbClr val="460000"/>
              </a:solidFill>
              <a:latin typeface="Arial Rounded MT Bold" pitchFamily="34" charset="0"/>
            </a:endParaRPr>
          </a:p>
          <a:p>
            <a:pPr algn="just"/>
            <a:endParaRPr lang="en-US" sz="4000" dirty="0">
              <a:solidFill>
                <a:srgbClr val="46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CCFF33"/>
          </a:solidFill>
        </p:spPr>
        <p:txBody>
          <a:bodyPr>
            <a:normAutofit/>
          </a:bodyPr>
          <a:lstStyle/>
          <a:p>
            <a:pPr algn="just"/>
            <a:r>
              <a:rPr lang="fr-FR" sz="4400" dirty="0" smtClean="0">
                <a:solidFill>
                  <a:srgbClr val="460000"/>
                </a:solidFill>
                <a:latin typeface="Arial Rounded MT Bold" pitchFamily="34" charset="0"/>
              </a:rPr>
              <a:t>12</a:t>
            </a:r>
            <a:r>
              <a:rPr lang="fr-FR" sz="4400" dirty="0" smtClean="0">
                <a:latin typeface="Arial Rounded MT Bold" pitchFamily="34" charset="0"/>
              </a:rPr>
              <a:t> </a:t>
            </a:r>
            <a:r>
              <a:rPr lang="fr-FR" sz="4400" dirty="0" smtClean="0">
                <a:latin typeface="Arial Rounded MT Bold" pitchFamily="34" charset="0"/>
              </a:rPr>
              <a:t>Réjouissez-vous et soyez dans l'allégresse, parce que votre récompense sera grande dans les cieux; car c'est ainsi qu'on a persécuté les prophètes qui ont été avant </a:t>
            </a:r>
            <a:r>
              <a:rPr lang="fr-FR" sz="4400" dirty="0" smtClean="0">
                <a:latin typeface="Arial Rounded MT Bold" pitchFamily="34" charset="0"/>
              </a:rPr>
              <a:t>vous.</a:t>
            </a:r>
            <a:r>
              <a:rPr lang="en-US" sz="4400" dirty="0" smtClean="0">
                <a:latin typeface="Arial Rounded MT Bold" pitchFamily="34" charset="0"/>
              </a:rPr>
              <a:t>  </a:t>
            </a:r>
          </a:p>
          <a:p>
            <a:pPr algn="r"/>
            <a:r>
              <a:rPr lang="fr-FR" sz="4400" dirty="0" smtClean="0">
                <a:solidFill>
                  <a:srgbClr val="460000"/>
                </a:solidFill>
                <a:latin typeface="Arial Rounded MT Bold" pitchFamily="34" charset="0"/>
              </a:rPr>
              <a:t>AMEN</a:t>
            </a:r>
            <a:endParaRPr lang="en-US" sz="4400" dirty="0">
              <a:solidFill>
                <a:srgbClr val="460000"/>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36276</TotalTime>
  <Words>1314</Words>
  <Application>Microsoft Office PowerPoint</Application>
  <PresentationFormat>On-screen Show (4:3)</PresentationFormat>
  <Paragraphs>120</Paragraphs>
  <Slides>46</Slides>
  <Notes>1</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CHRIST THE ROCK CONGREGATION SUNDAY NOVEMBER 5TH  2023  Sermon BY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130</cp:revision>
  <dcterms:created xsi:type="dcterms:W3CDTF">2020-11-14T18:23:53Z</dcterms:created>
  <dcterms:modified xsi:type="dcterms:W3CDTF">2023-11-02T22:13:33Z</dcterms:modified>
</cp:coreProperties>
</file>